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55" r:id="rId2"/>
    <p:sldId id="260" r:id="rId3"/>
    <p:sldId id="293" r:id="rId4"/>
    <p:sldId id="288" r:id="rId5"/>
    <p:sldId id="289" r:id="rId6"/>
    <p:sldId id="291" r:id="rId7"/>
    <p:sldId id="292" r:id="rId8"/>
    <p:sldId id="294" r:id="rId9"/>
    <p:sldId id="295" r:id="rId10"/>
    <p:sldId id="297" r:id="rId11"/>
    <p:sldId id="303" r:id="rId12"/>
    <p:sldId id="296" r:id="rId13"/>
    <p:sldId id="301" r:id="rId14"/>
    <p:sldId id="304" r:id="rId15"/>
    <p:sldId id="302" r:id="rId16"/>
    <p:sldId id="305" r:id="rId17"/>
    <p:sldId id="298" r:id="rId18"/>
    <p:sldId id="306" r:id="rId19"/>
    <p:sldId id="307" r:id="rId20"/>
    <p:sldId id="308" r:id="rId21"/>
    <p:sldId id="310" r:id="rId22"/>
    <p:sldId id="313" r:id="rId23"/>
    <p:sldId id="315" r:id="rId24"/>
    <p:sldId id="318" r:id="rId25"/>
    <p:sldId id="356" r:id="rId26"/>
    <p:sldId id="299" r:id="rId27"/>
    <p:sldId id="357" r:id="rId28"/>
    <p:sldId id="321" r:id="rId29"/>
    <p:sldId id="309" r:id="rId30"/>
    <p:sldId id="324" r:id="rId31"/>
    <p:sldId id="325" r:id="rId32"/>
    <p:sldId id="326" r:id="rId33"/>
    <p:sldId id="322" r:id="rId34"/>
    <p:sldId id="327" r:id="rId35"/>
    <p:sldId id="328" r:id="rId36"/>
    <p:sldId id="329" r:id="rId37"/>
    <p:sldId id="323" r:id="rId38"/>
    <p:sldId id="330" r:id="rId39"/>
    <p:sldId id="331" r:id="rId40"/>
    <p:sldId id="338" r:id="rId41"/>
    <p:sldId id="358" r:id="rId42"/>
    <p:sldId id="333" r:id="rId43"/>
    <p:sldId id="359" r:id="rId44"/>
    <p:sldId id="336" r:id="rId45"/>
    <p:sldId id="339" r:id="rId46"/>
    <p:sldId id="340" r:id="rId47"/>
    <p:sldId id="341" r:id="rId48"/>
    <p:sldId id="343" r:id="rId49"/>
    <p:sldId id="344" r:id="rId50"/>
    <p:sldId id="342" r:id="rId51"/>
    <p:sldId id="345" r:id="rId52"/>
    <p:sldId id="350" r:id="rId53"/>
    <p:sldId id="346" r:id="rId54"/>
    <p:sldId id="349" r:id="rId55"/>
    <p:sldId id="360" r:id="rId56"/>
    <p:sldId id="353" r:id="rId57"/>
    <p:sldId id="354" r:id="rId58"/>
    <p:sldId id="351" r:id="rId59"/>
    <p:sldId id="362" r:id="rId60"/>
    <p:sldId id="364" r:id="rId61"/>
    <p:sldId id="369" r:id="rId62"/>
    <p:sldId id="365" r:id="rId63"/>
    <p:sldId id="370" r:id="rId64"/>
    <p:sldId id="371" r:id="rId65"/>
    <p:sldId id="372" r:id="rId66"/>
    <p:sldId id="368" r:id="rId67"/>
    <p:sldId id="374" r:id="rId68"/>
    <p:sldId id="373" r:id="rId69"/>
    <p:sldId id="376" r:id="rId70"/>
    <p:sldId id="366" r:id="rId71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49F"/>
    <a:srgbClr val="E9BEFF"/>
    <a:srgbClr val="EDCC9C"/>
    <a:srgbClr val="FF8982"/>
    <a:srgbClr val="FF6666"/>
    <a:srgbClr val="FF898E"/>
    <a:srgbClr val="D6B88C"/>
    <a:srgbClr val="FF8D7D"/>
    <a:srgbClr val="E2B0FF"/>
    <a:srgbClr val="D7A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992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FF365-F60B-4EA8-8B63-C1DF69708A40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EF32-60EF-4A6E-AB98-E6FA3F2B7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28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252C6-324E-4A1F-A028-CABD48B3BA7F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39B9-4632-4180-8A4C-CA6539A82B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4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Relationship Id="rId3" Type="http://schemas.openxmlformats.org/officeDocument/2006/relationships/hyperlink" Target="https://www.youtube.com/watch?v=vx2Ru0J6I9Q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have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on the </a:t>
            </a:r>
            <a:r>
              <a:rPr lang="fr-FR" dirty="0" err="1" smtClean="0"/>
              <a:t>board</a:t>
            </a:r>
            <a:r>
              <a:rPr lang="fr-FR" dirty="0" smtClean="0"/>
              <a:t> as </a:t>
            </a:r>
            <a:r>
              <a:rPr lang="fr-FR" dirty="0" err="1" smtClean="0"/>
              <a:t>students</a:t>
            </a:r>
            <a:r>
              <a:rPr lang="fr-FR" dirty="0" smtClean="0"/>
              <a:t> come in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settled</a:t>
            </a:r>
            <a:r>
              <a:rPr lang="fr-FR" baseline="0" dirty="0" smtClean="0"/>
              <a:t>. 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quick question/</a:t>
            </a:r>
            <a:r>
              <a:rPr lang="fr-FR" baseline="0" dirty="0" err="1" smtClean="0"/>
              <a:t>answer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looked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in </a:t>
            </a:r>
            <a:r>
              <a:rPr lang="fr-FR" baseline="0" dirty="0" smtClean="0"/>
              <a:t>the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activities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verb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noun</a:t>
            </a:r>
            <a:r>
              <a:rPr lang="fr-FR" baseline="0" dirty="0" smtClean="0"/>
              <a:t> and adjective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discussed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class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moving</a:t>
            </a:r>
            <a:r>
              <a:rPr lang="fr-FR" baseline="0" dirty="0" smtClean="0"/>
              <a:t> onto the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03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 white-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8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Students can be encouraged to be independent learners</a:t>
            </a:r>
            <a:r>
              <a:rPr lang="en-GB" baseline="0" noProof="0" dirty="0" smtClean="0"/>
              <a:t> from the start of the year with these QR codes for extra practice (should they need to improve further). These are for independent study only (</a:t>
            </a:r>
            <a:r>
              <a:rPr lang="en-GB" baseline="0" noProof="0" dirty="0" err="1" smtClean="0"/>
              <a:t>i.e</a:t>
            </a:r>
            <a:r>
              <a:rPr lang="en-GB" baseline="0" noProof="0" dirty="0" smtClean="0"/>
              <a:t>: cannot be checked by the teacher) and are not set homework. Website link: </a:t>
            </a:r>
            <a:r>
              <a:rPr lang="fr-FR" dirty="0" err="1" smtClean="0"/>
              <a:t>https</a:t>
            </a:r>
            <a:r>
              <a:rPr lang="fr-FR" dirty="0" smtClean="0"/>
              <a:t>://</a:t>
            </a:r>
            <a:r>
              <a:rPr lang="fr-FR" dirty="0" err="1" smtClean="0"/>
              <a:t>www.bbc.com</a:t>
            </a:r>
            <a:r>
              <a:rPr lang="fr-FR" dirty="0" smtClean="0"/>
              <a:t>/</a:t>
            </a:r>
            <a:r>
              <a:rPr lang="fr-FR" dirty="0" err="1" smtClean="0"/>
              <a:t>bitesize</a:t>
            </a:r>
            <a:r>
              <a:rPr lang="fr-FR" dirty="0" smtClean="0"/>
              <a:t>/guides/zjv9xyc (QR code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bottom</a:t>
            </a:r>
            <a:r>
              <a:rPr lang="fr-FR" dirty="0" smtClean="0"/>
              <a:t> of the </a:t>
            </a:r>
            <a:r>
              <a:rPr lang="fr-FR" dirty="0" err="1" smtClean="0"/>
              <a:t>worksheet</a:t>
            </a:r>
            <a:r>
              <a:rPr lang="fr-FR" dirty="0" smtClean="0"/>
              <a:t>)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277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All </a:t>
            </a:r>
            <a:r>
              <a:rPr lang="fr-FR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copy the top section of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summary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book for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own</a:t>
            </a:r>
            <a:r>
              <a:rPr lang="fr-FR" baseline="0" dirty="0" smtClean="0"/>
              <a:t> record. Most able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write</a:t>
            </a:r>
            <a:r>
              <a:rPr lang="fr-FR" baseline="0" dirty="0" smtClean="0"/>
              <a:t> the N.B section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218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62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Link: </a:t>
            </a:r>
            <a:r>
              <a:rPr lang="en-GB" dirty="0" smtClean="0">
                <a:hlinkClick r:id="rId3"/>
              </a:rPr>
              <a:t>https://www.youtube.com/watch?v=vx2Ru0J6I9Q</a:t>
            </a:r>
            <a:endParaRPr lang="en-GB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44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The </a:t>
            </a:r>
            <a:r>
              <a:rPr lang="fr-FR" dirty="0" err="1" smtClean="0"/>
              <a:t>worksheet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folder</a:t>
            </a:r>
            <a:r>
              <a:rPr lang="fr-FR" baseline="0" dirty="0" smtClean="0"/>
              <a:t>: ‘2Numbers’ </a:t>
            </a:r>
            <a:r>
              <a:rPr lang="fr-FR" baseline="0" dirty="0" smtClean="0">
                <a:sym typeface="Wingdings"/>
              </a:rPr>
              <a:t> </a:t>
            </a:r>
            <a:r>
              <a:rPr lang="fr-FR" baseline="0" dirty="0" err="1" smtClean="0"/>
              <a:t>Numbers-WORKSHEET.pdf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87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87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Extra practice on Mini </a:t>
            </a:r>
            <a:r>
              <a:rPr lang="fr-FR" dirty="0" err="1" smtClean="0"/>
              <a:t>whiteboard</a:t>
            </a:r>
            <a:r>
              <a:rPr lang="fr-FR" dirty="0" smtClean="0"/>
              <a:t> or </a:t>
            </a:r>
            <a:r>
              <a:rPr lang="fr-FR" dirty="0" err="1" smtClean="0"/>
              <a:t>draft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paper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372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372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The audio file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in the </a:t>
            </a:r>
            <a:r>
              <a:rPr lang="fr-FR" dirty="0" err="1" smtClean="0"/>
              <a:t>folder</a:t>
            </a:r>
            <a:r>
              <a:rPr lang="fr-FR" dirty="0" smtClean="0"/>
              <a:t>:</a:t>
            </a:r>
            <a:r>
              <a:rPr lang="fr-FR" baseline="0" dirty="0" smtClean="0"/>
              <a:t> ‘2Numbers’ </a:t>
            </a:r>
            <a:r>
              <a:rPr lang="fr-FR" baseline="0" dirty="0" smtClean="0">
                <a:sym typeface="Wingdings"/>
              </a:rPr>
              <a:t></a:t>
            </a:r>
            <a:r>
              <a:rPr lang="fr-FR" dirty="0" smtClean="0"/>
              <a:t> birthdays-audio.mp3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Note: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mention </a:t>
            </a:r>
            <a:r>
              <a:rPr lang="fr-FR" dirty="0" err="1" smtClean="0"/>
              <a:t>they</a:t>
            </a:r>
            <a:r>
              <a:rPr lang="fr-FR" dirty="0" smtClean="0"/>
              <a:t> came </a:t>
            </a:r>
            <a:r>
              <a:rPr lang="fr-FR" dirty="0" err="1" smtClean="0"/>
              <a:t>across</a:t>
            </a:r>
            <a:r>
              <a:rPr lang="fr-FR" dirty="0" smtClean="0"/>
              <a:t> 21,31,41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etc</a:t>
            </a:r>
            <a:r>
              <a:rPr lang="is-IS" baseline="0" dirty="0" smtClean="0"/>
              <a:t>…</a:t>
            </a:r>
            <a:r>
              <a:rPr lang="fr-FR" dirty="0" smtClean="0"/>
              <a:t> </a:t>
            </a:r>
            <a:r>
              <a:rPr lang="fr-FR" dirty="0" err="1" smtClean="0"/>
              <a:t>written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hyphens</a:t>
            </a:r>
            <a:r>
              <a:rPr lang="fr-FR" baseline="0" dirty="0" smtClean="0"/>
              <a:t> (vingt-et-un). </a:t>
            </a:r>
            <a:r>
              <a:rPr lang="fr-FR" baseline="0" dirty="0" err="1" smtClean="0"/>
              <a:t>According</a:t>
            </a:r>
            <a:r>
              <a:rPr lang="fr-FR" baseline="0" dirty="0" smtClean="0"/>
              <a:t> to the 1990 </a:t>
            </a:r>
            <a:r>
              <a:rPr lang="fr-FR" baseline="0" dirty="0" err="1" smtClean="0"/>
              <a:t>spelling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reform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INDEED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written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hyphens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textbooks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websites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videos</a:t>
            </a:r>
            <a:r>
              <a:rPr lang="fr-FR" baseline="0" dirty="0" smtClean="0"/>
              <a:t> and French people use the </a:t>
            </a:r>
            <a:r>
              <a:rPr lang="fr-FR" baseline="0" dirty="0" err="1" smtClean="0"/>
              <a:t>old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spelling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8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Students</a:t>
            </a:r>
            <a:r>
              <a:rPr lang="fr-FR" dirty="0" smtClean="0"/>
              <a:t> do not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notes.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, 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write</a:t>
            </a:r>
            <a:r>
              <a:rPr lang="fr-FR" baseline="0" dirty="0" smtClean="0"/>
              <a:t> the translation down to test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memory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039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87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Extra practice on mini </a:t>
            </a:r>
            <a:r>
              <a:rPr lang="fr-FR" dirty="0" err="1" smtClean="0"/>
              <a:t>whiteboard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draft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paper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643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 </a:t>
            </a:r>
            <a:r>
              <a:rPr lang="fr-FR" dirty="0" err="1" smtClean="0"/>
              <a:t>whiteboard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draft</a:t>
            </a:r>
            <a:r>
              <a:rPr lang="fr-FR" baseline="0" dirty="0" smtClean="0"/>
              <a:t> </a:t>
            </a:r>
            <a:r>
              <a:rPr lang="fr-FR" baseline="0" smtClean="0"/>
              <a:t>paper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643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87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Note: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06 and 07 for mobile phones</a:t>
            </a:r>
          </a:p>
          <a:p>
            <a:r>
              <a:rPr lang="fr-FR" baseline="0" dirty="0" smtClean="0"/>
              <a:t>08 for </a:t>
            </a:r>
            <a:r>
              <a:rPr lang="fr-FR" baseline="0" dirty="0" err="1" smtClean="0"/>
              <a:t>numbers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are free to call</a:t>
            </a:r>
          </a:p>
          <a:p>
            <a:r>
              <a:rPr lang="fr-FR" baseline="0" dirty="0" smtClean="0"/>
              <a:t>09 for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via Internet provider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355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Audio file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in the </a:t>
            </a:r>
            <a:r>
              <a:rPr lang="fr-FR" dirty="0" err="1" smtClean="0"/>
              <a:t>folder</a:t>
            </a:r>
            <a:r>
              <a:rPr lang="fr-FR" dirty="0" smtClean="0"/>
              <a:t>: ‘2Numbers’</a:t>
            </a:r>
            <a:r>
              <a:rPr lang="fr-FR" dirty="0" smtClean="0">
                <a:sym typeface="Wingdings"/>
              </a:rPr>
              <a:t> phone numbers-audio.mp3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355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Website link: </a:t>
            </a:r>
            <a:r>
              <a:rPr lang="fr-FR" dirty="0" err="1" smtClean="0"/>
              <a:t>https</a:t>
            </a:r>
            <a:r>
              <a:rPr lang="fr-FR" dirty="0" smtClean="0"/>
              <a:t>://</a:t>
            </a:r>
            <a:r>
              <a:rPr lang="fr-FR" dirty="0" err="1" smtClean="0"/>
              <a:t>www.bbc.com</a:t>
            </a:r>
            <a:r>
              <a:rPr lang="fr-FR" dirty="0" smtClean="0"/>
              <a:t>/</a:t>
            </a:r>
            <a:r>
              <a:rPr lang="fr-FR" dirty="0" err="1" smtClean="0"/>
              <a:t>bitesize</a:t>
            </a:r>
            <a:r>
              <a:rPr lang="fr-FR" dirty="0" smtClean="0"/>
              <a:t>/guides/</a:t>
            </a:r>
            <a:r>
              <a:rPr lang="fr-FR" dirty="0" err="1" smtClean="0"/>
              <a:t>zgnthyc</a:t>
            </a:r>
            <a:r>
              <a:rPr lang="fr-FR" baseline="0" dirty="0" smtClean="0"/>
              <a:t> </a:t>
            </a:r>
            <a:r>
              <a:rPr lang="fr-FR" dirty="0" smtClean="0"/>
              <a:t>(QR code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bottom</a:t>
            </a:r>
            <a:r>
              <a:rPr lang="fr-FR" dirty="0" smtClean="0"/>
              <a:t> of the </a:t>
            </a:r>
            <a:r>
              <a:rPr lang="fr-FR" dirty="0" err="1" smtClean="0"/>
              <a:t>worksheet</a:t>
            </a:r>
            <a:r>
              <a:rPr lang="fr-FR" dirty="0" smtClean="0"/>
              <a:t>)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277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Worksheet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in the </a:t>
            </a:r>
            <a:r>
              <a:rPr lang="fr-FR" dirty="0" err="1" smtClean="0"/>
              <a:t>folder</a:t>
            </a:r>
            <a:r>
              <a:rPr lang="fr-FR" dirty="0" smtClean="0"/>
              <a:t>: ‘2Numbers</a:t>
            </a:r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 time-</a:t>
            </a:r>
            <a:r>
              <a:rPr lang="fr-FR" dirty="0" err="1" smtClean="0"/>
              <a:t>HOMEWORK.pdf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797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Activity</a:t>
            </a:r>
            <a:r>
              <a:rPr lang="fr-FR" dirty="0" smtClean="0"/>
              <a:t> to </a:t>
            </a:r>
            <a:r>
              <a:rPr lang="fr-FR" dirty="0" err="1" smtClean="0"/>
              <a:t>complete</a:t>
            </a:r>
            <a:r>
              <a:rPr lang="fr-FR" dirty="0" smtClean="0"/>
              <a:t> on</a:t>
            </a:r>
            <a:r>
              <a:rPr lang="fr-FR" baseline="0" dirty="0" smtClean="0"/>
              <a:t> mini </a:t>
            </a:r>
            <a:r>
              <a:rPr lang="fr-FR" baseline="0" dirty="0" err="1" smtClean="0"/>
              <a:t>whiteboard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draft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paper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13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1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reminder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answering</a:t>
            </a:r>
            <a:r>
              <a:rPr lang="fr-FR" baseline="0" dirty="0" smtClean="0"/>
              <a:t> the questions. Questions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quickly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answered</a:t>
            </a:r>
            <a:r>
              <a:rPr lang="fr-FR" baseline="0" dirty="0" smtClean="0"/>
              <a:t> on a mini </a:t>
            </a:r>
            <a:r>
              <a:rPr lang="fr-FR" baseline="0" dirty="0" err="1" smtClean="0"/>
              <a:t>whiteboard</a:t>
            </a:r>
            <a:r>
              <a:rPr lang="fr-FR" baseline="0" dirty="0" smtClean="0"/>
              <a:t> or as a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class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19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worksheet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in the </a:t>
            </a:r>
            <a:r>
              <a:rPr lang="fr-FR" dirty="0" smtClean="0"/>
              <a:t>‘3Questions</a:t>
            </a:r>
            <a:r>
              <a:rPr lang="fr-FR" dirty="0" smtClean="0"/>
              <a:t>’ </a:t>
            </a:r>
            <a:r>
              <a:rPr lang="fr-FR" dirty="0" err="1" smtClean="0"/>
              <a:t>folder</a:t>
            </a:r>
            <a:r>
              <a:rPr lang="fr-FR" dirty="0" smtClean="0"/>
              <a:t>:</a:t>
            </a:r>
            <a:r>
              <a:rPr lang="fr-FR" baseline="0" dirty="0" smtClean="0"/>
              <a:t> Questions-</a:t>
            </a:r>
            <a:r>
              <a:rPr lang="fr-FR" baseline="0" dirty="0" err="1" smtClean="0"/>
              <a:t>WORKSHEET.pdf</a:t>
            </a:r>
            <a:endParaRPr lang="fr-FR" baseline="0" dirty="0" smtClean="0"/>
          </a:p>
          <a:p>
            <a:r>
              <a:rPr lang="fr-FR" baseline="0" dirty="0" smtClean="0"/>
              <a:t>You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select: ‘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pages per </a:t>
            </a:r>
            <a:r>
              <a:rPr lang="fr-FR" baseline="0" dirty="0" err="1" smtClean="0"/>
              <a:t>sheet</a:t>
            </a:r>
            <a:r>
              <a:rPr lang="fr-FR" baseline="0" dirty="0" smtClean="0"/>
              <a:t>’ to </a:t>
            </a:r>
            <a:r>
              <a:rPr lang="fr-FR" baseline="0" dirty="0" err="1" smtClean="0"/>
              <a:t>print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page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12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12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12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12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Website link: </a:t>
            </a:r>
            <a:r>
              <a:rPr lang="fr-FR" dirty="0" err="1" smtClean="0"/>
              <a:t>https</a:t>
            </a:r>
            <a:r>
              <a:rPr lang="fr-FR" dirty="0" smtClean="0"/>
              <a:t>://</a:t>
            </a:r>
            <a:r>
              <a:rPr lang="fr-FR" dirty="0" err="1" smtClean="0"/>
              <a:t>www.bbc.com</a:t>
            </a:r>
            <a:r>
              <a:rPr lang="fr-FR" dirty="0" smtClean="0"/>
              <a:t>/</a:t>
            </a:r>
            <a:r>
              <a:rPr lang="fr-FR" dirty="0" err="1" smtClean="0"/>
              <a:t>bitesize</a:t>
            </a:r>
            <a:r>
              <a:rPr lang="fr-FR" dirty="0" smtClean="0"/>
              <a:t>/guides/z389kqt</a:t>
            </a:r>
            <a:r>
              <a:rPr lang="fr-FR" baseline="0" dirty="0" smtClean="0"/>
              <a:t> </a:t>
            </a:r>
            <a:r>
              <a:rPr lang="fr-FR" dirty="0" smtClean="0"/>
              <a:t>(QR code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bottom</a:t>
            </a:r>
            <a:r>
              <a:rPr lang="fr-FR" dirty="0" smtClean="0"/>
              <a:t> of the </a:t>
            </a:r>
            <a:r>
              <a:rPr lang="fr-FR" dirty="0" err="1" smtClean="0"/>
              <a:t>worksheet</a:t>
            </a:r>
            <a:r>
              <a:rPr lang="fr-FR" dirty="0" smtClean="0"/>
              <a:t>)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277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a</a:t>
            </a:r>
            <a:r>
              <a:rPr lang="fr-FR" baseline="0" dirty="0" smtClean="0"/>
              <a:t> minute to scan the </a:t>
            </a:r>
            <a:r>
              <a:rPr lang="fr-FR" baseline="0" dirty="0" err="1" smtClean="0"/>
              <a:t>text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discuss</a:t>
            </a:r>
            <a:r>
              <a:rPr lang="fr-FR" baseline="0" dirty="0" smtClean="0"/>
              <a:t> as a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class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397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397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worksheet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folder</a:t>
            </a:r>
            <a:r>
              <a:rPr lang="fr-FR" baseline="0" dirty="0" smtClean="0"/>
              <a:t>: ‘4Opinions’ </a:t>
            </a:r>
            <a:r>
              <a:rPr lang="fr-FR" baseline="0" dirty="0" smtClean="0">
                <a:sym typeface="Wingdings"/>
              </a:rPr>
              <a:t> Opinions-</a:t>
            </a:r>
            <a:r>
              <a:rPr lang="fr-FR" baseline="0" dirty="0" err="1" smtClean="0">
                <a:sym typeface="Wingdings"/>
              </a:rPr>
              <a:t>WORKSHEET.pdf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7182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Students</a:t>
            </a:r>
            <a:r>
              <a:rPr lang="fr-FR" dirty="0" smtClean="0"/>
              <a:t> are </a:t>
            </a:r>
            <a:r>
              <a:rPr lang="fr-FR" dirty="0" err="1" smtClean="0"/>
              <a:t>given</a:t>
            </a:r>
            <a:r>
              <a:rPr lang="fr-FR" baseline="0" dirty="0" smtClean="0"/>
              <a:t> a minute to </a:t>
            </a:r>
            <a:r>
              <a:rPr lang="fr-FR" baseline="0" dirty="0" err="1" smtClean="0"/>
              <a:t>read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expressions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34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Audio files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in the </a:t>
            </a:r>
            <a:r>
              <a:rPr lang="fr-FR" dirty="0" err="1" smtClean="0"/>
              <a:t>folder</a:t>
            </a:r>
            <a:r>
              <a:rPr lang="fr-FR" dirty="0" smtClean="0"/>
              <a:t>: ‘4Opinions’.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92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Mini-</a:t>
            </a:r>
            <a:r>
              <a:rPr lang="fr-FR" dirty="0" err="1" smtClean="0"/>
              <a:t>Whiteboards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1820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9261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926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7844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Website link: </a:t>
            </a:r>
            <a:r>
              <a:rPr lang="fr-FR" dirty="0" err="1" smtClean="0"/>
              <a:t>https</a:t>
            </a:r>
            <a:r>
              <a:rPr lang="fr-FR" dirty="0" smtClean="0"/>
              <a:t>://</a:t>
            </a:r>
            <a:r>
              <a:rPr lang="fr-FR" dirty="0" err="1" smtClean="0"/>
              <a:t>www.bbc.com</a:t>
            </a:r>
            <a:r>
              <a:rPr lang="fr-FR" dirty="0" smtClean="0"/>
              <a:t>/</a:t>
            </a:r>
            <a:r>
              <a:rPr lang="fr-FR" dirty="0" err="1" smtClean="0"/>
              <a:t>bitesize</a:t>
            </a:r>
            <a:r>
              <a:rPr lang="fr-FR" dirty="0" smtClean="0"/>
              <a:t>/guides/zwcbgk7</a:t>
            </a:r>
            <a:r>
              <a:rPr lang="fr-FR" baseline="0" dirty="0" smtClean="0"/>
              <a:t> </a:t>
            </a:r>
            <a:r>
              <a:rPr lang="fr-FR" dirty="0" smtClean="0"/>
              <a:t>(QR code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bottom</a:t>
            </a:r>
            <a:r>
              <a:rPr lang="fr-FR" dirty="0" smtClean="0"/>
              <a:t> of the </a:t>
            </a:r>
            <a:r>
              <a:rPr lang="fr-FR" dirty="0" err="1" smtClean="0"/>
              <a:t>worksheet</a:t>
            </a:r>
            <a:r>
              <a:rPr lang="fr-FR" dirty="0" smtClean="0"/>
              <a:t>)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2770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Worksheet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in the </a:t>
            </a:r>
            <a:r>
              <a:rPr lang="fr-FR" dirty="0" err="1" smtClean="0"/>
              <a:t>folder</a:t>
            </a:r>
            <a:r>
              <a:rPr lang="fr-FR" dirty="0" smtClean="0"/>
              <a:t>: ‘4Opinions’ </a:t>
            </a:r>
            <a:r>
              <a:rPr lang="fr-FR" dirty="0" smtClean="0">
                <a:sym typeface="Wingdings"/>
              </a:rPr>
              <a:t> opinions-</a:t>
            </a:r>
            <a:r>
              <a:rPr lang="fr-FR" dirty="0" err="1" smtClean="0">
                <a:sym typeface="Wingdings"/>
              </a:rPr>
              <a:t>HOMEWORK.pdf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09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 err="1" smtClean="0"/>
              <a:t>These</a:t>
            </a:r>
            <a:r>
              <a:rPr lang="fr-FR" baseline="0" dirty="0" smtClean="0"/>
              <a:t> questions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m</a:t>
            </a:r>
            <a:r>
              <a:rPr lang="fr-FR" dirty="0" smtClean="0"/>
              <a:t>ini-</a:t>
            </a:r>
            <a:r>
              <a:rPr lang="fr-FR" dirty="0" err="1" smtClean="0"/>
              <a:t>whiteboards</a:t>
            </a:r>
            <a:r>
              <a:rPr lang="fr-FR" dirty="0" smtClean="0"/>
              <a:t>. You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able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aware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anytime</a:t>
            </a:r>
            <a:r>
              <a:rPr lang="fr-FR" baseline="0" dirty="0" smtClean="0"/>
              <a:t> ‘the’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in English, the </a:t>
            </a:r>
            <a:r>
              <a:rPr lang="fr-FR" baseline="0" dirty="0" err="1" smtClean="0"/>
              <a:t>definite</a:t>
            </a:r>
            <a:r>
              <a:rPr lang="fr-FR" baseline="0" dirty="0" smtClean="0"/>
              <a:t> article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in French. But </a:t>
            </a:r>
            <a:r>
              <a:rPr lang="fr-FR" baseline="0" dirty="0" err="1" smtClean="0"/>
              <a:t>sometimes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although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 use ‘the’ in English,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in French. </a:t>
            </a:r>
            <a:r>
              <a:rPr lang="fr-FR" baseline="0" dirty="0" err="1" smtClean="0"/>
              <a:t>i.e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noun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referred</a:t>
            </a:r>
            <a:r>
              <a:rPr lang="fr-FR" baseline="0" dirty="0" smtClean="0"/>
              <a:t> to in a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sense</a:t>
            </a:r>
            <a:r>
              <a:rPr lang="fr-FR" baseline="0" dirty="0" smtClean="0"/>
              <a:t> (le basket est mon sport préféré= basketball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favourite</a:t>
            </a:r>
            <a:r>
              <a:rPr lang="fr-FR" baseline="0" dirty="0" smtClean="0"/>
              <a:t> sport)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45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worksheet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in the </a:t>
            </a:r>
            <a:r>
              <a:rPr lang="fr-FR" dirty="0" err="1" smtClean="0"/>
              <a:t>folder</a:t>
            </a:r>
            <a:r>
              <a:rPr lang="fr-FR" dirty="0" smtClean="0"/>
              <a:t>: ‘1Nouns’</a:t>
            </a:r>
            <a:r>
              <a:rPr lang="fr-FR" dirty="0" smtClean="0">
                <a:sym typeface="Wingdings"/>
              </a:rPr>
              <a:t> </a:t>
            </a:r>
            <a:r>
              <a:rPr lang="fr-FR" dirty="0" smtClean="0"/>
              <a:t> </a:t>
            </a:r>
            <a:r>
              <a:rPr lang="fr-FR" dirty="0" err="1" smtClean="0"/>
              <a:t>Nouns-WORKSHEET.pdf</a:t>
            </a:r>
            <a:endParaRPr lang="fr-FR" dirty="0" smtClean="0"/>
          </a:p>
          <a:p>
            <a:r>
              <a:rPr lang="fr-FR" dirty="0" smtClean="0"/>
              <a:t>Mention to </a:t>
            </a:r>
            <a:r>
              <a:rPr lang="fr-FR" dirty="0" err="1" smtClean="0"/>
              <a:t>students</a:t>
            </a:r>
            <a:r>
              <a:rPr lang="fr-FR" dirty="0" smtClean="0"/>
              <a:t> 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write</a:t>
            </a:r>
            <a:r>
              <a:rPr lang="fr-FR" baseline="0" dirty="0" smtClean="0"/>
              <a:t> (m) and (f) right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noun</a:t>
            </a:r>
            <a:r>
              <a:rPr lang="fr-FR" baseline="0" dirty="0" smtClean="0"/>
              <a:t> ,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further</a:t>
            </a:r>
            <a:r>
              <a:rPr lang="fr-FR" baseline="0" dirty="0" smtClean="0"/>
              <a:t> information (plural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and translation) to the table and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waste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audio file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embedded</a:t>
            </a:r>
            <a:r>
              <a:rPr lang="fr-FR" dirty="0" smtClean="0"/>
              <a:t>. 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play</a:t>
            </a:r>
            <a:r>
              <a:rPr lang="fr-FR" dirty="0" smtClean="0"/>
              <a:t> the passage </a:t>
            </a:r>
            <a:r>
              <a:rPr lang="fr-FR" dirty="0" err="1" smtClean="0"/>
              <a:t>directly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the</a:t>
            </a:r>
            <a:r>
              <a:rPr lang="fr-FR" baseline="0" dirty="0" smtClean="0"/>
              <a:t> PPT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set to full </a:t>
            </a:r>
            <a:r>
              <a:rPr lang="fr-FR" baseline="0" dirty="0" err="1" smtClean="0"/>
              <a:t>screen</a:t>
            </a:r>
            <a:r>
              <a:rPr lang="fr-FR" baseline="0" dirty="0" smtClean="0"/>
              <a:t>. </a:t>
            </a:r>
            <a:r>
              <a:rPr lang="fr-FR" dirty="0" smtClean="0"/>
              <a:t>The </a:t>
            </a:r>
            <a:r>
              <a:rPr lang="fr-FR" dirty="0" smtClean="0"/>
              <a:t>audio file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in the </a:t>
            </a:r>
            <a:r>
              <a:rPr lang="fr-FR" dirty="0" err="1" smtClean="0"/>
              <a:t>folder</a:t>
            </a:r>
            <a:r>
              <a:rPr lang="fr-FR" dirty="0" smtClean="0"/>
              <a:t>: ‘1Nouns’ </a:t>
            </a:r>
            <a:r>
              <a:rPr lang="fr-FR" dirty="0" smtClean="0">
                <a:sym typeface="Wingdings"/>
              </a:rPr>
              <a:t> Nouns-audio.mp3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61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Students</a:t>
            </a:r>
            <a:r>
              <a:rPr lang="fr-FR" dirty="0" smtClean="0"/>
              <a:t> are </a:t>
            </a:r>
            <a:r>
              <a:rPr lang="fr-FR" dirty="0" err="1" smtClean="0"/>
              <a:t>given</a:t>
            </a:r>
            <a:r>
              <a:rPr lang="fr-FR" baseline="0" dirty="0" smtClean="0"/>
              <a:t> 30-60 seconds to </a:t>
            </a:r>
            <a:r>
              <a:rPr lang="fr-FR" baseline="0" dirty="0" err="1" smtClean="0"/>
              <a:t>read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independently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discussing</a:t>
            </a:r>
            <a:r>
              <a:rPr lang="fr-FR" baseline="0" dirty="0" smtClean="0"/>
              <a:t> as a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class and check </a:t>
            </a:r>
            <a:r>
              <a:rPr lang="fr-FR" baseline="0" dirty="0" err="1" smtClean="0"/>
              <a:t>understanding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00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 </a:t>
            </a:r>
            <a:r>
              <a:rPr lang="fr-FR" dirty="0" err="1" smtClean="0"/>
              <a:t>whiteboards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8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51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2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48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8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59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83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2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3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7D85-D84B-4CFB-BB0A-F4455B32746E}" type="datetimeFigureOut">
              <a:rPr lang="fr-FR" smtClean="0"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90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2Ru0J6I9Q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7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7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7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5.xml"/><Relationship Id="rId5" Type="http://schemas.openxmlformats.org/officeDocument/2006/relationships/image" Target="../media/image7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4" Type="http://schemas.openxmlformats.org/officeDocument/2006/relationships/audio" Target="../media/media5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9.xml"/><Relationship Id="rId7" Type="http://schemas.openxmlformats.org/officeDocument/2006/relationships/image" Target="../media/image1.png"/><Relationship Id="rId8" Type="http://schemas.openxmlformats.org/officeDocument/2006/relationships/image" Target="../media/image7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4" Type="http://schemas.openxmlformats.org/officeDocument/2006/relationships/audio" Target="../media/media5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0.xml"/><Relationship Id="rId7" Type="http://schemas.openxmlformats.org/officeDocument/2006/relationships/image" Target="../media/image1.png"/><Relationship Id="rId8" Type="http://schemas.openxmlformats.org/officeDocument/2006/relationships/image" Target="../media/image7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4" Type="http://schemas.openxmlformats.org/officeDocument/2006/relationships/audio" Target="../media/media5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1.xml"/><Relationship Id="rId7" Type="http://schemas.openxmlformats.org/officeDocument/2006/relationships/image" Target="../media/image1.png"/><Relationship Id="rId8" Type="http://schemas.openxmlformats.org/officeDocument/2006/relationships/image" Target="../media/image7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11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30546" cy="100252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Objectives:</a:t>
            </a:r>
            <a:endParaRPr lang="fr-FR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73767" y="937170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Knowledge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define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the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terminology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ln w="0"/>
                <a:solidFill>
                  <a:schemeClr val="tx1"/>
                </a:solidFill>
              </a:rPr>
              <a:t>(</a:t>
            </a:r>
            <a:r>
              <a:rPr lang="fr-FR" sz="2400" dirty="0" err="1" smtClean="0">
                <a:ln w="0"/>
                <a:solidFill>
                  <a:schemeClr val="tx1"/>
                </a:solidFill>
              </a:rPr>
              <a:t>nouns</a:t>
            </a:r>
            <a:r>
              <a:rPr lang="fr-FR" sz="2400" dirty="0" smtClean="0">
                <a:ln w="0"/>
                <a:solidFill>
                  <a:schemeClr val="tx1"/>
                </a:solidFill>
              </a:rPr>
              <a:t>, articles, </a:t>
            </a:r>
            <a:r>
              <a:rPr lang="fr-FR" sz="2400" dirty="0" err="1" smtClean="0">
                <a:ln w="0"/>
                <a:solidFill>
                  <a:schemeClr val="tx1"/>
                </a:solidFill>
              </a:rPr>
              <a:t>genders</a:t>
            </a:r>
            <a:r>
              <a:rPr lang="fr-FR" sz="2400" dirty="0" smtClean="0">
                <a:ln w="0"/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ln w="0"/>
                <a:solidFill>
                  <a:schemeClr val="tx1"/>
                </a:solidFill>
              </a:rPr>
              <a:t>singular</a:t>
            </a:r>
            <a:r>
              <a:rPr lang="fr-FR" sz="2400" dirty="0" smtClean="0">
                <a:ln w="0"/>
                <a:solidFill>
                  <a:schemeClr val="tx1"/>
                </a:solidFill>
              </a:rPr>
              <a:t>, plural) </a:t>
            </a:r>
          </a:p>
        </p:txBody>
      </p:sp>
      <p:pic>
        <p:nvPicPr>
          <p:cNvPr id="205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94" y="99781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73767" y="4495910"/>
            <a:ext cx="5947835" cy="1689737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A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pplication: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transform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nouns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from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singular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to plural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form</a:t>
            </a:r>
            <a:endParaRPr lang="fr-FR" sz="280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3767" y="2757495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Comprehension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identify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genders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of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nouns</a:t>
            </a:r>
            <a:endParaRPr lang="fr-FR" sz="2800" dirty="0" smtClean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9061"/>
              </p:ext>
            </p:extLst>
          </p:nvPr>
        </p:nvGraphicFramePr>
        <p:xfrm>
          <a:off x="8650941" y="1556912"/>
          <a:ext cx="2719294" cy="429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94"/>
              </a:tblGrid>
              <a:tr h="1032381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Transition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05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Nouns</a:t>
                      </a:r>
                      <a:endParaRPr lang="fr-FR" sz="24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noProof="0" dirty="0" smtClean="0">
                          <a:solidFill>
                            <a:schemeClr val="tx1"/>
                          </a:solidFill>
                        </a:rPr>
                        <a:t>(articles,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baseline="0" noProof="0" dirty="0" err="1" smtClean="0">
                          <a:solidFill>
                            <a:schemeClr val="tx1"/>
                          </a:solidFill>
                        </a:rPr>
                        <a:t>genders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, plural)</a:t>
                      </a:r>
                      <a:endParaRPr lang="fr-FR" sz="18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141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Numbers</a:t>
                      </a:r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 0-100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dates, time)</a:t>
                      </a:r>
                      <a:endParaRPr lang="fr-F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(open,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noProof="0" dirty="0" err="1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Opinions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dislikes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reasons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5400000">
            <a:off x="9823443" y="4693848"/>
            <a:ext cx="383502" cy="2734235"/>
          </a:xfrm>
          <a:prstGeom prst="homePlate">
            <a:avLst>
              <a:gd name="adj" fmla="val 53348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24" name="Picture 4" descr="https://pixabay.com/static/uploads/photo/2014/04/02/11/01/tick-305245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502" y="2654131"/>
            <a:ext cx="530682" cy="6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82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41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0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29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3573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90"/>
            <a:ext cx="10515600" cy="845110"/>
          </a:xfrm>
        </p:spPr>
        <p:txBody>
          <a:bodyPr/>
          <a:lstStyle/>
          <a:p>
            <a:r>
              <a:rPr lang="fr-FR" b="1" dirty="0" err="1" smtClean="0"/>
              <a:t>Nouns</a:t>
            </a:r>
            <a:r>
              <a:rPr lang="fr-FR" b="1" dirty="0" smtClean="0"/>
              <a:t> </a:t>
            </a:r>
            <a:r>
              <a:rPr lang="fr-FR" b="1" dirty="0" err="1" smtClean="0"/>
              <a:t>starting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a </a:t>
            </a:r>
            <a:r>
              <a:rPr lang="fr-FR" b="1" dirty="0" err="1" smtClean="0"/>
              <a:t>vowel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2" y="1180353"/>
            <a:ext cx="10055412" cy="5274235"/>
          </a:xfrm>
          <a:solidFill>
            <a:srgbClr val="DEEBF7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 err="1" smtClean="0"/>
              <a:t>Using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your</a:t>
            </a:r>
            <a:r>
              <a:rPr lang="fr-FR" sz="3200" b="1" dirty="0" smtClean="0"/>
              <a:t> table: </a:t>
            </a:r>
            <a:r>
              <a:rPr lang="fr-FR" b="1" dirty="0" smtClean="0"/>
              <a:t>check the </a:t>
            </a:r>
            <a:r>
              <a:rPr lang="fr-FR" b="1" dirty="0" err="1" smtClean="0"/>
              <a:t>gender</a:t>
            </a:r>
            <a:r>
              <a:rPr lang="fr-FR" b="1" dirty="0" smtClean="0"/>
              <a:t> of the </a:t>
            </a:r>
            <a:r>
              <a:rPr lang="fr-FR" b="1" dirty="0" err="1" smtClean="0"/>
              <a:t>two</a:t>
            </a:r>
            <a:r>
              <a:rPr lang="fr-FR" b="1" dirty="0" smtClean="0"/>
              <a:t> </a:t>
            </a:r>
            <a:r>
              <a:rPr lang="fr-FR" b="1" dirty="0" err="1" smtClean="0"/>
              <a:t>words</a:t>
            </a:r>
            <a:r>
              <a:rPr lang="fr-FR" b="1" dirty="0" smtClean="0"/>
              <a:t> </a:t>
            </a:r>
            <a:r>
              <a:rPr lang="fr-FR" b="1" dirty="0" err="1" smtClean="0"/>
              <a:t>below</a:t>
            </a:r>
            <a:endParaRPr lang="fr-FR" b="1" dirty="0" smtClean="0"/>
          </a:p>
          <a:p>
            <a:pPr marL="0" indent="0">
              <a:buNone/>
            </a:pPr>
            <a:endParaRPr lang="fr-FR" sz="1050" b="1" dirty="0"/>
          </a:p>
          <a:p>
            <a:pPr lvl="1"/>
            <a:r>
              <a:rPr lang="fr-FR" sz="3200" b="1" dirty="0" smtClean="0"/>
              <a:t>église </a:t>
            </a:r>
            <a:endParaRPr lang="fr-FR" sz="1600" b="1" dirty="0"/>
          </a:p>
          <a:p>
            <a:pPr lvl="1"/>
            <a:r>
              <a:rPr lang="fr-FR" sz="3200" b="1" dirty="0" smtClean="0"/>
              <a:t>animal</a:t>
            </a:r>
          </a:p>
          <a:p>
            <a:pPr marL="457200" lvl="1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sz="3200" b="1" dirty="0" smtClean="0"/>
              <a:t>On </a:t>
            </a:r>
            <a:r>
              <a:rPr lang="fr-FR" sz="3200" b="1" dirty="0" err="1" smtClean="0"/>
              <a:t>your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whiteboard</a:t>
            </a:r>
            <a:r>
              <a:rPr lang="fr-FR" sz="3200" b="1" dirty="0" smtClean="0"/>
              <a:t>:</a:t>
            </a:r>
            <a:endParaRPr lang="fr-FR" sz="1800" b="1" dirty="0" smtClean="0"/>
          </a:p>
          <a:p>
            <a:pPr marL="0" indent="0">
              <a:buNone/>
            </a:pPr>
            <a:r>
              <a:rPr lang="fr-FR" b="1" dirty="0" smtClean="0"/>
              <a:t>-</a:t>
            </a:r>
            <a:r>
              <a:rPr lang="fr-FR" b="1" dirty="0" err="1" smtClean="0"/>
              <a:t>Write</a:t>
            </a:r>
            <a:r>
              <a:rPr lang="fr-FR" b="1" dirty="0" smtClean="0"/>
              <a:t> </a:t>
            </a:r>
            <a:r>
              <a:rPr lang="fr-FR" b="1" dirty="0" err="1" smtClean="0"/>
              <a:t>them</a:t>
            </a:r>
            <a:r>
              <a:rPr lang="fr-FR" b="1" dirty="0" smtClean="0"/>
              <a:t> </a:t>
            </a:r>
            <a:r>
              <a:rPr lang="fr-FR" b="1" dirty="0" err="1" smtClean="0"/>
              <a:t>both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their</a:t>
            </a:r>
            <a:r>
              <a:rPr lang="fr-FR" b="1" dirty="0" smtClean="0"/>
              <a:t> </a:t>
            </a:r>
            <a:r>
              <a:rPr lang="fr-FR" b="1" dirty="0" err="1" smtClean="0"/>
              <a:t>definite</a:t>
            </a:r>
            <a:r>
              <a:rPr lang="fr-FR" b="1" dirty="0" smtClean="0"/>
              <a:t> article</a:t>
            </a:r>
          </a:p>
          <a:p>
            <a:pPr marL="0" indent="0">
              <a:buNone/>
            </a:pPr>
            <a:r>
              <a:rPr lang="fr-FR" b="1" dirty="0" smtClean="0"/>
              <a:t>-</a:t>
            </a:r>
            <a:r>
              <a:rPr lang="fr-FR" b="1" dirty="0" err="1" smtClean="0"/>
              <a:t>Write</a:t>
            </a:r>
            <a:r>
              <a:rPr lang="fr-FR" b="1" dirty="0" smtClean="0"/>
              <a:t> </a:t>
            </a:r>
            <a:r>
              <a:rPr lang="fr-FR" b="1" dirty="0" err="1" smtClean="0"/>
              <a:t>them</a:t>
            </a:r>
            <a:r>
              <a:rPr lang="fr-FR" b="1" dirty="0" smtClean="0"/>
              <a:t> </a:t>
            </a:r>
            <a:r>
              <a:rPr lang="fr-FR" b="1" dirty="0" err="1" smtClean="0"/>
              <a:t>both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their</a:t>
            </a:r>
            <a:r>
              <a:rPr lang="fr-FR" b="1" dirty="0" smtClean="0"/>
              <a:t> </a:t>
            </a:r>
            <a:r>
              <a:rPr lang="fr-FR" b="1" dirty="0" err="1" smtClean="0"/>
              <a:t>indefinite</a:t>
            </a:r>
            <a:r>
              <a:rPr lang="fr-FR" b="1" dirty="0" smtClean="0"/>
              <a:t> article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err="1" smtClean="0"/>
              <a:t>What</a:t>
            </a:r>
            <a:r>
              <a:rPr lang="fr-FR" b="1" dirty="0" smtClean="0"/>
              <a:t> must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? </a:t>
            </a:r>
            <a:r>
              <a:rPr lang="fr-FR" b="1" dirty="0" err="1" smtClean="0"/>
              <a:t>Why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56706" y="4482352"/>
            <a:ext cx="346726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Reminder</a:t>
            </a:r>
            <a:r>
              <a:rPr lang="fr-FR" sz="2400" b="1" dirty="0" smtClean="0"/>
              <a:t>:</a:t>
            </a:r>
          </a:p>
          <a:p>
            <a:endParaRPr lang="fr-FR" sz="2400" b="1" dirty="0"/>
          </a:p>
          <a:p>
            <a:r>
              <a:rPr lang="fr-FR" sz="2400" b="1" dirty="0" err="1" smtClean="0"/>
              <a:t>Definite</a:t>
            </a:r>
            <a:r>
              <a:rPr lang="fr-FR" sz="2400" b="1" dirty="0" smtClean="0"/>
              <a:t> article: le/ la</a:t>
            </a:r>
          </a:p>
          <a:p>
            <a:r>
              <a:rPr lang="fr-FR" sz="2400" b="1" dirty="0" err="1" smtClean="0"/>
              <a:t>Indefinite</a:t>
            </a:r>
            <a:r>
              <a:rPr lang="fr-FR" sz="2400" b="1" dirty="0" smtClean="0"/>
              <a:t> article: un/une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9453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90"/>
            <a:ext cx="10515600" cy="845110"/>
          </a:xfrm>
        </p:spPr>
        <p:txBody>
          <a:bodyPr/>
          <a:lstStyle/>
          <a:p>
            <a:r>
              <a:rPr lang="fr-FR" b="1" dirty="0" err="1" smtClean="0"/>
              <a:t>Nouns</a:t>
            </a:r>
            <a:r>
              <a:rPr lang="fr-FR" b="1" dirty="0" smtClean="0"/>
              <a:t> </a:t>
            </a:r>
            <a:r>
              <a:rPr lang="fr-FR" b="1" dirty="0" err="1" smtClean="0"/>
              <a:t>starting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a </a:t>
            </a:r>
            <a:r>
              <a:rPr lang="fr-FR" b="1" dirty="0" err="1" smtClean="0"/>
              <a:t>vowel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882" y="1586566"/>
            <a:ext cx="8904941" cy="4868022"/>
          </a:xfrm>
          <a:solidFill>
            <a:srgbClr val="DEEBF7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your</a:t>
            </a:r>
            <a:r>
              <a:rPr lang="fr-FR" b="1" dirty="0" smtClean="0"/>
              <a:t> table: check the </a:t>
            </a:r>
            <a:r>
              <a:rPr lang="fr-FR" b="1" dirty="0" err="1" smtClean="0"/>
              <a:t>gender</a:t>
            </a:r>
            <a:r>
              <a:rPr lang="fr-FR" b="1" dirty="0" smtClean="0"/>
              <a:t> of the </a:t>
            </a:r>
            <a:r>
              <a:rPr lang="fr-FR" b="1" dirty="0" err="1" smtClean="0"/>
              <a:t>two</a:t>
            </a:r>
            <a:r>
              <a:rPr lang="fr-FR" b="1" dirty="0" smtClean="0"/>
              <a:t> </a:t>
            </a:r>
            <a:r>
              <a:rPr lang="fr-FR" b="1" dirty="0" err="1" smtClean="0"/>
              <a:t>words</a:t>
            </a:r>
            <a:r>
              <a:rPr lang="fr-FR" b="1" dirty="0" smtClean="0"/>
              <a:t> </a:t>
            </a:r>
            <a:r>
              <a:rPr lang="fr-FR" b="1" dirty="0" err="1" smtClean="0"/>
              <a:t>below</a:t>
            </a:r>
            <a:endParaRPr lang="fr-FR" b="1" dirty="0" smtClean="0"/>
          </a:p>
          <a:p>
            <a:pPr marL="0" indent="0">
              <a:buNone/>
            </a:pPr>
            <a:endParaRPr lang="fr-FR" sz="1900" b="1" dirty="0"/>
          </a:p>
          <a:p>
            <a:r>
              <a:rPr lang="fr-FR" b="1" dirty="0" smtClean="0"/>
              <a:t>église: </a:t>
            </a:r>
            <a:r>
              <a:rPr lang="fr-FR" b="1" dirty="0" smtClean="0">
                <a:solidFill>
                  <a:srgbClr val="FF0000"/>
                </a:solidFill>
              </a:rPr>
              <a:t>une église, l’église</a:t>
            </a:r>
          </a:p>
          <a:p>
            <a:pPr marL="0" indent="0">
              <a:buNone/>
            </a:pPr>
            <a:endParaRPr lang="fr-FR" sz="1600" b="1" dirty="0"/>
          </a:p>
          <a:p>
            <a:r>
              <a:rPr lang="fr-FR" b="1" dirty="0" smtClean="0"/>
              <a:t>animal: </a:t>
            </a:r>
            <a:r>
              <a:rPr lang="fr-FR" b="1" dirty="0" smtClean="0">
                <a:solidFill>
                  <a:srgbClr val="FF0000"/>
                </a:solidFill>
              </a:rPr>
              <a:t>un animal, l’animal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err="1" smtClean="0"/>
              <a:t>What</a:t>
            </a:r>
            <a:r>
              <a:rPr lang="fr-FR" b="1" dirty="0" smtClean="0"/>
              <a:t> must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? </a:t>
            </a:r>
            <a:r>
              <a:rPr lang="fr-FR" b="1" dirty="0" err="1" smtClean="0"/>
              <a:t>Why</a:t>
            </a:r>
            <a:r>
              <a:rPr lang="fr-FR" b="1" dirty="0" smtClean="0"/>
              <a:t>?</a:t>
            </a:r>
          </a:p>
          <a:p>
            <a:pPr marL="0" indent="0">
              <a:buNone/>
            </a:pPr>
            <a:r>
              <a:rPr lang="fr-FR" b="1" u="sng" dirty="0">
                <a:solidFill>
                  <a:srgbClr val="FF0000"/>
                </a:solidFill>
              </a:rPr>
              <a:t>l</a:t>
            </a:r>
            <a:r>
              <a:rPr lang="fr-FR" b="1" u="sng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 and </a:t>
            </a:r>
            <a:r>
              <a:rPr lang="fr-FR" b="1" u="sng" dirty="0" smtClean="0">
                <a:solidFill>
                  <a:srgbClr val="FF0000"/>
                </a:solidFill>
              </a:rPr>
              <a:t>la</a:t>
            </a:r>
            <a:r>
              <a:rPr lang="fr-FR" b="1" dirty="0" smtClean="0">
                <a:solidFill>
                  <a:srgbClr val="FF0000"/>
                </a:solidFill>
              </a:rPr>
              <a:t> must </a:t>
            </a:r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changed</a:t>
            </a:r>
            <a:r>
              <a:rPr lang="fr-FR" b="1" dirty="0" smtClean="0">
                <a:solidFill>
                  <a:srgbClr val="FF0000"/>
                </a:solidFill>
              </a:rPr>
              <a:t> to </a:t>
            </a:r>
            <a:r>
              <a:rPr lang="fr-FR" b="1" u="sng" dirty="0" smtClean="0">
                <a:solidFill>
                  <a:srgbClr val="FF0000"/>
                </a:solidFill>
              </a:rPr>
              <a:t>l’</a:t>
            </a:r>
          </a:p>
          <a:p>
            <a:pPr marL="0" indent="0">
              <a:buNone/>
            </a:pPr>
            <a:r>
              <a:rPr lang="fr-FR" b="1" dirty="0" err="1">
                <a:solidFill>
                  <a:srgbClr val="FF0000"/>
                </a:solidFill>
              </a:rPr>
              <a:t>b</a:t>
            </a:r>
            <a:r>
              <a:rPr lang="fr-FR" b="1" dirty="0" err="1" smtClean="0">
                <a:solidFill>
                  <a:srgbClr val="FF0000"/>
                </a:solidFill>
              </a:rPr>
              <a:t>ecause</a:t>
            </a:r>
            <a:r>
              <a:rPr lang="fr-FR" b="1" dirty="0" smtClean="0">
                <a:solidFill>
                  <a:srgbClr val="FF0000"/>
                </a:solidFill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</a:rPr>
              <a:t>following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noun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starts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with</a:t>
            </a:r>
            <a:r>
              <a:rPr lang="fr-FR" b="1" dirty="0" smtClean="0">
                <a:solidFill>
                  <a:srgbClr val="FF0000"/>
                </a:solidFill>
              </a:rPr>
              <a:t> a </a:t>
            </a:r>
            <a:r>
              <a:rPr lang="fr-FR" b="1" u="sng" dirty="0" err="1" smtClean="0">
                <a:solidFill>
                  <a:srgbClr val="FF0000"/>
                </a:solidFill>
              </a:rPr>
              <a:t>vowel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196312">
            <a:off x="9872345" y="1101417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42" y="0"/>
            <a:ext cx="3928034" cy="994522"/>
          </a:xfrm>
        </p:spPr>
        <p:txBody>
          <a:bodyPr>
            <a:normAutofit/>
          </a:bodyPr>
          <a:lstStyle/>
          <a:p>
            <a:r>
              <a:rPr lang="fr-FR" sz="4800" b="1" dirty="0" err="1"/>
              <a:t>P</a:t>
            </a:r>
            <a:r>
              <a:rPr lang="fr-FR" sz="4800" b="1" dirty="0" err="1" smtClean="0"/>
              <a:t>lurals</a:t>
            </a:r>
            <a:endParaRPr lang="fr-F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36237" y="134470"/>
            <a:ext cx="4467890" cy="1200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u="sng" dirty="0" err="1" smtClean="0"/>
              <a:t>Reminder</a:t>
            </a:r>
            <a:r>
              <a:rPr lang="fr-FR" sz="2400" b="1" u="sng" dirty="0" smtClean="0"/>
              <a:t>:</a:t>
            </a:r>
            <a:endParaRPr lang="fr-FR" sz="2400" b="1" u="sng" dirty="0"/>
          </a:p>
          <a:p>
            <a:pPr marL="285750" indent="-285750">
              <a:buFont typeface="Arial"/>
              <a:buChar char="•"/>
            </a:pPr>
            <a:r>
              <a:rPr lang="fr-FR" sz="2400" b="1" dirty="0" err="1"/>
              <a:t>i</a:t>
            </a:r>
            <a:r>
              <a:rPr lang="fr-FR" sz="2400" b="1" dirty="0" err="1" smtClean="0"/>
              <a:t>nstead</a:t>
            </a:r>
            <a:r>
              <a:rPr lang="fr-FR" sz="2400" b="1" dirty="0" smtClean="0"/>
              <a:t> of le, la or l’</a:t>
            </a:r>
            <a:r>
              <a:rPr lang="fr-FR" sz="2400" b="1" dirty="0" smtClean="0">
                <a:sym typeface="Wingdings"/>
              </a:rPr>
              <a:t> use les   </a:t>
            </a:r>
          </a:p>
          <a:p>
            <a:pPr marL="285750" indent="-285750">
              <a:buFont typeface="Arial"/>
              <a:buChar char="•"/>
            </a:pPr>
            <a:r>
              <a:rPr lang="fr-FR" sz="2400" b="1" dirty="0" err="1">
                <a:sym typeface="Wingdings"/>
              </a:rPr>
              <a:t>i</a:t>
            </a:r>
            <a:r>
              <a:rPr lang="fr-FR" sz="2400" b="1" dirty="0" err="1" smtClean="0">
                <a:sym typeface="Wingdings"/>
              </a:rPr>
              <a:t>nstead</a:t>
            </a:r>
            <a:r>
              <a:rPr lang="fr-FR" sz="2400" b="1" dirty="0" smtClean="0">
                <a:sym typeface="Wingdings"/>
              </a:rPr>
              <a:t> of un or une  use des</a:t>
            </a:r>
            <a:endParaRPr lang="fr-FR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8000" y="1643530"/>
            <a:ext cx="11310471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Nouns</a:t>
            </a:r>
            <a:r>
              <a:rPr lang="fr-FR" sz="2800" b="1" dirty="0" smtClean="0"/>
              <a:t> in French are </a:t>
            </a:r>
            <a:r>
              <a:rPr lang="fr-FR" sz="2800" b="1" dirty="0" err="1" smtClean="0"/>
              <a:t>usually</a:t>
            </a:r>
            <a:r>
              <a:rPr lang="fr-FR" sz="2800" b="1" dirty="0" smtClean="0"/>
              <a:t> made plural by </a:t>
            </a:r>
            <a:r>
              <a:rPr lang="fr-FR" sz="2800" b="1" dirty="0" err="1" smtClean="0"/>
              <a:t>adding</a:t>
            </a:r>
            <a:r>
              <a:rPr lang="fr-FR" sz="2800" b="1" dirty="0" smtClean="0"/>
              <a:t> an ‘s’ – </a:t>
            </a:r>
            <a:r>
              <a:rPr lang="fr-FR" sz="2800" b="1" dirty="0" err="1" smtClean="0"/>
              <a:t>same</a:t>
            </a:r>
            <a:r>
              <a:rPr lang="fr-FR" sz="2800" b="1" dirty="0" smtClean="0"/>
              <a:t> as English</a:t>
            </a:r>
          </a:p>
          <a:p>
            <a:endParaRPr lang="fr-FR" sz="1200" b="1" dirty="0" smtClean="0"/>
          </a:p>
          <a:p>
            <a:pPr algn="ctr"/>
            <a:r>
              <a:rPr lang="fr-FR" sz="2800" b="1" dirty="0" err="1" smtClean="0"/>
              <a:t>e.g</a:t>
            </a:r>
            <a:r>
              <a:rPr lang="fr-FR" sz="2800" b="1" dirty="0" smtClean="0"/>
              <a:t>: la femme </a:t>
            </a:r>
            <a:r>
              <a:rPr lang="fr-FR" sz="2800" b="1" dirty="0" smtClean="0">
                <a:sym typeface="Wingdings"/>
              </a:rPr>
              <a:t> les femmes</a:t>
            </a:r>
          </a:p>
          <a:p>
            <a:endParaRPr lang="fr-FR" sz="1600" b="1" dirty="0">
              <a:sym typeface="Wingdings"/>
            </a:endParaRPr>
          </a:p>
          <a:p>
            <a:r>
              <a:rPr lang="fr-FR" sz="3200" b="1" dirty="0" smtClean="0">
                <a:sym typeface="Wingdings"/>
              </a:rPr>
              <a:t>BUT: </a:t>
            </a:r>
            <a:r>
              <a:rPr lang="fr-FR" sz="2600" b="1" dirty="0" err="1" smtClean="0">
                <a:sym typeface="Wingdings"/>
              </a:rPr>
              <a:t>Some</a:t>
            </a:r>
            <a:r>
              <a:rPr lang="fr-FR" sz="2600" b="1" dirty="0" smtClean="0">
                <a:sym typeface="Wingdings"/>
              </a:rPr>
              <a:t> </a:t>
            </a:r>
            <a:r>
              <a:rPr lang="fr-FR" sz="2600" b="1" dirty="0" err="1" smtClean="0">
                <a:sym typeface="Wingdings"/>
              </a:rPr>
              <a:t>nouns</a:t>
            </a:r>
            <a:r>
              <a:rPr lang="fr-FR" sz="2600" b="1" dirty="0" smtClean="0">
                <a:sym typeface="Wingdings"/>
              </a:rPr>
              <a:t> </a:t>
            </a:r>
            <a:r>
              <a:rPr lang="fr-FR" sz="2600" b="1" u="sng" dirty="0" err="1" smtClean="0">
                <a:sym typeface="Wingdings"/>
              </a:rPr>
              <a:t>can’t</a:t>
            </a:r>
            <a:r>
              <a:rPr lang="fr-FR" sz="2600" b="1" dirty="0" smtClean="0">
                <a:sym typeface="Wingdings"/>
              </a:rPr>
              <a:t> </a:t>
            </a:r>
            <a:r>
              <a:rPr lang="fr-FR" sz="2600" b="1" dirty="0" err="1" smtClean="0">
                <a:sym typeface="Wingdings"/>
              </a:rPr>
              <a:t>be</a:t>
            </a:r>
            <a:r>
              <a:rPr lang="fr-FR" sz="2600" b="1" dirty="0" smtClean="0">
                <a:sym typeface="Wingdings"/>
              </a:rPr>
              <a:t> made plural by </a:t>
            </a:r>
            <a:r>
              <a:rPr lang="fr-FR" sz="2600" b="1" dirty="0" err="1" smtClean="0">
                <a:sym typeface="Wingdings"/>
              </a:rPr>
              <a:t>sticking</a:t>
            </a:r>
            <a:r>
              <a:rPr lang="fr-FR" sz="2600" b="1" dirty="0" smtClean="0">
                <a:sym typeface="Wingdings"/>
              </a:rPr>
              <a:t> an ‘s’ on the end!</a:t>
            </a:r>
          </a:p>
          <a:p>
            <a:r>
              <a:rPr lang="fr-FR" sz="2600" b="1" dirty="0" err="1">
                <a:sym typeface="Wingdings"/>
              </a:rPr>
              <a:t>T</a:t>
            </a:r>
            <a:r>
              <a:rPr lang="fr-FR" sz="2600" b="1" dirty="0" err="1" smtClean="0">
                <a:sym typeface="Wingdings"/>
              </a:rPr>
              <a:t>hey</a:t>
            </a:r>
            <a:r>
              <a:rPr lang="fr-FR" sz="2600" b="1" dirty="0" smtClean="0">
                <a:sym typeface="Wingdings"/>
              </a:rPr>
              <a:t> have </a:t>
            </a:r>
            <a:r>
              <a:rPr lang="fr-FR" sz="2600" b="1" dirty="0" err="1" smtClean="0">
                <a:sym typeface="Wingdings"/>
              </a:rPr>
              <a:t>irregular</a:t>
            </a:r>
            <a:r>
              <a:rPr lang="fr-FR" sz="2600" b="1" dirty="0" smtClean="0">
                <a:sym typeface="Wingdings"/>
              </a:rPr>
              <a:t> plural </a:t>
            </a:r>
            <a:r>
              <a:rPr lang="fr-FR" sz="2600" b="1" dirty="0" err="1" smtClean="0">
                <a:sym typeface="Wingdings"/>
              </a:rPr>
              <a:t>endings</a:t>
            </a:r>
            <a:endParaRPr lang="fr-FR" sz="2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42455"/>
              </p:ext>
            </p:extLst>
          </p:nvPr>
        </p:nvGraphicFramePr>
        <p:xfrm>
          <a:off x="537881" y="4126254"/>
          <a:ext cx="6947647" cy="25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509"/>
                <a:gridCol w="1592169"/>
                <a:gridCol w="389196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Noun </a:t>
                      </a:r>
                      <a:r>
                        <a:rPr lang="fr-FR" sz="2000" dirty="0" err="1" smtClean="0">
                          <a:solidFill>
                            <a:schemeClr val="tx1"/>
                          </a:solidFill>
                        </a:rPr>
                        <a:t>ending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dirty="0" err="1" smtClean="0">
                          <a:solidFill>
                            <a:schemeClr val="tx1"/>
                          </a:solidFill>
                        </a:rPr>
                        <a:t>Irregular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 plural </a:t>
                      </a:r>
                      <a:r>
                        <a:rPr lang="fr-FR" sz="2000" dirty="0" err="1" smtClean="0">
                          <a:solidFill>
                            <a:schemeClr val="tx1"/>
                          </a:solidFill>
                        </a:rPr>
                        <a:t>ending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dirty="0" err="1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/>
                        <a:t>-al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/>
                        <a:t>-eau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/>
                        <a:t>-eu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/>
                        <a:t>-ou</a:t>
                      </a:r>
                      <a:endParaRPr lang="fr-FR" sz="2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/>
                        <a:t>-aux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/>
                        <a:t>-eaux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/>
                        <a:t>-eux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/>
                        <a:t>-</a:t>
                      </a:r>
                      <a:r>
                        <a:rPr lang="fr-FR" sz="2400" dirty="0" err="1" smtClean="0"/>
                        <a:t>oux</a:t>
                      </a:r>
                      <a:endParaRPr lang="fr-FR" sz="2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/>
                        <a:t>le cheval </a:t>
                      </a:r>
                      <a:r>
                        <a:rPr lang="fr-FR" sz="2400" dirty="0" smtClean="0">
                          <a:sym typeface="Wingdings"/>
                        </a:rPr>
                        <a:t> les chevaux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>
                          <a:sym typeface="Wingdings"/>
                        </a:rPr>
                        <a:t>le bureau  les bureaux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>
                          <a:sym typeface="Wingdings"/>
                        </a:rPr>
                        <a:t>le jeu  les jeux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2400" dirty="0" smtClean="0">
                          <a:sym typeface="Wingdings"/>
                        </a:rPr>
                        <a:t>le chou  les choux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10" y="0"/>
            <a:ext cx="1689390" cy="1194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2904" y="4452469"/>
            <a:ext cx="3845684" cy="2077492"/>
          </a:xfrm>
          <a:prstGeom prst="rect">
            <a:avLst/>
          </a:prstGeom>
          <a:solidFill>
            <a:srgbClr val="D7A8F2"/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Note:</a:t>
            </a:r>
          </a:p>
          <a:p>
            <a:endParaRPr lang="fr-FR" sz="1100" dirty="0"/>
          </a:p>
          <a:p>
            <a:r>
              <a:rPr lang="fr-FR" sz="2000" dirty="0" err="1" smtClean="0"/>
              <a:t>Nouns</a:t>
            </a:r>
            <a:r>
              <a:rPr lang="fr-FR" sz="2000" dirty="0" smtClean="0"/>
              <a:t> </a:t>
            </a:r>
            <a:r>
              <a:rPr lang="fr-FR" sz="2000" dirty="0" err="1" smtClean="0"/>
              <a:t>which</a:t>
            </a:r>
            <a:r>
              <a:rPr lang="fr-FR" sz="2000" dirty="0" smtClean="0"/>
              <a:t> </a:t>
            </a:r>
            <a:r>
              <a:rPr lang="fr-FR" sz="2000" dirty="0" err="1" smtClean="0"/>
              <a:t>already</a:t>
            </a:r>
            <a:r>
              <a:rPr lang="fr-FR" sz="2000" dirty="0" smtClean="0"/>
              <a:t> ends in </a:t>
            </a:r>
            <a:r>
              <a:rPr lang="fr-FR" sz="2000" i="1" dirty="0" smtClean="0"/>
              <a:t>-s</a:t>
            </a:r>
            <a:r>
              <a:rPr lang="fr-FR" sz="2000" dirty="0" smtClean="0"/>
              <a:t>, </a:t>
            </a:r>
            <a:r>
              <a:rPr lang="fr-FR" sz="2000" i="1" dirty="0" smtClean="0"/>
              <a:t>-x </a:t>
            </a:r>
            <a:r>
              <a:rPr lang="fr-FR" sz="2000" dirty="0" smtClean="0"/>
              <a:t>or </a:t>
            </a:r>
            <a:r>
              <a:rPr lang="fr-FR" sz="2000" i="1" dirty="0" smtClean="0"/>
              <a:t>-z </a:t>
            </a:r>
            <a:r>
              <a:rPr lang="fr-FR" sz="2000" dirty="0" err="1" smtClean="0"/>
              <a:t>don’t</a:t>
            </a:r>
            <a:r>
              <a:rPr lang="fr-FR" sz="2000" dirty="0" smtClean="0"/>
              <a:t> change in the plural </a:t>
            </a:r>
            <a:r>
              <a:rPr lang="fr-FR" sz="2000" dirty="0" err="1" smtClean="0"/>
              <a:t>form</a:t>
            </a:r>
            <a:r>
              <a:rPr lang="fr-FR" sz="2000" dirty="0" smtClean="0"/>
              <a:t>.</a:t>
            </a:r>
          </a:p>
          <a:p>
            <a:endParaRPr lang="fr-FR" sz="1100" dirty="0" smtClean="0"/>
          </a:p>
          <a:p>
            <a:r>
              <a:rPr lang="fr-FR" sz="2000" dirty="0" err="1" smtClean="0"/>
              <a:t>e.g</a:t>
            </a:r>
            <a:r>
              <a:rPr lang="fr-FR" sz="2000" dirty="0" smtClean="0"/>
              <a:t>: la souris </a:t>
            </a:r>
            <a:r>
              <a:rPr lang="fr-FR" sz="2000" dirty="0" smtClean="0">
                <a:sym typeface="Wingdings"/>
              </a:rPr>
              <a:t> les souris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135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17" y="0"/>
            <a:ext cx="10515600" cy="904875"/>
          </a:xfrm>
        </p:spPr>
        <p:txBody>
          <a:bodyPr/>
          <a:lstStyle/>
          <a:p>
            <a:r>
              <a:rPr lang="fr-FR" b="1" dirty="0" err="1" smtClean="0"/>
              <a:t>Let’s</a:t>
            </a:r>
            <a:r>
              <a:rPr lang="fr-FR" b="1" dirty="0" smtClean="0"/>
              <a:t> </a:t>
            </a:r>
            <a:r>
              <a:rPr lang="fr-FR" b="1" dirty="0" err="1" smtClean="0"/>
              <a:t>practise</a:t>
            </a:r>
            <a:r>
              <a:rPr lang="fr-FR" b="1" dirty="0" smtClean="0"/>
              <a:t>!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2" y="1631390"/>
            <a:ext cx="4973918" cy="5047316"/>
          </a:xfrm>
          <a:noFill/>
        </p:spPr>
        <p:txBody>
          <a:bodyPr>
            <a:noAutofit/>
          </a:bodyPr>
          <a:lstStyle/>
          <a:p>
            <a:r>
              <a:rPr lang="fr-FR" sz="2400" b="1" dirty="0" smtClean="0"/>
              <a:t>les aînés (</a:t>
            </a:r>
            <a:r>
              <a:rPr lang="fr-FR" sz="2400" b="1" dirty="0" err="1" smtClean="0"/>
              <a:t>eldests</a:t>
            </a:r>
            <a:r>
              <a:rPr lang="fr-FR" sz="2400" b="1" dirty="0" smtClean="0"/>
              <a:t>)</a:t>
            </a:r>
          </a:p>
          <a:p>
            <a:r>
              <a:rPr lang="fr-FR" sz="2400" b="1" dirty="0"/>
              <a:t>d</a:t>
            </a:r>
            <a:r>
              <a:rPr lang="fr-FR" sz="2400" b="1" dirty="0" smtClean="0"/>
              <a:t>es barbes (</a:t>
            </a:r>
            <a:r>
              <a:rPr lang="fr-FR" sz="2400" b="1" dirty="0" err="1" smtClean="0"/>
              <a:t>beards</a:t>
            </a:r>
            <a:r>
              <a:rPr lang="fr-FR" sz="2400" b="1" dirty="0" smtClean="0"/>
              <a:t>)</a:t>
            </a:r>
          </a:p>
          <a:p>
            <a:r>
              <a:rPr lang="fr-FR" sz="2400" b="1" dirty="0"/>
              <a:t>l</a:t>
            </a:r>
            <a:r>
              <a:rPr lang="fr-FR" sz="2400" b="1" dirty="0" smtClean="0"/>
              <a:t>es beaux-pères (</a:t>
            </a:r>
            <a:r>
              <a:rPr lang="fr-FR" sz="2400" b="1" dirty="0" err="1" smtClean="0"/>
              <a:t>stepfathers</a:t>
            </a:r>
            <a:r>
              <a:rPr lang="fr-FR" sz="2400" b="1" dirty="0" smtClean="0"/>
              <a:t>)</a:t>
            </a:r>
          </a:p>
          <a:p>
            <a:r>
              <a:rPr lang="fr-FR" sz="2400" b="1" dirty="0"/>
              <a:t>d</a:t>
            </a:r>
            <a:r>
              <a:rPr lang="fr-FR" sz="2400" b="1" dirty="0" smtClean="0"/>
              <a:t>es cheveux (</a:t>
            </a:r>
            <a:r>
              <a:rPr lang="fr-FR" sz="2400" b="1" dirty="0" err="1" smtClean="0"/>
              <a:t>hair</a:t>
            </a:r>
            <a:r>
              <a:rPr lang="fr-FR" sz="2400" b="1" dirty="0" smtClean="0"/>
              <a:t>)</a:t>
            </a:r>
          </a:p>
          <a:p>
            <a:r>
              <a:rPr lang="fr-FR" sz="2400" b="1" dirty="0"/>
              <a:t>d</a:t>
            </a:r>
            <a:r>
              <a:rPr lang="fr-FR" sz="2400" b="1" dirty="0" smtClean="0"/>
              <a:t>es fils (sons)</a:t>
            </a:r>
          </a:p>
          <a:p>
            <a:r>
              <a:rPr lang="fr-FR" sz="2400" b="1" dirty="0"/>
              <a:t>l</a:t>
            </a:r>
            <a:r>
              <a:rPr lang="fr-FR" sz="2400" b="1" dirty="0" smtClean="0"/>
              <a:t>es grands-parents (</a:t>
            </a:r>
            <a:r>
              <a:rPr lang="fr-FR" sz="2400" b="1" dirty="0" err="1" smtClean="0"/>
              <a:t>grandparents</a:t>
            </a:r>
            <a:r>
              <a:rPr lang="fr-FR" sz="2400" b="1" dirty="0" smtClean="0"/>
              <a:t>)</a:t>
            </a:r>
          </a:p>
          <a:p>
            <a:r>
              <a:rPr lang="fr-FR" sz="2400" b="1" dirty="0"/>
              <a:t>l</a:t>
            </a:r>
            <a:r>
              <a:rPr lang="fr-FR" sz="2400" b="1" dirty="0" smtClean="0"/>
              <a:t>es grands-mères (</a:t>
            </a:r>
            <a:r>
              <a:rPr lang="fr-FR" sz="2400" b="1" dirty="0" err="1" smtClean="0"/>
              <a:t>grandmothers</a:t>
            </a:r>
            <a:r>
              <a:rPr lang="fr-FR" sz="2400" b="1" dirty="0" smtClean="0"/>
              <a:t>)</a:t>
            </a:r>
          </a:p>
          <a:p>
            <a:r>
              <a:rPr lang="fr-FR" sz="2400" b="1" dirty="0"/>
              <a:t>l</a:t>
            </a:r>
            <a:r>
              <a:rPr lang="fr-FR" sz="2400" b="1" dirty="0" smtClean="0"/>
              <a:t>es morts (</a:t>
            </a:r>
            <a:r>
              <a:rPr lang="fr-FR" sz="2400" b="1" dirty="0" err="1" smtClean="0"/>
              <a:t>deaths</a:t>
            </a:r>
            <a:r>
              <a:rPr lang="fr-FR" sz="2400" b="1" dirty="0" smtClean="0"/>
              <a:t>)</a:t>
            </a:r>
          </a:p>
          <a:p>
            <a:r>
              <a:rPr lang="fr-FR" sz="2400" b="1" dirty="0"/>
              <a:t>l</a:t>
            </a:r>
            <a:r>
              <a:rPr lang="fr-FR" sz="2400" b="1" dirty="0" smtClean="0"/>
              <a:t>es petites-filles </a:t>
            </a:r>
            <a:r>
              <a:rPr lang="en-GB" sz="2400" b="1" dirty="0" smtClean="0"/>
              <a:t>(granddaughters) </a:t>
            </a:r>
          </a:p>
          <a:p>
            <a:r>
              <a:rPr lang="en-GB" sz="2400" b="1" dirty="0"/>
              <a:t>d</a:t>
            </a:r>
            <a:r>
              <a:rPr lang="en-GB" sz="2400" b="1" dirty="0" smtClean="0"/>
              <a:t>es rapports (relationships)</a:t>
            </a:r>
          </a:p>
          <a:p>
            <a:r>
              <a:rPr lang="fr-FR" sz="2400" b="1" dirty="0" smtClean="0"/>
              <a:t>les yeux (</a:t>
            </a:r>
            <a:r>
              <a:rPr lang="fr-FR" sz="2400" b="1" dirty="0" err="1" smtClean="0"/>
              <a:t>eyes</a:t>
            </a:r>
            <a:r>
              <a:rPr lang="fr-FR" sz="2400" b="1" dirty="0" smtClean="0"/>
              <a:t>)</a:t>
            </a:r>
          </a:p>
          <a:p>
            <a:pPr marL="0" indent="0">
              <a:buNone/>
            </a:pPr>
            <a:endParaRPr lang="fr-F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88000" y="3899648"/>
            <a:ext cx="6350001" cy="2605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                 </a:t>
            </a:r>
            <a:r>
              <a:rPr lang="fr-FR" sz="2400" b="1" dirty="0" err="1" smtClean="0"/>
              <a:t>Then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think</a:t>
            </a:r>
            <a:r>
              <a:rPr lang="fr-FR" sz="2400" b="1" dirty="0" smtClean="0"/>
              <a:t> about the </a:t>
            </a:r>
            <a:r>
              <a:rPr lang="fr-FR" sz="2400" b="1" dirty="0" err="1" smtClean="0"/>
              <a:t>following</a:t>
            </a:r>
            <a:r>
              <a:rPr lang="fr-FR" sz="2400" b="1" dirty="0" smtClean="0"/>
              <a:t>:</a:t>
            </a:r>
          </a:p>
          <a:p>
            <a:endParaRPr lang="fr-FR" sz="2000" b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 err="1" smtClean="0"/>
              <a:t>Which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noun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does</a:t>
            </a:r>
            <a:r>
              <a:rPr lang="fr-FR" sz="2000" b="1" dirty="0" smtClean="0"/>
              <a:t> not change in the plural </a:t>
            </a:r>
            <a:r>
              <a:rPr lang="fr-FR" sz="2000" b="1" dirty="0" err="1" smtClean="0"/>
              <a:t>form</a:t>
            </a:r>
            <a:r>
              <a:rPr lang="fr-FR" sz="2000" b="1" dirty="0" smtClean="0"/>
              <a:t>? </a:t>
            </a:r>
            <a:r>
              <a:rPr lang="fr-FR" sz="2000" b="1" dirty="0" err="1" smtClean="0"/>
              <a:t>Why</a:t>
            </a:r>
            <a:r>
              <a:rPr lang="fr-FR" sz="2000" b="1" dirty="0" smtClean="0"/>
              <a:t>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 err="1" smtClean="0"/>
              <a:t>Which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noun</a:t>
            </a:r>
            <a:r>
              <a:rPr lang="fr-FR" sz="2000" b="1" dirty="0" smtClean="0"/>
              <a:t> has an </a:t>
            </a:r>
            <a:r>
              <a:rPr lang="fr-FR" sz="2000" b="1" dirty="0" err="1" smtClean="0"/>
              <a:t>irregular</a:t>
            </a:r>
            <a:r>
              <a:rPr lang="fr-FR" sz="2000" b="1" dirty="0" smtClean="0"/>
              <a:t> plural </a:t>
            </a:r>
            <a:r>
              <a:rPr lang="fr-FR" sz="2000" b="1" dirty="0" err="1" smtClean="0"/>
              <a:t>ending</a:t>
            </a:r>
            <a:r>
              <a:rPr lang="fr-FR" sz="2000" b="1" dirty="0" smtClean="0"/>
              <a:t>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 err="1" smtClean="0"/>
              <a:t>Which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noun</a:t>
            </a:r>
            <a:r>
              <a:rPr lang="fr-FR" sz="2000" b="1" dirty="0" smtClean="0"/>
              <a:t> has an </a:t>
            </a:r>
            <a:r>
              <a:rPr lang="fr-FR" sz="2000" b="1" dirty="0" err="1" smtClean="0"/>
              <a:t>irregular</a:t>
            </a:r>
            <a:r>
              <a:rPr lang="fr-FR" sz="2000" b="1" dirty="0" smtClean="0"/>
              <a:t> plural </a:t>
            </a:r>
            <a:r>
              <a:rPr lang="fr-FR" sz="2000" b="1" dirty="0" err="1" smtClean="0"/>
              <a:t>form</a:t>
            </a:r>
            <a:r>
              <a:rPr lang="fr-FR" sz="2000" b="1" dirty="0" smtClean="0"/>
              <a:t>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 err="1" smtClean="0"/>
              <a:t>What</a:t>
            </a:r>
            <a:r>
              <a:rPr lang="fr-FR" sz="2000" b="1" dirty="0" smtClean="0"/>
              <a:t> do </a:t>
            </a:r>
            <a:r>
              <a:rPr lang="fr-FR" sz="2000" b="1" dirty="0" err="1" smtClean="0"/>
              <a:t>you</a:t>
            </a:r>
            <a:r>
              <a:rPr lang="fr-FR" sz="2000" b="1" dirty="0" smtClean="0"/>
              <a:t> notice about compound </a:t>
            </a:r>
            <a:r>
              <a:rPr lang="fr-FR" sz="2000" b="1" dirty="0" err="1" smtClean="0"/>
              <a:t>nouns</a:t>
            </a:r>
            <a:r>
              <a:rPr lang="fr-FR" sz="2000" b="1" dirty="0" smtClean="0"/>
              <a:t> in the plural </a:t>
            </a:r>
            <a:r>
              <a:rPr lang="fr-FR" sz="2000" b="1" dirty="0" err="1" smtClean="0"/>
              <a:t>form</a:t>
            </a:r>
            <a:r>
              <a:rPr lang="fr-FR" sz="2000" b="1" dirty="0" smtClean="0"/>
              <a:t>?</a:t>
            </a:r>
          </a:p>
        </p:txBody>
      </p:sp>
      <p:pic>
        <p:nvPicPr>
          <p:cNvPr id="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6" y="997814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44707" y="866589"/>
            <a:ext cx="7159733" cy="584776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/>
              <a:t>Write</a:t>
            </a:r>
            <a:r>
              <a:rPr lang="fr-FR" sz="3200" b="1" dirty="0"/>
              <a:t> the </a:t>
            </a:r>
            <a:r>
              <a:rPr lang="fr-FR" sz="3200" b="1" dirty="0" err="1"/>
              <a:t>singular</a:t>
            </a:r>
            <a:r>
              <a:rPr lang="fr-FR" sz="3200" b="1" dirty="0"/>
              <a:t> </a:t>
            </a:r>
            <a:r>
              <a:rPr lang="fr-FR" sz="3200" b="1" dirty="0" err="1"/>
              <a:t>form</a:t>
            </a:r>
            <a:r>
              <a:rPr lang="fr-FR" sz="3200" b="1" dirty="0"/>
              <a:t> for </a:t>
            </a:r>
            <a:r>
              <a:rPr lang="fr-FR" sz="3200" b="1" dirty="0" err="1"/>
              <a:t>these</a:t>
            </a:r>
            <a:r>
              <a:rPr lang="fr-FR" sz="3200" b="1" dirty="0"/>
              <a:t> </a:t>
            </a:r>
            <a:r>
              <a:rPr lang="fr-FR" sz="3200" b="1" dirty="0" err="1"/>
              <a:t>plurals</a:t>
            </a:r>
            <a:r>
              <a:rPr lang="fr-FR" sz="3200" b="1" dirty="0" smtClean="0"/>
              <a:t>:</a:t>
            </a:r>
            <a:endParaRPr lang="fr-FR" sz="3200" b="1" dirty="0"/>
          </a:p>
        </p:txBody>
      </p:sp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76" y="3974097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76" y="3974097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52352" y="1523999"/>
            <a:ext cx="3989293" cy="2069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Tips:</a:t>
            </a:r>
          </a:p>
          <a:p>
            <a:endParaRPr lang="fr-FR" sz="1050" b="1" dirty="0"/>
          </a:p>
          <a:p>
            <a:pPr marL="342900" indent="-342900">
              <a:buFont typeface="Arial"/>
              <a:buChar char="•"/>
            </a:pPr>
            <a:r>
              <a:rPr lang="fr-FR" sz="2000" dirty="0" err="1" smtClean="0"/>
              <a:t>Make</a:t>
            </a:r>
            <a:r>
              <a:rPr lang="fr-FR" sz="2000" dirty="0" smtClean="0"/>
              <a:t> sure </a:t>
            </a:r>
            <a:r>
              <a:rPr lang="fr-FR" sz="2000" dirty="0" err="1" smtClean="0"/>
              <a:t>you</a:t>
            </a:r>
            <a:r>
              <a:rPr lang="fr-FR" sz="2000" dirty="0" smtClean="0"/>
              <a:t> </a:t>
            </a:r>
            <a:r>
              <a:rPr lang="fr-FR" sz="2000" b="1" dirty="0" smtClean="0"/>
              <a:t>check the article </a:t>
            </a:r>
            <a:r>
              <a:rPr lang="fr-FR" sz="2000" dirty="0" err="1" smtClean="0"/>
              <a:t>used</a:t>
            </a:r>
            <a:r>
              <a:rPr lang="fr-FR" sz="2000" dirty="0" smtClean="0"/>
              <a:t> 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nouns</a:t>
            </a:r>
            <a:r>
              <a:rPr lang="fr-FR" sz="2000" dirty="0"/>
              <a:t>.</a:t>
            </a:r>
            <a:endParaRPr lang="fr-FR" sz="2000" dirty="0" smtClean="0"/>
          </a:p>
          <a:p>
            <a:endParaRPr lang="fr-FR" sz="1000" dirty="0"/>
          </a:p>
          <a:p>
            <a:pPr marL="342900" indent="-342900">
              <a:buFont typeface="Arial"/>
              <a:buChar char="•"/>
            </a:pPr>
            <a:r>
              <a:rPr lang="fr-FR" sz="2000" dirty="0" err="1" smtClean="0"/>
              <a:t>Also</a:t>
            </a:r>
            <a:r>
              <a:rPr lang="fr-FR" sz="2000" dirty="0" smtClean="0"/>
              <a:t> check if the </a:t>
            </a:r>
            <a:r>
              <a:rPr lang="fr-FR" sz="2000" dirty="0" err="1" smtClean="0"/>
              <a:t>nouns</a:t>
            </a:r>
            <a:r>
              <a:rPr lang="fr-FR" sz="2000" dirty="0" smtClean="0"/>
              <a:t> </a:t>
            </a:r>
            <a:r>
              <a:rPr lang="fr-FR" sz="2000" dirty="0" err="1" smtClean="0"/>
              <a:t>start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a </a:t>
            </a:r>
            <a:r>
              <a:rPr lang="fr-FR" sz="2000" dirty="0" err="1" smtClean="0"/>
              <a:t>vowel</a:t>
            </a:r>
            <a:r>
              <a:rPr lang="fr-FR" sz="20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47415" y="821765"/>
            <a:ext cx="196813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u="sng" dirty="0" err="1" smtClean="0"/>
              <a:t>Reminder</a:t>
            </a:r>
            <a:r>
              <a:rPr lang="fr-FR" sz="2000" b="1" u="sng" dirty="0" smtClean="0"/>
              <a:t>:</a:t>
            </a:r>
            <a:endParaRPr lang="fr-FR" sz="2000" b="1" u="sng" dirty="0"/>
          </a:p>
          <a:p>
            <a:r>
              <a:rPr lang="fr-FR" sz="2000" b="1" dirty="0" smtClean="0"/>
              <a:t>le, la or l’</a:t>
            </a:r>
            <a:r>
              <a:rPr lang="fr-FR" sz="2000" b="1" dirty="0" smtClean="0">
                <a:sym typeface="Wingdings"/>
              </a:rPr>
              <a:t> les   </a:t>
            </a:r>
          </a:p>
          <a:p>
            <a:r>
              <a:rPr lang="fr-FR" sz="2000" b="1" dirty="0" smtClean="0">
                <a:sym typeface="Wingdings"/>
              </a:rPr>
              <a:t>un or une  des</a:t>
            </a:r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3290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17" y="0"/>
            <a:ext cx="10515600" cy="904875"/>
          </a:xfrm>
        </p:spPr>
        <p:txBody>
          <a:bodyPr/>
          <a:lstStyle/>
          <a:p>
            <a:r>
              <a:rPr lang="fr-FR" b="1" dirty="0" err="1" smtClean="0"/>
              <a:t>Let’s</a:t>
            </a:r>
            <a:r>
              <a:rPr lang="fr-FR" b="1" dirty="0" smtClean="0"/>
              <a:t> </a:t>
            </a:r>
            <a:r>
              <a:rPr lang="fr-FR" b="1" dirty="0" err="1" smtClean="0"/>
              <a:t>practise</a:t>
            </a:r>
            <a:r>
              <a:rPr lang="fr-FR" b="1" dirty="0" smtClean="0"/>
              <a:t>!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2" y="1631390"/>
            <a:ext cx="4973918" cy="5047316"/>
          </a:xfrm>
          <a:noFill/>
        </p:spPr>
        <p:txBody>
          <a:bodyPr>
            <a:noAutofit/>
          </a:bodyPr>
          <a:lstStyle/>
          <a:p>
            <a:r>
              <a:rPr lang="fr-FR" sz="2400" b="1" dirty="0" smtClean="0"/>
              <a:t>les aînés </a:t>
            </a:r>
            <a:r>
              <a:rPr lang="fr-FR" sz="2400" b="1" dirty="0" smtClean="0">
                <a:solidFill>
                  <a:srgbClr val="FF0000"/>
                </a:solidFill>
              </a:rPr>
              <a:t>l’aîné</a:t>
            </a:r>
            <a:endParaRPr lang="fr-FR" sz="2400" b="1" dirty="0" smtClean="0"/>
          </a:p>
          <a:p>
            <a:r>
              <a:rPr lang="fr-FR" sz="2400" b="1" dirty="0" smtClean="0"/>
              <a:t>des barbes </a:t>
            </a:r>
            <a:r>
              <a:rPr lang="fr-FR" sz="2400" b="1" dirty="0" smtClean="0">
                <a:solidFill>
                  <a:srgbClr val="FF0000"/>
                </a:solidFill>
              </a:rPr>
              <a:t>la barbe</a:t>
            </a:r>
            <a:endParaRPr lang="fr-FR" sz="2400" b="1" dirty="0" smtClean="0"/>
          </a:p>
          <a:p>
            <a:r>
              <a:rPr lang="fr-FR" sz="2400" b="1" dirty="0" smtClean="0"/>
              <a:t>les beaux-pères </a:t>
            </a:r>
            <a:r>
              <a:rPr lang="fr-FR" sz="2400" b="1" dirty="0" smtClean="0">
                <a:solidFill>
                  <a:srgbClr val="FF0000"/>
                </a:solidFill>
              </a:rPr>
              <a:t>le beau-père</a:t>
            </a:r>
            <a:endParaRPr lang="fr-FR" sz="2400" b="1" dirty="0" smtClean="0"/>
          </a:p>
          <a:p>
            <a:r>
              <a:rPr lang="fr-FR" sz="2400" b="1" dirty="0" smtClean="0"/>
              <a:t>des cheveux </a:t>
            </a:r>
            <a:r>
              <a:rPr lang="fr-FR" sz="2400" b="1" dirty="0" smtClean="0">
                <a:solidFill>
                  <a:srgbClr val="FF0000"/>
                </a:solidFill>
              </a:rPr>
              <a:t>un cheveu</a:t>
            </a:r>
            <a:endParaRPr lang="fr-FR" sz="2400" b="1" dirty="0" smtClean="0"/>
          </a:p>
          <a:p>
            <a:r>
              <a:rPr lang="fr-FR" sz="2400" b="1" dirty="0" smtClean="0"/>
              <a:t>des fils </a:t>
            </a:r>
            <a:r>
              <a:rPr lang="fr-FR" sz="2400" b="1" dirty="0" smtClean="0">
                <a:solidFill>
                  <a:srgbClr val="FF0000"/>
                </a:solidFill>
              </a:rPr>
              <a:t>un fils</a:t>
            </a:r>
            <a:endParaRPr lang="fr-FR" sz="2400" b="1" dirty="0" smtClean="0"/>
          </a:p>
          <a:p>
            <a:r>
              <a:rPr lang="fr-FR" sz="2400" b="1" dirty="0" smtClean="0"/>
              <a:t>les grands-parents </a:t>
            </a:r>
            <a:r>
              <a:rPr lang="fr-FR" sz="2400" b="1" dirty="0" smtClean="0">
                <a:solidFill>
                  <a:srgbClr val="FF0000"/>
                </a:solidFill>
              </a:rPr>
              <a:t>le </a:t>
            </a:r>
            <a:r>
              <a:rPr lang="fr-FR" sz="2400" b="1" dirty="0" err="1" smtClean="0">
                <a:solidFill>
                  <a:srgbClr val="FF0000"/>
                </a:solidFill>
              </a:rPr>
              <a:t>grand-parent</a:t>
            </a:r>
            <a:endParaRPr lang="fr-FR" sz="2400" b="1" dirty="0" smtClean="0"/>
          </a:p>
          <a:p>
            <a:r>
              <a:rPr lang="fr-FR" sz="2400" b="1" dirty="0"/>
              <a:t>l</a:t>
            </a:r>
            <a:r>
              <a:rPr lang="fr-FR" sz="2400" b="1" dirty="0" smtClean="0"/>
              <a:t>es grands-mères </a:t>
            </a:r>
            <a:r>
              <a:rPr lang="fr-FR" sz="2400" b="1" dirty="0" smtClean="0">
                <a:solidFill>
                  <a:srgbClr val="FF0000"/>
                </a:solidFill>
              </a:rPr>
              <a:t>la grand-mère</a:t>
            </a:r>
            <a:endParaRPr lang="fr-FR" sz="2400" b="1" dirty="0" smtClean="0"/>
          </a:p>
          <a:p>
            <a:r>
              <a:rPr lang="fr-FR" sz="2400" b="1" dirty="0"/>
              <a:t>l</a:t>
            </a:r>
            <a:r>
              <a:rPr lang="fr-FR" sz="2400" b="1" dirty="0" smtClean="0"/>
              <a:t>es morts </a:t>
            </a:r>
            <a:r>
              <a:rPr lang="fr-FR" sz="2400" b="1" dirty="0" smtClean="0">
                <a:solidFill>
                  <a:srgbClr val="FF0000"/>
                </a:solidFill>
              </a:rPr>
              <a:t>la mort</a:t>
            </a:r>
          </a:p>
          <a:p>
            <a:r>
              <a:rPr lang="fr-FR" sz="2400" b="1" dirty="0" smtClean="0"/>
              <a:t>les petites-filles </a:t>
            </a:r>
            <a:r>
              <a:rPr lang="fr-FR" sz="2400" b="1" dirty="0" smtClean="0">
                <a:solidFill>
                  <a:srgbClr val="FF0000"/>
                </a:solidFill>
              </a:rPr>
              <a:t>la petite-fille</a:t>
            </a:r>
            <a:endParaRPr lang="fr-FR" sz="2400" b="1" dirty="0" smtClean="0"/>
          </a:p>
          <a:p>
            <a:r>
              <a:rPr lang="en-GB" sz="2400" b="1" dirty="0" smtClean="0"/>
              <a:t>des rapports </a:t>
            </a:r>
            <a:r>
              <a:rPr lang="en-GB" sz="2400" b="1" dirty="0" smtClean="0">
                <a:solidFill>
                  <a:srgbClr val="FF0000"/>
                </a:solidFill>
              </a:rPr>
              <a:t>un rapport</a:t>
            </a:r>
            <a:endParaRPr lang="en-GB" sz="2400" b="1" dirty="0" smtClean="0"/>
          </a:p>
          <a:p>
            <a:r>
              <a:rPr lang="fr-FR" sz="2400" b="1" dirty="0" smtClean="0"/>
              <a:t>les yeux </a:t>
            </a:r>
            <a:r>
              <a:rPr lang="fr-FR" sz="2400" b="1" dirty="0" smtClean="0">
                <a:solidFill>
                  <a:srgbClr val="FF0000"/>
                </a:solidFill>
              </a:rPr>
              <a:t>un œil </a:t>
            </a:r>
            <a:endParaRPr lang="fr-F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2473" y="1763060"/>
            <a:ext cx="6290234" cy="4277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                 </a:t>
            </a:r>
            <a:r>
              <a:rPr lang="fr-FR" sz="2400" b="1" dirty="0" err="1" smtClean="0"/>
              <a:t>Then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think</a:t>
            </a:r>
            <a:r>
              <a:rPr lang="fr-FR" sz="2400" b="1" dirty="0" smtClean="0"/>
              <a:t> about the </a:t>
            </a:r>
            <a:r>
              <a:rPr lang="fr-FR" sz="2400" b="1" dirty="0" err="1" smtClean="0"/>
              <a:t>following</a:t>
            </a:r>
            <a:r>
              <a:rPr lang="fr-FR" sz="2400" b="1" dirty="0" smtClean="0"/>
              <a:t>:</a:t>
            </a:r>
          </a:p>
          <a:p>
            <a:endParaRPr lang="fr-FR" sz="2000" b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 err="1" smtClean="0"/>
              <a:t>Which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noun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does</a:t>
            </a:r>
            <a:r>
              <a:rPr lang="fr-FR" sz="2000" b="1" dirty="0" smtClean="0"/>
              <a:t> not change in the plural </a:t>
            </a:r>
            <a:r>
              <a:rPr lang="fr-FR" sz="2000" b="1" dirty="0" err="1" smtClean="0"/>
              <a:t>form</a:t>
            </a:r>
            <a:r>
              <a:rPr lang="fr-FR" sz="2000" b="1" dirty="0" smtClean="0"/>
              <a:t>? </a:t>
            </a:r>
            <a:r>
              <a:rPr lang="fr-FR" sz="2000" b="1" dirty="0" err="1" smtClean="0"/>
              <a:t>Why</a:t>
            </a:r>
            <a:r>
              <a:rPr lang="fr-FR" sz="2000" b="1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rgbClr val="FF0000"/>
                </a:solidFill>
              </a:rPr>
              <a:t>u</a:t>
            </a:r>
            <a:r>
              <a:rPr lang="fr-FR" sz="2000" b="1" dirty="0" smtClean="0">
                <a:solidFill>
                  <a:srgbClr val="FF0000"/>
                </a:solidFill>
              </a:rPr>
              <a:t>n fils, </a:t>
            </a:r>
            <a:r>
              <a:rPr lang="fr-FR" sz="2000" b="1" dirty="0" err="1" smtClean="0">
                <a:solidFill>
                  <a:srgbClr val="FF0000"/>
                </a:solidFill>
              </a:rPr>
              <a:t>because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it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already</a:t>
            </a:r>
            <a:r>
              <a:rPr lang="fr-FR" sz="2000" b="1" dirty="0" smtClean="0">
                <a:solidFill>
                  <a:srgbClr val="FF0000"/>
                </a:solidFill>
              </a:rPr>
              <a:t> ends in -s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 err="1" smtClean="0"/>
              <a:t>Which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noun</a:t>
            </a:r>
            <a:r>
              <a:rPr lang="fr-FR" sz="2000" b="1" dirty="0" smtClean="0"/>
              <a:t> has an </a:t>
            </a:r>
            <a:r>
              <a:rPr lang="fr-FR" sz="2000" b="1" dirty="0" err="1" smtClean="0"/>
              <a:t>irregular</a:t>
            </a:r>
            <a:r>
              <a:rPr lang="fr-FR" sz="2000" b="1" dirty="0" smtClean="0"/>
              <a:t> plural </a:t>
            </a:r>
            <a:r>
              <a:rPr lang="fr-FR" sz="2000" b="1" dirty="0" err="1" smtClean="0"/>
              <a:t>ending</a:t>
            </a:r>
            <a:r>
              <a:rPr lang="fr-FR" sz="2000" b="1" dirty="0" smtClean="0"/>
              <a:t>? </a:t>
            </a:r>
            <a:r>
              <a:rPr lang="fr-FR" sz="2000" b="1" dirty="0">
                <a:solidFill>
                  <a:srgbClr val="FF0000"/>
                </a:solidFill>
              </a:rPr>
              <a:t>u</a:t>
            </a:r>
            <a:r>
              <a:rPr lang="fr-FR" sz="2000" b="1" dirty="0" smtClean="0">
                <a:solidFill>
                  <a:srgbClr val="FF0000"/>
                </a:solidFill>
              </a:rPr>
              <a:t>n cheveu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 err="1" smtClean="0"/>
              <a:t>Which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noun</a:t>
            </a:r>
            <a:r>
              <a:rPr lang="fr-FR" sz="2000" b="1" dirty="0" smtClean="0"/>
              <a:t> has an </a:t>
            </a:r>
            <a:r>
              <a:rPr lang="fr-FR" sz="2000" b="1" dirty="0" err="1" smtClean="0"/>
              <a:t>irregular</a:t>
            </a:r>
            <a:r>
              <a:rPr lang="fr-FR" sz="2000" b="1" dirty="0" smtClean="0"/>
              <a:t> plural </a:t>
            </a:r>
            <a:r>
              <a:rPr lang="fr-FR" sz="2000" b="1" dirty="0" err="1" smtClean="0"/>
              <a:t>form</a:t>
            </a:r>
            <a:r>
              <a:rPr lang="fr-FR" sz="2000" b="1" dirty="0" smtClean="0"/>
              <a:t>? </a:t>
            </a:r>
            <a:r>
              <a:rPr lang="fr-FR" sz="2000" b="1" dirty="0" smtClean="0">
                <a:solidFill>
                  <a:srgbClr val="FF0000"/>
                </a:solidFill>
              </a:rPr>
              <a:t>un œil </a:t>
            </a:r>
            <a:endParaRPr lang="fr-FR" sz="2000" b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 err="1" smtClean="0"/>
              <a:t>What</a:t>
            </a:r>
            <a:r>
              <a:rPr lang="fr-FR" sz="2000" b="1" dirty="0" smtClean="0"/>
              <a:t> do </a:t>
            </a:r>
            <a:r>
              <a:rPr lang="fr-FR" sz="2000" b="1" dirty="0" err="1" smtClean="0"/>
              <a:t>you</a:t>
            </a:r>
            <a:r>
              <a:rPr lang="fr-FR" sz="2000" b="1" dirty="0" smtClean="0"/>
              <a:t> notice about compound </a:t>
            </a:r>
            <a:r>
              <a:rPr lang="fr-FR" sz="2000" b="1" dirty="0" err="1" smtClean="0"/>
              <a:t>nouns</a:t>
            </a:r>
            <a:r>
              <a:rPr lang="fr-FR" sz="2000" b="1" dirty="0" smtClean="0"/>
              <a:t> in the plural? </a:t>
            </a:r>
            <a:r>
              <a:rPr lang="fr-FR" sz="2000" b="1" dirty="0" err="1" smtClean="0">
                <a:solidFill>
                  <a:srgbClr val="FF0000"/>
                </a:solidFill>
              </a:rPr>
              <a:t>Both</a:t>
            </a:r>
            <a:r>
              <a:rPr lang="fr-FR" sz="2000" b="1" dirty="0" smtClean="0">
                <a:solidFill>
                  <a:srgbClr val="FF0000"/>
                </a:solidFill>
              </a:rPr>
              <a:t> parts must </a:t>
            </a:r>
            <a:r>
              <a:rPr lang="fr-FR" sz="2000" b="1" dirty="0" err="1" smtClean="0">
                <a:solidFill>
                  <a:srgbClr val="FF0000"/>
                </a:solidFill>
              </a:rPr>
              <a:t>be</a:t>
            </a:r>
            <a:r>
              <a:rPr lang="fr-FR" sz="2000" b="1" dirty="0" smtClean="0">
                <a:solidFill>
                  <a:srgbClr val="FF0000"/>
                </a:solidFill>
              </a:rPr>
              <a:t> put in the plural </a:t>
            </a:r>
            <a:r>
              <a:rPr lang="fr-FR" sz="2000" b="1" dirty="0" err="1" smtClean="0">
                <a:solidFill>
                  <a:srgbClr val="FF0000"/>
                </a:solidFill>
              </a:rPr>
              <a:t>form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fr-FR" sz="105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ALSO: The first part of the compound </a:t>
            </a:r>
            <a:r>
              <a:rPr lang="fr-FR" sz="2000" b="1" dirty="0" err="1" smtClean="0">
                <a:solidFill>
                  <a:srgbClr val="FF0000"/>
                </a:solidFill>
              </a:rPr>
              <a:t>noun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</a:rPr>
              <a:t> put in the </a:t>
            </a:r>
            <a:r>
              <a:rPr lang="fr-FR" sz="2000" b="1" dirty="0" err="1" smtClean="0">
                <a:solidFill>
                  <a:srgbClr val="FF0000"/>
                </a:solidFill>
              </a:rPr>
              <a:t>feminine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form</a:t>
            </a:r>
            <a:r>
              <a:rPr lang="fr-FR" sz="2000" b="1" dirty="0" smtClean="0">
                <a:solidFill>
                  <a:srgbClr val="FF0000"/>
                </a:solidFill>
              </a:rPr>
              <a:t> for </a:t>
            </a:r>
            <a:r>
              <a:rPr lang="fr-FR" sz="2000" b="1" i="1" dirty="0" smtClean="0">
                <a:solidFill>
                  <a:srgbClr val="FF0000"/>
                </a:solidFill>
              </a:rPr>
              <a:t>les petites-filles</a:t>
            </a:r>
          </a:p>
          <a:p>
            <a:pPr>
              <a:lnSpc>
                <a:spcPct val="120000"/>
              </a:lnSpc>
            </a:pPr>
            <a:r>
              <a:rPr lang="fr-FR" sz="2000" b="1" i="1" dirty="0" smtClean="0">
                <a:solidFill>
                  <a:srgbClr val="FF0000"/>
                </a:solidFill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</a:rPr>
              <a:t>BUT</a:t>
            </a:r>
            <a:r>
              <a:rPr lang="fr-FR" sz="2000" b="1" dirty="0" smtClean="0">
                <a:solidFill>
                  <a:srgbClr val="FF0000"/>
                </a:solidFill>
              </a:rPr>
              <a:t> not for </a:t>
            </a:r>
            <a:r>
              <a:rPr lang="fr-FR" sz="2000" b="1" i="1" dirty="0" smtClean="0">
                <a:solidFill>
                  <a:srgbClr val="FF0000"/>
                </a:solidFill>
              </a:rPr>
              <a:t>les grands-mères </a:t>
            </a:r>
            <a:r>
              <a:rPr lang="fr-FR" sz="2000" b="1" dirty="0" smtClean="0">
                <a:solidFill>
                  <a:srgbClr val="FF0000"/>
                </a:solidFill>
                <a:sym typeface="Wingdings"/>
              </a:rPr>
              <a:t> exception!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6" y="997814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44707" y="866589"/>
            <a:ext cx="7159733" cy="584776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/>
              <a:t>Write</a:t>
            </a:r>
            <a:r>
              <a:rPr lang="fr-FR" sz="3200" b="1" dirty="0"/>
              <a:t> the </a:t>
            </a:r>
            <a:r>
              <a:rPr lang="fr-FR" sz="3200" b="1" dirty="0" err="1"/>
              <a:t>singular</a:t>
            </a:r>
            <a:r>
              <a:rPr lang="fr-FR" sz="3200" b="1" dirty="0"/>
              <a:t> </a:t>
            </a:r>
            <a:r>
              <a:rPr lang="fr-FR" sz="3200" b="1" dirty="0" err="1"/>
              <a:t>form</a:t>
            </a:r>
            <a:r>
              <a:rPr lang="fr-FR" sz="3200" b="1" dirty="0"/>
              <a:t> for </a:t>
            </a:r>
            <a:r>
              <a:rPr lang="fr-FR" sz="3200" b="1" dirty="0" err="1"/>
              <a:t>these</a:t>
            </a:r>
            <a:r>
              <a:rPr lang="fr-FR" sz="3200" b="1" dirty="0"/>
              <a:t> </a:t>
            </a:r>
            <a:r>
              <a:rPr lang="fr-FR" sz="3200" b="1" dirty="0" err="1"/>
              <a:t>plurals</a:t>
            </a:r>
            <a:r>
              <a:rPr lang="fr-FR" sz="3200" b="1" dirty="0" smtClean="0"/>
              <a:t>:</a:t>
            </a:r>
            <a:endParaRPr lang="fr-FR" sz="3200" b="1" dirty="0"/>
          </a:p>
        </p:txBody>
      </p:sp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34" y="191221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34" y="191221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2956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412" y="2196353"/>
            <a:ext cx="489108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u="sng" dirty="0" err="1" smtClean="0"/>
              <a:t>Reminder</a:t>
            </a:r>
            <a:r>
              <a:rPr lang="fr-FR" sz="2400" b="1" u="sng" dirty="0" smtClean="0"/>
              <a:t>: </a:t>
            </a:r>
          </a:p>
          <a:p>
            <a:endParaRPr lang="fr-FR" sz="1400" b="1" dirty="0"/>
          </a:p>
          <a:p>
            <a:pPr marL="285750" indent="-285750">
              <a:buFont typeface="Arial"/>
              <a:buChar char="•"/>
            </a:pPr>
            <a:r>
              <a:rPr lang="fr-FR" sz="2000" b="1" dirty="0" err="1" smtClean="0"/>
              <a:t>Indefinite</a:t>
            </a:r>
            <a:r>
              <a:rPr lang="fr-FR" sz="2000" b="1" dirty="0" smtClean="0"/>
              <a:t> articles: un, une </a:t>
            </a:r>
            <a:r>
              <a:rPr lang="fr-FR" sz="2000" b="1" dirty="0" smtClean="0">
                <a:sym typeface="Wingdings"/>
              </a:rPr>
              <a:t></a:t>
            </a:r>
            <a:r>
              <a:rPr lang="fr-FR" sz="2000" b="1" dirty="0" smtClean="0"/>
              <a:t> des</a:t>
            </a:r>
          </a:p>
          <a:p>
            <a:pPr marL="285750" indent="-285750">
              <a:buFont typeface="Arial"/>
              <a:buChar char="•"/>
            </a:pPr>
            <a:r>
              <a:rPr lang="fr-FR" sz="2000" b="1" dirty="0" err="1" smtClean="0"/>
              <a:t>Definite</a:t>
            </a:r>
            <a:r>
              <a:rPr lang="fr-FR" sz="2000" b="1" dirty="0" smtClean="0"/>
              <a:t> articles: le, la, l’</a:t>
            </a:r>
            <a:r>
              <a:rPr lang="fr-FR" sz="2000" b="1" dirty="0" smtClean="0">
                <a:sym typeface="Wingdings"/>
              </a:rPr>
              <a:t> les</a:t>
            </a:r>
          </a:p>
          <a:p>
            <a:endParaRPr lang="fr-FR" sz="2000" b="1" dirty="0" smtClean="0"/>
          </a:p>
          <a:p>
            <a:pPr marL="285750" indent="-285750">
              <a:buFont typeface="Arial"/>
              <a:buChar char="•"/>
            </a:pPr>
            <a:r>
              <a:rPr lang="fr-FR" sz="2000" b="1" dirty="0"/>
              <a:t>For </a:t>
            </a:r>
            <a:r>
              <a:rPr lang="fr-FR" sz="2000" b="1" dirty="0" err="1"/>
              <a:t>most</a:t>
            </a:r>
            <a:r>
              <a:rPr lang="fr-FR" sz="2000" b="1" dirty="0"/>
              <a:t> </a:t>
            </a:r>
            <a:r>
              <a:rPr lang="fr-FR" sz="2000" b="1" dirty="0" err="1"/>
              <a:t>nouns</a:t>
            </a:r>
            <a:r>
              <a:rPr lang="fr-FR" sz="2000" b="1" dirty="0"/>
              <a:t>: </a:t>
            </a:r>
            <a:r>
              <a:rPr lang="fr-FR" sz="2000" b="1" dirty="0" err="1"/>
              <a:t>add</a:t>
            </a:r>
            <a:r>
              <a:rPr lang="fr-FR" sz="2000" b="1" dirty="0"/>
              <a:t> an –</a:t>
            </a:r>
            <a:r>
              <a:rPr lang="fr-FR" sz="2000" b="1" dirty="0" smtClean="0"/>
              <a:t>s</a:t>
            </a:r>
          </a:p>
          <a:p>
            <a:pPr marL="285750" indent="-285750">
              <a:buFont typeface="Arial"/>
              <a:buChar char="•"/>
            </a:pPr>
            <a:endParaRPr lang="fr-FR" sz="1200" b="1" dirty="0"/>
          </a:p>
          <a:p>
            <a:pPr algn="ctr"/>
            <a:r>
              <a:rPr lang="fr-FR" sz="2400" b="1" dirty="0" smtClean="0"/>
              <a:t>BUT</a:t>
            </a:r>
            <a:r>
              <a:rPr lang="is-IS" sz="2400" b="1" dirty="0" smtClean="0"/>
              <a:t>…</a:t>
            </a:r>
            <a:endParaRPr lang="fr-FR" sz="1050" b="1" dirty="0" smtClean="0"/>
          </a:p>
          <a:p>
            <a:pPr marL="285750" indent="-285750">
              <a:buFont typeface="Arial"/>
              <a:buChar char="•"/>
            </a:pPr>
            <a:r>
              <a:rPr lang="fr-FR" sz="2000" b="1" dirty="0" err="1" smtClean="0"/>
              <a:t>Some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nouns</a:t>
            </a:r>
            <a:r>
              <a:rPr lang="fr-FR" sz="2000" b="1" dirty="0" smtClean="0"/>
              <a:t> have </a:t>
            </a:r>
            <a:r>
              <a:rPr lang="fr-FR" sz="2000" b="1" dirty="0" err="1" smtClean="0"/>
              <a:t>irregular</a:t>
            </a:r>
            <a:r>
              <a:rPr lang="fr-FR" sz="2000" b="1" dirty="0" smtClean="0"/>
              <a:t> plural </a:t>
            </a:r>
            <a:r>
              <a:rPr lang="fr-FR" sz="2000" b="1" dirty="0" err="1" smtClean="0"/>
              <a:t>endings</a:t>
            </a:r>
            <a:endParaRPr lang="fr-FR" sz="2000" b="1" dirty="0" smtClean="0"/>
          </a:p>
          <a:p>
            <a:pPr lvl="1"/>
            <a:r>
              <a:rPr lang="fr-FR" sz="2000" b="1" dirty="0" smtClean="0"/>
              <a:t>(-al; -eau; -eu; -ou </a:t>
            </a:r>
            <a:r>
              <a:rPr lang="fr-FR" sz="2000" b="1" dirty="0" smtClean="0">
                <a:sym typeface="Wingdings"/>
              </a:rPr>
              <a:t> </a:t>
            </a:r>
            <a:r>
              <a:rPr lang="fr-FR" sz="2000" b="1" dirty="0" err="1" smtClean="0">
                <a:sym typeface="Wingdings"/>
              </a:rPr>
              <a:t>add</a:t>
            </a:r>
            <a:r>
              <a:rPr lang="fr-FR" sz="2000" b="1" dirty="0" smtClean="0">
                <a:sym typeface="Wingdings"/>
              </a:rPr>
              <a:t> –x)</a:t>
            </a:r>
          </a:p>
          <a:p>
            <a:pPr lvl="1"/>
            <a:endParaRPr lang="fr-FR" sz="600" b="1" dirty="0" smtClean="0"/>
          </a:p>
          <a:p>
            <a:pPr marL="285750" indent="-285750">
              <a:buFont typeface="Arial"/>
              <a:buChar char="•"/>
            </a:pPr>
            <a:r>
              <a:rPr lang="fr-FR" sz="2000" b="1" dirty="0" err="1" smtClean="0"/>
              <a:t>Some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nouns</a:t>
            </a:r>
            <a:r>
              <a:rPr lang="fr-FR" sz="2000" b="1" dirty="0" smtClean="0"/>
              <a:t> do not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295" y="328706"/>
            <a:ext cx="1104720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000" b="1" dirty="0" smtClean="0"/>
              <a:t>Continue </a:t>
            </a:r>
            <a:r>
              <a:rPr lang="fr-FR" sz="3000" b="1" dirty="0" err="1" smtClean="0"/>
              <a:t>filling</a:t>
            </a:r>
            <a:r>
              <a:rPr lang="fr-FR" sz="3000" b="1" dirty="0" smtClean="0"/>
              <a:t>-in </a:t>
            </a:r>
            <a:r>
              <a:rPr lang="fr-FR" sz="3000" b="1" dirty="0" err="1" smtClean="0"/>
              <a:t>your</a:t>
            </a:r>
            <a:r>
              <a:rPr lang="fr-FR" sz="3000" b="1" dirty="0" smtClean="0"/>
              <a:t> table by </a:t>
            </a:r>
            <a:r>
              <a:rPr lang="fr-FR" sz="3000" b="1" dirty="0" err="1" smtClean="0"/>
              <a:t>writing</a:t>
            </a:r>
            <a:r>
              <a:rPr lang="fr-FR" sz="3000" b="1" dirty="0" smtClean="0"/>
              <a:t> the plural </a:t>
            </a:r>
            <a:r>
              <a:rPr lang="fr-FR" sz="3000" b="1" dirty="0" err="1" smtClean="0"/>
              <a:t>form</a:t>
            </a:r>
            <a:r>
              <a:rPr lang="fr-FR" sz="3000" b="1" dirty="0" smtClean="0"/>
              <a:t> of the </a:t>
            </a:r>
            <a:r>
              <a:rPr lang="fr-FR" sz="3000" b="1" dirty="0" err="1" smtClean="0"/>
              <a:t>nouns</a:t>
            </a:r>
            <a:endParaRPr lang="fr-FR" sz="3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65413" y="1090707"/>
            <a:ext cx="10491914" cy="4407645"/>
            <a:chOff x="1165413" y="1090707"/>
            <a:chExt cx="10491914" cy="4407645"/>
          </a:xfrm>
        </p:grpSpPr>
        <p:cxnSp>
          <p:nvCxnSpPr>
            <p:cNvPr id="11" name="Curved Connector 10"/>
            <p:cNvCxnSpPr/>
            <p:nvPr/>
          </p:nvCxnSpPr>
          <p:spPr>
            <a:xfrm>
              <a:off x="6544238" y="1434356"/>
              <a:ext cx="821762" cy="761997"/>
            </a:xfrm>
            <a:prstGeom prst="curvedConnector3">
              <a:avLst>
                <a:gd name="adj1" fmla="val 99091"/>
              </a:avLst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1165413" y="1090707"/>
              <a:ext cx="10491914" cy="4407645"/>
              <a:chOff x="1165413" y="1090707"/>
              <a:chExt cx="10491914" cy="4407645"/>
            </a:xfrm>
          </p:grpSpPr>
          <p:pic>
            <p:nvPicPr>
              <p:cNvPr id="9" name="Picture 8" descr="Screen Shot 2019-07-17 at 10.19.52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2982"/>
              <a:stretch/>
            </p:blipFill>
            <p:spPr>
              <a:xfrm>
                <a:off x="5449914" y="2166469"/>
                <a:ext cx="6207413" cy="3331883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165413" y="1090707"/>
                <a:ext cx="5440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i="1" dirty="0" err="1" smtClean="0"/>
                  <a:t>Write</a:t>
                </a:r>
                <a:r>
                  <a:rPr lang="fr-FR" sz="3200" i="1" dirty="0" smtClean="0"/>
                  <a:t> </a:t>
                </a:r>
                <a:r>
                  <a:rPr lang="fr-FR" sz="3200" i="1" dirty="0" err="1" smtClean="0"/>
                  <a:t>them</a:t>
                </a:r>
                <a:r>
                  <a:rPr lang="fr-FR" sz="3200" i="1" dirty="0" smtClean="0"/>
                  <a:t> </a:t>
                </a:r>
                <a:r>
                  <a:rPr lang="fr-FR" sz="3200" i="1" dirty="0" err="1" smtClean="0"/>
                  <a:t>like</a:t>
                </a:r>
                <a:r>
                  <a:rPr lang="fr-FR" sz="3200" i="1" dirty="0" smtClean="0"/>
                  <a:t> in </a:t>
                </a:r>
                <a:r>
                  <a:rPr lang="fr-FR" sz="3200" i="1" dirty="0" err="1" smtClean="0"/>
                  <a:t>this</a:t>
                </a:r>
                <a:r>
                  <a:rPr lang="fr-FR" sz="3200" i="1" dirty="0" smtClean="0"/>
                  <a:t> </a:t>
                </a:r>
                <a:r>
                  <a:rPr lang="fr-FR" sz="3200" i="1" dirty="0" err="1" smtClean="0"/>
                  <a:t>example</a:t>
                </a:r>
                <a:endParaRPr lang="fr-FR" sz="3200" i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15530" y="2136589"/>
                <a:ext cx="2282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3366FF"/>
                    </a:solidFill>
                    <a:latin typeface="Bradley Hand Bold"/>
                    <a:cs typeface="Bradley Hand Bold"/>
                  </a:rPr>
                  <a:t>(m)   </a:t>
                </a:r>
                <a:r>
                  <a:rPr lang="fr-FR" b="1" dirty="0" smtClean="0">
                    <a:solidFill>
                      <a:srgbClr val="3366FF"/>
                    </a:solidFill>
                    <a:latin typeface="Bradley Hand Bold"/>
                    <a:cs typeface="Bradley Hand Bold"/>
                    <a:sym typeface="Wingdings"/>
                  </a:rPr>
                  <a:t>   des couples</a:t>
                </a:r>
                <a:endParaRPr lang="fr-FR" b="1" dirty="0">
                  <a:solidFill>
                    <a:srgbClr val="3366FF"/>
                  </a:solidFill>
                  <a:latin typeface="Bradley Hand Bold"/>
                  <a:cs typeface="Bradley Hand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245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118" y="0"/>
            <a:ext cx="5627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Self-</a:t>
            </a:r>
            <a:r>
              <a:rPr lang="fr-FR" sz="4000" b="1" dirty="0" err="1" smtClean="0"/>
              <a:t>assessment</a:t>
            </a:r>
            <a:r>
              <a:rPr lang="fr-FR" sz="4000" b="1" dirty="0" smtClean="0"/>
              <a:t>: </a:t>
            </a:r>
            <a:r>
              <a:rPr lang="fr-FR" sz="4000" b="1" dirty="0" err="1" smtClean="0"/>
              <a:t>Genders</a:t>
            </a:r>
            <a:endParaRPr lang="fr-FR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12829"/>
              </p:ext>
            </p:extLst>
          </p:nvPr>
        </p:nvGraphicFramePr>
        <p:xfrm>
          <a:off x="373529" y="1018489"/>
          <a:ext cx="7724589" cy="513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30"/>
                <a:gridCol w="379505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1. Un couple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couples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11.</a:t>
                      </a:r>
                      <a:r>
                        <a:rPr lang="fr-FR" sz="2100" b="1" baseline="0" dirty="0" smtClean="0">
                          <a:solidFill>
                            <a:srgbClr val="000000"/>
                          </a:solidFill>
                        </a:rPr>
                        <a:t> Un mari 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des maris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2. Une sœur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sœurs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12. Une église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églises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3. Un animal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animaux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13. Une femme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femmes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4. Un fils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fils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14. Une jeunesse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jeunesses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5. Un divorce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divorces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15. Une pression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pressions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6. Un mariage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mariages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16. Une famille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familles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7. Une qualité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qualités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17. Un fiancé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fiancés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8.</a:t>
                      </a:r>
                      <a:r>
                        <a:rPr lang="fr-FR" sz="2100" b="1" baseline="0" dirty="0" smtClean="0">
                          <a:solidFill>
                            <a:srgbClr val="000000"/>
                          </a:solidFill>
                        </a:rPr>
                        <a:t> Un copain 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des copains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18. Une robe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robes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9. Une raison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 raisons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19. Un rêve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rêves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10. Un beau-père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beaux-pères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20. Une promesse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promesses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60325" y="171279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1882" y="1001058"/>
            <a:ext cx="3526118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If </a:t>
            </a:r>
            <a:r>
              <a:rPr lang="fr-FR" sz="2400" b="1" u="sng" dirty="0" err="1" smtClean="0"/>
              <a:t>you</a:t>
            </a:r>
            <a:r>
              <a:rPr lang="fr-FR" sz="2400" b="1" u="sng" dirty="0" smtClean="0"/>
              <a:t> made an </a:t>
            </a:r>
            <a:r>
              <a:rPr lang="fr-FR" sz="2400" b="1" u="sng" dirty="0" err="1" smtClean="0"/>
              <a:t>error</a:t>
            </a:r>
            <a:r>
              <a:rPr lang="fr-FR" sz="2400" b="1" u="sng" dirty="0" smtClean="0"/>
              <a:t>:</a:t>
            </a:r>
            <a:endParaRPr lang="fr-FR" sz="2400" b="1" u="sng" dirty="0"/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sz="2200" dirty="0" smtClean="0"/>
              <a:t>Correct </a:t>
            </a:r>
            <a:r>
              <a:rPr lang="fr-FR" sz="2200" dirty="0" err="1" smtClean="0"/>
              <a:t>it</a:t>
            </a:r>
            <a:r>
              <a:rPr lang="fr-FR" sz="2200" dirty="0" smtClean="0"/>
              <a:t> in the table</a:t>
            </a:r>
          </a:p>
          <a:p>
            <a:endParaRPr lang="fr-FR" sz="2200" dirty="0"/>
          </a:p>
          <a:p>
            <a:pPr marL="285750" indent="-285750">
              <a:buFont typeface="Arial"/>
              <a:buChar char="•"/>
            </a:pPr>
            <a:r>
              <a:rPr lang="fr-FR" sz="2200" dirty="0" err="1" smtClean="0"/>
              <a:t>Highlight</a:t>
            </a:r>
            <a:r>
              <a:rPr lang="fr-FR" sz="2200" dirty="0" smtClean="0"/>
              <a:t> </a:t>
            </a:r>
            <a:r>
              <a:rPr lang="fr-FR" sz="2200" dirty="0" err="1" smtClean="0"/>
              <a:t>it</a:t>
            </a:r>
            <a:r>
              <a:rPr lang="fr-FR" sz="2200" dirty="0" smtClean="0"/>
              <a:t> in the table</a:t>
            </a:r>
          </a:p>
          <a:p>
            <a:endParaRPr lang="fr-FR" sz="2200" dirty="0"/>
          </a:p>
          <a:p>
            <a:pPr marL="285750" indent="-285750">
              <a:buFont typeface="Arial"/>
              <a:buChar char="•"/>
            </a:pPr>
            <a:r>
              <a:rPr lang="fr-FR" sz="2200" dirty="0" err="1"/>
              <a:t>R</a:t>
            </a:r>
            <a:r>
              <a:rPr lang="fr-FR" sz="2200" dirty="0" err="1" smtClean="0"/>
              <a:t>e-write</a:t>
            </a:r>
            <a:r>
              <a:rPr lang="fr-FR" sz="2200" dirty="0" smtClean="0"/>
              <a:t> </a:t>
            </a:r>
            <a:r>
              <a:rPr lang="fr-FR" sz="2200" dirty="0" err="1" smtClean="0"/>
              <a:t>it</a:t>
            </a:r>
            <a:r>
              <a:rPr lang="fr-FR" sz="2200" dirty="0" smtClean="0"/>
              <a:t> in the ‘notes’ </a:t>
            </a:r>
            <a:r>
              <a:rPr lang="fr-FR" sz="2200" dirty="0" err="1" smtClean="0"/>
              <a:t>below</a:t>
            </a:r>
            <a:r>
              <a:rPr lang="fr-FR" sz="2200" dirty="0" smtClean="0"/>
              <a:t> the table</a:t>
            </a:r>
            <a:endParaRPr lang="fr-F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8497100" y="4153647"/>
            <a:ext cx="3291488" cy="227754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Mark </a:t>
            </a:r>
            <a:r>
              <a:rPr lang="fr-FR" sz="2400" b="1" u="sng" dirty="0" err="1" smtClean="0"/>
              <a:t>your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work</a:t>
            </a:r>
            <a:r>
              <a:rPr lang="fr-FR" sz="2400" b="1" u="sng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sz="2400" b="1" dirty="0" smtClean="0"/>
              <a:t>Self-</a:t>
            </a:r>
            <a:r>
              <a:rPr lang="fr-FR" sz="2400" b="1" dirty="0" err="1" smtClean="0"/>
              <a:t>assessment</a:t>
            </a:r>
            <a:r>
              <a:rPr lang="fr-FR" sz="2400" b="1" dirty="0" smtClean="0"/>
              <a:t>:</a:t>
            </a:r>
          </a:p>
          <a:p>
            <a:r>
              <a:rPr lang="fr-FR" sz="2000" b="1" dirty="0" err="1" smtClean="0"/>
              <a:t>Genders</a:t>
            </a:r>
            <a:r>
              <a:rPr lang="fr-FR" sz="2000" b="1" dirty="0" smtClean="0"/>
              <a:t>:            /20</a:t>
            </a:r>
          </a:p>
          <a:p>
            <a:r>
              <a:rPr lang="fr-FR" sz="2000" b="1" dirty="0" err="1" smtClean="0"/>
              <a:t>Plurals</a:t>
            </a:r>
            <a:r>
              <a:rPr lang="fr-FR" sz="2000" b="1" dirty="0" smtClean="0"/>
              <a:t>:	            /20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4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89"/>
            <a:ext cx="10515600" cy="874993"/>
          </a:xfrm>
        </p:spPr>
        <p:txBody>
          <a:bodyPr/>
          <a:lstStyle/>
          <a:p>
            <a:r>
              <a:rPr lang="fr-FR" b="1" dirty="0" smtClean="0"/>
              <a:t>How good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your</a:t>
            </a:r>
            <a:r>
              <a:rPr lang="fr-FR" b="1" dirty="0" smtClean="0"/>
              <a:t> </a:t>
            </a:r>
            <a:r>
              <a:rPr lang="fr-FR" b="1" dirty="0" err="1" smtClean="0"/>
              <a:t>memory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2706" y="1882588"/>
            <a:ext cx="11232813" cy="1887696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b="1" dirty="0" err="1" smtClean="0"/>
              <a:t>Here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the English translation for </a:t>
            </a:r>
            <a:r>
              <a:rPr lang="fr-FR" sz="2800" b="1" dirty="0" err="1" smtClean="0"/>
              <a:t>some</a:t>
            </a:r>
            <a:r>
              <a:rPr lang="fr-FR" sz="2800" b="1" dirty="0" smtClean="0"/>
              <a:t> of the keywords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covered</a:t>
            </a:r>
            <a:r>
              <a:rPr lang="fr-FR" sz="2800" b="1" dirty="0"/>
              <a:t>:</a:t>
            </a:r>
            <a:r>
              <a:rPr lang="fr-FR" sz="2800" b="1" dirty="0" smtClean="0"/>
              <a:t> </a:t>
            </a:r>
          </a:p>
          <a:p>
            <a:pPr>
              <a:lnSpc>
                <a:spcPct val="120000"/>
              </a:lnSpc>
            </a:pPr>
            <a:endParaRPr lang="fr-FR" sz="1200" b="1" dirty="0" smtClean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fr-FR" sz="2800" b="1" dirty="0" err="1" smtClean="0"/>
              <a:t>Which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these</a:t>
            </a:r>
            <a:r>
              <a:rPr lang="fr-FR" sz="2800" b="1" dirty="0" smtClean="0"/>
              <a:t> WERE NOT in the table?</a:t>
            </a:r>
            <a:endParaRPr lang="fr-FR" sz="1400" b="1" dirty="0" smtClean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fr-FR" sz="2800" b="1" dirty="0" err="1" smtClean="0"/>
              <a:t>Discuss</a:t>
            </a:r>
            <a:r>
              <a:rPr lang="fr-FR" sz="2800" b="1" dirty="0" smtClean="0"/>
              <a:t> in pairs and </a:t>
            </a:r>
            <a:r>
              <a:rPr lang="fr-FR" sz="2800" b="1" dirty="0" err="1" smtClean="0"/>
              <a:t>jot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them</a:t>
            </a:r>
            <a:r>
              <a:rPr lang="fr-FR" sz="2800" b="1" dirty="0" smtClean="0"/>
              <a:t> down on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whiteboard</a:t>
            </a:r>
            <a:endParaRPr lang="fr-F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52706" y="1120589"/>
            <a:ext cx="86294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 err="1"/>
              <a:t>Hide</a:t>
            </a:r>
            <a:r>
              <a:rPr lang="fr-FR" sz="3200" b="1" i="1" dirty="0"/>
              <a:t> the table </a:t>
            </a:r>
            <a:r>
              <a:rPr lang="fr-FR" sz="3200" b="1" i="1" dirty="0" err="1"/>
              <a:t>so</a:t>
            </a:r>
            <a:r>
              <a:rPr lang="fr-FR" sz="3200" b="1" i="1" dirty="0"/>
              <a:t> </a:t>
            </a:r>
            <a:r>
              <a:rPr lang="fr-FR" sz="3200" b="1" i="1" dirty="0" err="1"/>
              <a:t>you</a:t>
            </a:r>
            <a:r>
              <a:rPr lang="fr-FR" sz="3200" b="1" i="1" dirty="0"/>
              <a:t> </a:t>
            </a:r>
            <a:r>
              <a:rPr lang="fr-FR" sz="3200" b="1" i="1" dirty="0" err="1"/>
              <a:t>can’t</a:t>
            </a:r>
            <a:r>
              <a:rPr lang="fr-FR" sz="3200" b="1" i="1" dirty="0"/>
              <a:t> </a:t>
            </a:r>
            <a:r>
              <a:rPr lang="fr-FR" sz="3200" b="1" i="1" dirty="0" err="1"/>
              <a:t>see</a:t>
            </a:r>
            <a:r>
              <a:rPr lang="fr-FR" sz="3200" b="1" i="1" dirty="0"/>
              <a:t> the French </a:t>
            </a:r>
            <a:r>
              <a:rPr lang="fr-FR" sz="3200" b="1" i="1" dirty="0" err="1" smtClean="0"/>
              <a:t>words</a:t>
            </a:r>
            <a:r>
              <a:rPr lang="fr-FR" sz="3200" b="1" i="1" dirty="0" smtClean="0"/>
              <a:t>!</a:t>
            </a:r>
            <a:endParaRPr lang="fr-FR" sz="3200" b="1" i="1" dirty="0"/>
          </a:p>
          <a:p>
            <a:endParaRPr lang="fr-FR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65434"/>
              </p:ext>
            </p:extLst>
          </p:nvPr>
        </p:nvGraphicFramePr>
        <p:xfrm>
          <a:off x="866587" y="3961901"/>
          <a:ext cx="10189884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471"/>
                <a:gridCol w="2547471"/>
                <a:gridCol w="2547471"/>
                <a:gridCol w="254747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wedding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promise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nephew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partner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dream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youth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church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boyfriend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stepmother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son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trust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ring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aunt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twin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love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dress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reason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glasses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husband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engagement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46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89"/>
            <a:ext cx="10515600" cy="874993"/>
          </a:xfrm>
        </p:spPr>
        <p:txBody>
          <a:bodyPr/>
          <a:lstStyle/>
          <a:p>
            <a:r>
              <a:rPr lang="fr-FR" b="1" dirty="0" smtClean="0"/>
              <a:t>How good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your</a:t>
            </a:r>
            <a:r>
              <a:rPr lang="fr-FR" b="1" dirty="0" smtClean="0"/>
              <a:t> </a:t>
            </a:r>
            <a:r>
              <a:rPr lang="fr-FR" b="1" dirty="0" err="1" smtClean="0"/>
              <a:t>memory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52706" y="1120589"/>
            <a:ext cx="86294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 err="1"/>
              <a:t>Hide</a:t>
            </a:r>
            <a:r>
              <a:rPr lang="fr-FR" sz="3200" b="1" i="1" dirty="0"/>
              <a:t> the table </a:t>
            </a:r>
            <a:r>
              <a:rPr lang="fr-FR" sz="3200" b="1" i="1" dirty="0" err="1"/>
              <a:t>so</a:t>
            </a:r>
            <a:r>
              <a:rPr lang="fr-FR" sz="3200" b="1" i="1" dirty="0"/>
              <a:t> </a:t>
            </a:r>
            <a:r>
              <a:rPr lang="fr-FR" sz="3200" b="1" i="1" dirty="0" err="1"/>
              <a:t>you</a:t>
            </a:r>
            <a:r>
              <a:rPr lang="fr-FR" sz="3200" b="1" i="1" dirty="0"/>
              <a:t> </a:t>
            </a:r>
            <a:r>
              <a:rPr lang="fr-FR" sz="3200" b="1" i="1" dirty="0" err="1"/>
              <a:t>can’t</a:t>
            </a:r>
            <a:r>
              <a:rPr lang="fr-FR" sz="3200" b="1" i="1" dirty="0"/>
              <a:t> </a:t>
            </a:r>
            <a:r>
              <a:rPr lang="fr-FR" sz="3200" b="1" i="1" dirty="0" err="1"/>
              <a:t>see</a:t>
            </a:r>
            <a:r>
              <a:rPr lang="fr-FR" sz="3200" b="1" i="1" dirty="0"/>
              <a:t> the French </a:t>
            </a:r>
            <a:r>
              <a:rPr lang="fr-FR" sz="3200" b="1" i="1" dirty="0" err="1" smtClean="0"/>
              <a:t>words</a:t>
            </a:r>
            <a:r>
              <a:rPr lang="fr-FR" sz="3200" b="1" i="1" dirty="0" smtClean="0"/>
              <a:t>!</a:t>
            </a:r>
            <a:endParaRPr lang="fr-FR" sz="3200" b="1" i="1" dirty="0"/>
          </a:p>
          <a:p>
            <a:endParaRPr lang="fr-FR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5064"/>
              </p:ext>
            </p:extLst>
          </p:nvPr>
        </p:nvGraphicFramePr>
        <p:xfrm>
          <a:off x="821763" y="2422960"/>
          <a:ext cx="10189884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471"/>
                <a:gridCol w="2547471"/>
                <a:gridCol w="2547471"/>
                <a:gridCol w="254747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wedding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promise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</a:rPr>
                        <a:t>nephew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</a:rPr>
                        <a:t>partner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dream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youth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church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</a:rPr>
                        <a:t>boyfriend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</a:rPr>
                        <a:t>stepmother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son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trust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ring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</a:rPr>
                        <a:t>aunt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</a:rPr>
                        <a:t>twin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love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dress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reason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glasses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husband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engagement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18" y="0"/>
            <a:ext cx="1025236" cy="1025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884137">
            <a:off x="9994944" y="1961262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9764" y="5483412"/>
            <a:ext cx="9433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 err="1" smtClean="0"/>
              <a:t>Don’t</a:t>
            </a:r>
            <a:r>
              <a:rPr lang="fr-FR" sz="3200" b="1" i="1" dirty="0" smtClean="0"/>
              <a:t> </a:t>
            </a:r>
            <a:r>
              <a:rPr lang="fr-FR" sz="3200" b="1" i="1" dirty="0" err="1" smtClean="0"/>
              <a:t>erase</a:t>
            </a:r>
            <a:r>
              <a:rPr lang="fr-FR" sz="3200" b="1" i="1" dirty="0" smtClean="0"/>
              <a:t> </a:t>
            </a:r>
            <a:r>
              <a:rPr lang="fr-FR" sz="3200" b="1" i="1" dirty="0" err="1" smtClean="0"/>
              <a:t>your</a:t>
            </a:r>
            <a:r>
              <a:rPr lang="fr-FR" sz="3200" b="1" i="1" dirty="0" smtClean="0"/>
              <a:t> </a:t>
            </a:r>
            <a:r>
              <a:rPr lang="fr-FR" sz="3200" b="1" i="1" dirty="0" err="1" smtClean="0"/>
              <a:t>whiteboard</a:t>
            </a:r>
            <a:r>
              <a:rPr lang="fr-FR" sz="3200" b="1" i="1" dirty="0" smtClean="0"/>
              <a:t>! </a:t>
            </a:r>
            <a:r>
              <a:rPr lang="fr-FR" sz="3200" b="1" i="1" dirty="0" err="1" smtClean="0"/>
              <a:t>We</a:t>
            </a:r>
            <a:r>
              <a:rPr lang="fr-FR" sz="3200" b="1" i="1" dirty="0" smtClean="0"/>
              <a:t> </a:t>
            </a:r>
            <a:r>
              <a:rPr lang="fr-FR" sz="3200" b="1" i="1" dirty="0" err="1" smtClean="0"/>
              <a:t>will</a:t>
            </a:r>
            <a:r>
              <a:rPr lang="fr-FR" sz="3200" b="1" i="1" dirty="0" smtClean="0"/>
              <a:t> use </a:t>
            </a:r>
            <a:r>
              <a:rPr lang="fr-FR" sz="3200" b="1" i="1" dirty="0" err="1" smtClean="0"/>
              <a:t>them</a:t>
            </a:r>
            <a:r>
              <a:rPr lang="fr-FR" sz="3200" b="1" i="1" dirty="0" smtClean="0"/>
              <a:t> </a:t>
            </a:r>
            <a:r>
              <a:rPr lang="fr-FR" sz="3200" b="1" i="1" dirty="0" err="1" smtClean="0"/>
              <a:t>again</a:t>
            </a:r>
            <a:r>
              <a:rPr lang="fr-FR" sz="3200" b="1" i="1" dirty="0" smtClean="0"/>
              <a:t>! </a:t>
            </a:r>
            <a:endParaRPr lang="fr-FR" sz="3200" b="1" i="1" dirty="0"/>
          </a:p>
        </p:txBody>
      </p:sp>
    </p:spTree>
    <p:extLst>
      <p:ext uri="{BB962C8B-B14F-4D97-AF65-F5344CB8AC3E}">
        <p14:creationId xmlns:p14="http://schemas.microsoft.com/office/powerpoint/2010/main" val="240175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3177" y="1075765"/>
            <a:ext cx="113259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Continue </a:t>
            </a:r>
            <a:r>
              <a:rPr lang="fr-FR" sz="2800" b="1" dirty="0" err="1" smtClean="0"/>
              <a:t>filling</a:t>
            </a:r>
            <a:r>
              <a:rPr lang="fr-FR" sz="2800" b="1" dirty="0" smtClean="0"/>
              <a:t>-in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table by </a:t>
            </a:r>
            <a:r>
              <a:rPr lang="fr-FR" sz="2800" b="1" dirty="0" err="1" smtClean="0"/>
              <a:t>writing</a:t>
            </a:r>
            <a:r>
              <a:rPr lang="fr-FR" sz="2800" b="1" dirty="0" smtClean="0"/>
              <a:t> the English translation of the </a:t>
            </a:r>
            <a:r>
              <a:rPr lang="fr-FR" sz="2800" b="1" dirty="0" err="1" smtClean="0"/>
              <a:t>nouns</a:t>
            </a:r>
            <a:endParaRPr lang="fr-F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8117" y="3461319"/>
            <a:ext cx="452227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800" b="1" dirty="0" smtClean="0"/>
              <a:t>Translate </a:t>
            </a:r>
            <a:r>
              <a:rPr lang="fr-FR" sz="2800" b="1" dirty="0" err="1" smtClean="0"/>
              <a:t>them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from</a:t>
            </a:r>
            <a:r>
              <a:rPr lang="fr-FR" sz="2800" b="1" dirty="0" smtClean="0"/>
              <a:t> the plural </a:t>
            </a:r>
            <a:r>
              <a:rPr lang="fr-FR" sz="2800" b="1" dirty="0" err="1" smtClean="0"/>
              <a:t>form</a:t>
            </a:r>
            <a:endParaRPr lang="fr-FR" sz="2800" b="1" dirty="0" smtClean="0"/>
          </a:p>
          <a:p>
            <a:endParaRPr lang="fr-FR" sz="2800" b="1" dirty="0"/>
          </a:p>
          <a:p>
            <a:pPr marL="342900" indent="-342900">
              <a:buFont typeface="Arial"/>
              <a:buChar char="•"/>
            </a:pPr>
            <a:r>
              <a:rPr lang="fr-FR" sz="2800" b="1" dirty="0" err="1" smtClean="0"/>
              <a:t>Write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them</a:t>
            </a:r>
            <a:r>
              <a:rPr lang="fr-FR" sz="2800" b="1" dirty="0" smtClean="0"/>
              <a:t> in </a:t>
            </a:r>
            <a:r>
              <a:rPr lang="fr-FR" sz="2800" b="1" dirty="0" err="1" smtClean="0"/>
              <a:t>brackets</a:t>
            </a:r>
            <a:endParaRPr lang="fr-FR" sz="2800" b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2554942" y="1852707"/>
            <a:ext cx="9132267" cy="4392704"/>
            <a:chOff x="2525060" y="1105648"/>
            <a:chExt cx="9132267" cy="4392704"/>
          </a:xfrm>
        </p:grpSpPr>
        <p:cxnSp>
          <p:nvCxnSpPr>
            <p:cNvPr id="14" name="Curved Connector 13"/>
            <p:cNvCxnSpPr/>
            <p:nvPr/>
          </p:nvCxnSpPr>
          <p:spPr>
            <a:xfrm>
              <a:off x="8023414" y="1404474"/>
              <a:ext cx="821762" cy="761997"/>
            </a:xfrm>
            <a:prstGeom prst="curvedConnector3">
              <a:avLst>
                <a:gd name="adj1" fmla="val 99091"/>
              </a:avLst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525060" y="1105648"/>
              <a:ext cx="9132267" cy="4392704"/>
              <a:chOff x="2525060" y="1105648"/>
              <a:chExt cx="9132267" cy="4392704"/>
            </a:xfrm>
          </p:grpSpPr>
          <p:pic>
            <p:nvPicPr>
              <p:cNvPr id="16" name="Picture 15" descr="Screen Shot 2019-07-17 at 10.19.52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2982"/>
              <a:stretch/>
            </p:blipFill>
            <p:spPr>
              <a:xfrm>
                <a:off x="5449914" y="2166469"/>
                <a:ext cx="6207413" cy="3331883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525060" y="1105648"/>
                <a:ext cx="5440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i="1" dirty="0" err="1" smtClean="0"/>
                  <a:t>Write</a:t>
                </a:r>
                <a:r>
                  <a:rPr lang="fr-FR" sz="3200" i="1" dirty="0" smtClean="0"/>
                  <a:t> </a:t>
                </a:r>
                <a:r>
                  <a:rPr lang="fr-FR" sz="3200" i="1" dirty="0" err="1" smtClean="0"/>
                  <a:t>them</a:t>
                </a:r>
                <a:r>
                  <a:rPr lang="fr-FR" sz="3200" i="1" dirty="0" smtClean="0"/>
                  <a:t> </a:t>
                </a:r>
                <a:r>
                  <a:rPr lang="fr-FR" sz="3200" i="1" dirty="0" err="1" smtClean="0"/>
                  <a:t>like</a:t>
                </a:r>
                <a:r>
                  <a:rPr lang="fr-FR" sz="3200" i="1" dirty="0" smtClean="0"/>
                  <a:t> in </a:t>
                </a:r>
                <a:r>
                  <a:rPr lang="fr-FR" sz="3200" i="1" dirty="0" err="1" smtClean="0"/>
                  <a:t>this</a:t>
                </a:r>
                <a:r>
                  <a:rPr lang="fr-FR" sz="3200" i="1" dirty="0" smtClean="0"/>
                  <a:t> </a:t>
                </a:r>
                <a:r>
                  <a:rPr lang="fr-FR" sz="3200" i="1" dirty="0" err="1" smtClean="0"/>
                  <a:t>example</a:t>
                </a:r>
                <a:endParaRPr lang="fr-FR" sz="3200" i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15530" y="2136589"/>
                <a:ext cx="3486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3366FF"/>
                    </a:solidFill>
                    <a:latin typeface="Bradley Hand Bold"/>
                    <a:cs typeface="Bradley Hand Bold"/>
                  </a:rPr>
                  <a:t>(m)   </a:t>
                </a:r>
                <a:r>
                  <a:rPr lang="fr-FR" b="1" dirty="0" smtClean="0">
                    <a:solidFill>
                      <a:srgbClr val="3366FF"/>
                    </a:solidFill>
                    <a:latin typeface="Bradley Hand Bold"/>
                    <a:cs typeface="Bradley Hand Bold"/>
                    <a:sym typeface="Wingdings"/>
                  </a:rPr>
                  <a:t>   des couples     (couples)</a:t>
                </a:r>
                <a:endParaRPr lang="fr-FR" b="1" dirty="0">
                  <a:solidFill>
                    <a:srgbClr val="3366FF"/>
                  </a:solidFill>
                  <a:latin typeface="Bradley Hand Bold"/>
                  <a:cs typeface="Bradley Hand Bold"/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663" y="0"/>
            <a:ext cx="1748270" cy="8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17" y="0"/>
            <a:ext cx="10515600" cy="845110"/>
          </a:xfrm>
        </p:spPr>
        <p:txBody>
          <a:bodyPr/>
          <a:lstStyle/>
          <a:p>
            <a:r>
              <a:rPr lang="fr-FR" b="1" dirty="0" smtClean="0"/>
              <a:t>Pour commencer:</a:t>
            </a:r>
            <a:endParaRPr lang="fr-F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0"/>
            <a:ext cx="1025236" cy="102523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00966"/>
              </p:ext>
            </p:extLst>
          </p:nvPr>
        </p:nvGraphicFramePr>
        <p:xfrm>
          <a:off x="1001059" y="2079313"/>
          <a:ext cx="8128000" cy="294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588185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couple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mariage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mari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famille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185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sœur 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qualité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église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fiancé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185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animal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copain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femme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robe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185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fils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raison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jeunesse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rêve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185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divorce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beau-père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pression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promesse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2235" y="1120588"/>
            <a:ext cx="861004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Look </a:t>
            </a:r>
            <a:r>
              <a:rPr lang="fr-FR" sz="2800" b="1" dirty="0" err="1" smtClean="0"/>
              <a:t>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this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list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words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answer</a:t>
            </a:r>
            <a:r>
              <a:rPr lang="fr-FR" sz="2800" b="1" dirty="0" smtClean="0"/>
              <a:t> the question </a:t>
            </a:r>
            <a:r>
              <a:rPr lang="fr-FR" sz="2800" b="1" dirty="0" err="1" smtClean="0"/>
              <a:t>below</a:t>
            </a:r>
            <a:endParaRPr lang="fr-F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754202"/>
            <a:ext cx="11220824" cy="523220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What</a:t>
            </a:r>
            <a:r>
              <a:rPr lang="fr-FR" sz="2800" b="1" dirty="0" smtClean="0"/>
              <a:t> type of </a:t>
            </a:r>
            <a:r>
              <a:rPr lang="fr-FR" sz="2800" b="1" dirty="0" err="1" smtClean="0"/>
              <a:t>words</a:t>
            </a:r>
            <a:r>
              <a:rPr lang="fr-FR" sz="2800" b="1" dirty="0" smtClean="0"/>
              <a:t> are </a:t>
            </a:r>
            <a:r>
              <a:rPr lang="fr-FR" sz="2800" b="1" dirty="0" err="1" smtClean="0"/>
              <a:t>they</a:t>
            </a:r>
            <a:r>
              <a:rPr lang="fr-FR" sz="2800" b="1" dirty="0" smtClean="0"/>
              <a:t>?	     a. </a:t>
            </a:r>
            <a:r>
              <a:rPr lang="fr-FR" sz="2800" b="1" dirty="0" err="1" smtClean="0"/>
              <a:t>Verbs</a:t>
            </a:r>
            <a:r>
              <a:rPr lang="fr-FR" sz="2800" b="1" dirty="0" smtClean="0"/>
              <a:t>	      b. </a:t>
            </a:r>
            <a:r>
              <a:rPr lang="fr-FR" sz="2800" b="1" dirty="0" err="1" smtClean="0"/>
              <a:t>Nouns</a:t>
            </a:r>
            <a:r>
              <a:rPr lang="fr-FR" sz="2800" b="1" dirty="0" smtClean="0"/>
              <a:t>	      c. Adjectives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62354" y="1464236"/>
            <a:ext cx="2435413" cy="3831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300" b="1" u="sng" dirty="0" err="1" smtClean="0"/>
              <a:t>Reminder</a:t>
            </a:r>
            <a:r>
              <a:rPr lang="fr-FR" sz="2300" b="1" u="sng" dirty="0" smtClean="0"/>
              <a:t>:</a:t>
            </a:r>
          </a:p>
          <a:p>
            <a:endParaRPr lang="fr-FR" sz="1200" b="1" dirty="0"/>
          </a:p>
          <a:p>
            <a:r>
              <a:rPr lang="fr-FR" sz="2300" b="1" dirty="0" smtClean="0"/>
              <a:t>A </a:t>
            </a:r>
            <a:r>
              <a:rPr lang="fr-FR" sz="2300" b="1" dirty="0" err="1" smtClean="0"/>
              <a:t>verb</a:t>
            </a:r>
            <a:r>
              <a:rPr lang="fr-FR" sz="2300" b="1" dirty="0" smtClean="0"/>
              <a:t>: </a:t>
            </a:r>
            <a:r>
              <a:rPr lang="fr-FR" sz="2300" dirty="0" err="1" smtClean="0"/>
              <a:t>is</a:t>
            </a:r>
            <a:r>
              <a:rPr lang="fr-FR" sz="2300" dirty="0" smtClean="0"/>
              <a:t> a </a:t>
            </a:r>
            <a:r>
              <a:rPr lang="fr-FR" sz="2300" dirty="0" err="1" smtClean="0"/>
              <a:t>doing</a:t>
            </a:r>
            <a:r>
              <a:rPr lang="fr-FR" sz="2300" dirty="0" smtClean="0"/>
              <a:t> or action </a:t>
            </a:r>
            <a:r>
              <a:rPr lang="fr-FR" sz="2300" dirty="0" err="1" smtClean="0"/>
              <a:t>word</a:t>
            </a:r>
            <a:endParaRPr lang="fr-FR" sz="2300" dirty="0" smtClean="0"/>
          </a:p>
          <a:p>
            <a:endParaRPr lang="fr-FR" sz="1200" dirty="0" smtClean="0"/>
          </a:p>
          <a:p>
            <a:r>
              <a:rPr lang="fr-FR" sz="2300" b="1" dirty="0" smtClean="0"/>
              <a:t>A </a:t>
            </a:r>
            <a:r>
              <a:rPr lang="fr-FR" sz="2300" b="1" dirty="0" err="1" smtClean="0"/>
              <a:t>noun</a:t>
            </a:r>
            <a:r>
              <a:rPr lang="fr-FR" sz="2300" b="1" dirty="0" smtClean="0"/>
              <a:t>: </a:t>
            </a:r>
            <a:r>
              <a:rPr lang="fr-FR" sz="2300" dirty="0" err="1" smtClean="0"/>
              <a:t>is</a:t>
            </a:r>
            <a:r>
              <a:rPr lang="fr-FR" sz="2300" dirty="0" smtClean="0"/>
              <a:t> a </a:t>
            </a:r>
            <a:r>
              <a:rPr lang="fr-FR" sz="2300" dirty="0" err="1" smtClean="0"/>
              <a:t>word</a:t>
            </a:r>
            <a:r>
              <a:rPr lang="fr-FR" sz="2300" dirty="0" smtClean="0"/>
              <a:t> for a </a:t>
            </a:r>
            <a:r>
              <a:rPr lang="fr-FR" sz="2300" dirty="0" err="1" smtClean="0"/>
              <a:t>person</a:t>
            </a:r>
            <a:r>
              <a:rPr lang="fr-FR" sz="2300" dirty="0" smtClean="0"/>
              <a:t>, a place or a </a:t>
            </a:r>
            <a:r>
              <a:rPr lang="fr-FR" sz="2300" dirty="0" err="1" smtClean="0"/>
              <a:t>thing</a:t>
            </a:r>
            <a:endParaRPr lang="fr-FR" sz="2300" dirty="0" smtClean="0"/>
          </a:p>
          <a:p>
            <a:endParaRPr lang="fr-FR" sz="1200" dirty="0" smtClean="0"/>
          </a:p>
          <a:p>
            <a:r>
              <a:rPr lang="fr-FR" sz="2300" b="1" dirty="0" smtClean="0"/>
              <a:t>An adjective: </a:t>
            </a:r>
            <a:r>
              <a:rPr lang="fr-FR" sz="2300" dirty="0" err="1" smtClean="0"/>
              <a:t>is</a:t>
            </a:r>
            <a:r>
              <a:rPr lang="fr-FR" sz="2300" dirty="0" smtClean="0"/>
              <a:t> a </a:t>
            </a:r>
            <a:r>
              <a:rPr lang="fr-FR" sz="2300" dirty="0" err="1" smtClean="0"/>
              <a:t>word</a:t>
            </a:r>
            <a:r>
              <a:rPr lang="fr-FR" sz="2300" dirty="0" smtClean="0"/>
              <a:t> </a:t>
            </a:r>
            <a:r>
              <a:rPr lang="fr-FR" sz="2300" dirty="0" err="1" smtClean="0"/>
              <a:t>used</a:t>
            </a:r>
            <a:r>
              <a:rPr lang="fr-FR" sz="2300" dirty="0" smtClean="0"/>
              <a:t> to </a:t>
            </a:r>
            <a:r>
              <a:rPr lang="fr-FR" sz="2300" dirty="0" err="1" smtClean="0"/>
              <a:t>describe</a:t>
            </a:r>
            <a:r>
              <a:rPr lang="fr-FR" sz="2300" dirty="0" smtClean="0"/>
              <a:t> a </a:t>
            </a:r>
            <a:r>
              <a:rPr lang="fr-FR" sz="2300" dirty="0" err="1" smtClean="0"/>
              <a:t>noun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38777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118" y="0"/>
            <a:ext cx="6451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Self-</a:t>
            </a:r>
            <a:r>
              <a:rPr lang="fr-FR" sz="4000" b="1" dirty="0" err="1" smtClean="0"/>
              <a:t>assessment</a:t>
            </a:r>
            <a:r>
              <a:rPr lang="fr-FR" sz="4000" b="1" dirty="0" smtClean="0"/>
              <a:t>: Translations</a:t>
            </a:r>
            <a:endParaRPr lang="fr-FR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51477"/>
              </p:ext>
            </p:extLst>
          </p:nvPr>
        </p:nvGraphicFramePr>
        <p:xfrm>
          <a:off x="373529" y="1018489"/>
          <a:ext cx="7724589" cy="513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30"/>
                <a:gridCol w="379505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couples (couples)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11.</a:t>
                      </a:r>
                      <a:r>
                        <a:rPr lang="fr-FR" sz="21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des maris (</a:t>
                      </a:r>
                      <a:r>
                        <a:rPr lang="fr-FR" sz="2100" b="1" baseline="0" dirty="0" err="1" smtClean="0">
                          <a:solidFill>
                            <a:srgbClr val="FF0000"/>
                          </a:solidFill>
                        </a:rPr>
                        <a:t>husbands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2.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sœurs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fr-FR" sz="2100" b="1" baseline="0" dirty="0" err="1" smtClean="0">
                          <a:solidFill>
                            <a:srgbClr val="FF0000"/>
                          </a:solidFill>
                        </a:rPr>
                        <a:t>sisters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12.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églises (</a:t>
                      </a:r>
                      <a:r>
                        <a:rPr lang="fr-FR" sz="2100" b="1" dirty="0" err="1" smtClean="0">
                          <a:solidFill>
                            <a:srgbClr val="FF0000"/>
                          </a:solidFill>
                        </a:rPr>
                        <a:t>churches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3.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animaux (pets/</a:t>
                      </a:r>
                      <a:r>
                        <a:rPr lang="fr-FR" sz="2100" b="1" dirty="0" err="1" smtClean="0">
                          <a:solidFill>
                            <a:srgbClr val="FF0000"/>
                          </a:solidFill>
                        </a:rPr>
                        <a:t>animals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13.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femmes (</a:t>
                      </a:r>
                      <a:r>
                        <a:rPr lang="fr-FR" sz="2100" b="1" dirty="0" err="1" smtClean="0">
                          <a:solidFill>
                            <a:srgbClr val="FF0000"/>
                          </a:solidFill>
                        </a:rPr>
                        <a:t>women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4.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fils (sons)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14.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jeunesses (</a:t>
                      </a:r>
                      <a:r>
                        <a:rPr lang="fr-FR" sz="2100" b="1" dirty="0" err="1" smtClean="0">
                          <a:solidFill>
                            <a:srgbClr val="FF0000"/>
                          </a:solidFill>
                        </a:rPr>
                        <a:t>youths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5.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divorces (divorces)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15.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pressions (pressures)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6.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mariages (</a:t>
                      </a:r>
                      <a:r>
                        <a:rPr lang="en-GB" sz="2100" b="1" noProof="0" dirty="0" smtClean="0">
                          <a:solidFill>
                            <a:srgbClr val="FF0000"/>
                          </a:solidFill>
                        </a:rPr>
                        <a:t>weddings/ marriages)</a:t>
                      </a:r>
                      <a:endParaRPr lang="en-GB" sz="21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16.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familles (</a:t>
                      </a:r>
                      <a:r>
                        <a:rPr lang="fr-FR" sz="2100" b="1" dirty="0" err="1" smtClean="0">
                          <a:solidFill>
                            <a:srgbClr val="FF0000"/>
                          </a:solidFill>
                        </a:rPr>
                        <a:t>families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7.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qualités (</a:t>
                      </a:r>
                      <a:r>
                        <a:rPr lang="fr-FR" sz="2100" b="1" dirty="0" err="1" smtClean="0">
                          <a:solidFill>
                            <a:srgbClr val="FF0000"/>
                          </a:solidFill>
                        </a:rPr>
                        <a:t>qualities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17.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fiancés (fiancés)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8.</a:t>
                      </a:r>
                      <a:r>
                        <a:rPr lang="fr-FR" sz="21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des copains (</a:t>
                      </a:r>
                      <a:r>
                        <a:rPr lang="fr-FR" sz="2100" b="1" baseline="0" dirty="0" err="1" smtClean="0">
                          <a:solidFill>
                            <a:srgbClr val="FF0000"/>
                          </a:solidFill>
                        </a:rPr>
                        <a:t>friends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18.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robes (dresses)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9.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 raisons (</a:t>
                      </a:r>
                      <a:r>
                        <a:rPr lang="fr-FR" sz="2100" b="1" baseline="0" dirty="0" err="1" smtClean="0">
                          <a:solidFill>
                            <a:srgbClr val="FF0000"/>
                          </a:solidFill>
                        </a:rPr>
                        <a:t>reasons</a:t>
                      </a:r>
                      <a:r>
                        <a:rPr lang="fr-FR" sz="21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19.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rêves (</a:t>
                      </a:r>
                      <a:r>
                        <a:rPr lang="fr-FR" sz="2100" b="1" dirty="0" err="1" smtClean="0">
                          <a:solidFill>
                            <a:srgbClr val="FF0000"/>
                          </a:solidFill>
                        </a:rPr>
                        <a:t>dreams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10.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beaux-pères (</a:t>
                      </a:r>
                      <a:r>
                        <a:rPr lang="fr-FR" sz="2100" b="1" dirty="0" err="1" smtClean="0">
                          <a:solidFill>
                            <a:srgbClr val="FF0000"/>
                          </a:solidFill>
                        </a:rPr>
                        <a:t>stepfathers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100" b="1" dirty="0" smtClean="0">
                          <a:solidFill>
                            <a:srgbClr val="000000"/>
                          </a:solidFill>
                        </a:rPr>
                        <a:t>20. </a:t>
                      </a:r>
                      <a:r>
                        <a:rPr lang="fr-FR" sz="2100" b="1" dirty="0" smtClean="0">
                          <a:solidFill>
                            <a:srgbClr val="FF0000"/>
                          </a:solidFill>
                        </a:rPr>
                        <a:t>des promesses (promises)</a:t>
                      </a:r>
                      <a:endParaRPr lang="fr-FR" sz="2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89178" y="108559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1882" y="1001058"/>
            <a:ext cx="3526118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If </a:t>
            </a:r>
            <a:r>
              <a:rPr lang="fr-FR" sz="2400" b="1" u="sng" dirty="0" err="1" smtClean="0"/>
              <a:t>you</a:t>
            </a:r>
            <a:r>
              <a:rPr lang="fr-FR" sz="2400" b="1" u="sng" dirty="0" smtClean="0"/>
              <a:t> made an </a:t>
            </a:r>
            <a:r>
              <a:rPr lang="fr-FR" sz="2400" b="1" u="sng" dirty="0" err="1" smtClean="0"/>
              <a:t>error</a:t>
            </a:r>
            <a:r>
              <a:rPr lang="fr-FR" sz="2400" b="1" u="sng" dirty="0" smtClean="0"/>
              <a:t>:</a:t>
            </a:r>
            <a:endParaRPr lang="fr-FR" sz="2400" b="1" u="sng" dirty="0"/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sz="2200" dirty="0" smtClean="0"/>
              <a:t>Correct </a:t>
            </a:r>
            <a:r>
              <a:rPr lang="fr-FR" sz="2200" dirty="0" err="1" smtClean="0"/>
              <a:t>it</a:t>
            </a:r>
            <a:r>
              <a:rPr lang="fr-FR" sz="2200" dirty="0" smtClean="0"/>
              <a:t> in the table</a:t>
            </a:r>
          </a:p>
          <a:p>
            <a:endParaRPr lang="fr-FR" sz="2200" dirty="0"/>
          </a:p>
          <a:p>
            <a:pPr marL="285750" indent="-285750">
              <a:buFont typeface="Arial"/>
              <a:buChar char="•"/>
            </a:pPr>
            <a:r>
              <a:rPr lang="fr-FR" sz="2200" dirty="0" err="1" smtClean="0"/>
              <a:t>Highlight</a:t>
            </a:r>
            <a:r>
              <a:rPr lang="fr-FR" sz="2200" dirty="0" smtClean="0"/>
              <a:t> </a:t>
            </a:r>
            <a:r>
              <a:rPr lang="fr-FR" sz="2200" dirty="0" err="1" smtClean="0"/>
              <a:t>it</a:t>
            </a:r>
            <a:r>
              <a:rPr lang="fr-FR" sz="2200" dirty="0" smtClean="0"/>
              <a:t> in the table</a:t>
            </a:r>
          </a:p>
          <a:p>
            <a:endParaRPr lang="fr-FR" sz="2200" dirty="0"/>
          </a:p>
          <a:p>
            <a:pPr marL="285750" indent="-285750">
              <a:buFont typeface="Arial"/>
              <a:buChar char="•"/>
            </a:pPr>
            <a:r>
              <a:rPr lang="fr-FR" sz="2200" dirty="0" err="1"/>
              <a:t>R</a:t>
            </a:r>
            <a:r>
              <a:rPr lang="fr-FR" sz="2200" dirty="0" err="1" smtClean="0"/>
              <a:t>e-write</a:t>
            </a:r>
            <a:r>
              <a:rPr lang="fr-FR" sz="2200" dirty="0" smtClean="0"/>
              <a:t> </a:t>
            </a:r>
            <a:r>
              <a:rPr lang="fr-FR" sz="2200" dirty="0" err="1" smtClean="0"/>
              <a:t>it</a:t>
            </a:r>
            <a:r>
              <a:rPr lang="fr-FR" sz="2200" dirty="0" smtClean="0"/>
              <a:t> in the ‘notes’ </a:t>
            </a:r>
            <a:r>
              <a:rPr lang="fr-FR" sz="2200" dirty="0" err="1" smtClean="0"/>
              <a:t>below</a:t>
            </a:r>
            <a:r>
              <a:rPr lang="fr-FR" sz="2200" dirty="0" smtClean="0"/>
              <a:t> the table</a:t>
            </a:r>
            <a:endParaRPr lang="fr-F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8497100" y="4153647"/>
            <a:ext cx="3291488" cy="233910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Mark </a:t>
            </a:r>
            <a:r>
              <a:rPr lang="fr-FR" sz="2400" b="1" u="sng" dirty="0" err="1" smtClean="0"/>
              <a:t>your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work</a:t>
            </a:r>
            <a:r>
              <a:rPr lang="fr-FR" sz="2400" b="1" u="sng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sz="2400" b="1" dirty="0" smtClean="0"/>
              <a:t>Self-</a:t>
            </a:r>
            <a:r>
              <a:rPr lang="fr-FR" sz="2400" b="1" dirty="0" err="1" smtClean="0"/>
              <a:t>assessment</a:t>
            </a:r>
            <a:r>
              <a:rPr lang="fr-FR" sz="2400" b="1" dirty="0" smtClean="0"/>
              <a:t>:</a:t>
            </a:r>
          </a:p>
          <a:p>
            <a:r>
              <a:rPr lang="fr-FR" sz="2000" b="1" dirty="0" err="1" smtClean="0"/>
              <a:t>Genders</a:t>
            </a:r>
            <a:r>
              <a:rPr lang="fr-FR" sz="2000" b="1" dirty="0" smtClean="0"/>
              <a:t>:            /20</a:t>
            </a:r>
          </a:p>
          <a:p>
            <a:r>
              <a:rPr lang="fr-FR" sz="2000" b="1" dirty="0" err="1" smtClean="0"/>
              <a:t>Plurals</a:t>
            </a:r>
            <a:r>
              <a:rPr lang="fr-FR" sz="2000" b="1" dirty="0" smtClean="0"/>
              <a:t>:	            /20</a:t>
            </a:r>
          </a:p>
          <a:p>
            <a:r>
              <a:rPr lang="fr-FR" sz="2000" b="1" dirty="0" smtClean="0"/>
              <a:t>Translations:    /20</a:t>
            </a:r>
            <a:endParaRPr lang="fr-FR" dirty="0"/>
          </a:p>
          <a:p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9832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52" y="126067"/>
            <a:ext cx="6463562" cy="1039346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How </a:t>
            </a:r>
            <a:r>
              <a:rPr lang="fr-FR" sz="4800" b="1" dirty="0" err="1" smtClean="0"/>
              <a:t>did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you</a:t>
            </a:r>
            <a:r>
              <a:rPr lang="fr-FR" sz="4800" b="1" dirty="0" smtClean="0"/>
              <a:t> do?</a:t>
            </a:r>
            <a:endParaRPr lang="fr-FR" sz="4800" b="1" dirty="0"/>
          </a:p>
        </p:txBody>
      </p:sp>
      <p:pic>
        <p:nvPicPr>
          <p:cNvPr id="4" name="Picture 3" descr="QR code- transition pract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69" y="2883646"/>
            <a:ext cx="3328147" cy="3328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9882" y="6125881"/>
            <a:ext cx="4187765" cy="584776"/>
          </a:xfrm>
          <a:prstGeom prst="rect">
            <a:avLst/>
          </a:prstGeom>
          <a:noFill/>
          <a:ln w="76200" cmpd="sng">
            <a:solidFill>
              <a:srgbClr val="51009A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9A46CD"/>
                </a:solidFill>
              </a:rPr>
              <a:t>Practice </a:t>
            </a:r>
            <a:r>
              <a:rPr lang="fr-FR" sz="3200" b="1" dirty="0" err="1" smtClean="0">
                <a:solidFill>
                  <a:srgbClr val="9A46CD"/>
                </a:solidFill>
              </a:rPr>
              <a:t>makes</a:t>
            </a:r>
            <a:r>
              <a:rPr lang="fr-FR" sz="3200" b="1" dirty="0" smtClean="0">
                <a:solidFill>
                  <a:srgbClr val="9A46CD"/>
                </a:solidFill>
              </a:rPr>
              <a:t> </a:t>
            </a:r>
            <a:r>
              <a:rPr lang="fr-FR" sz="3200" b="1" dirty="0" err="1" smtClean="0">
                <a:solidFill>
                  <a:srgbClr val="9A46CD"/>
                </a:solidFill>
              </a:rPr>
              <a:t>perfect</a:t>
            </a:r>
            <a:r>
              <a:rPr lang="fr-FR" sz="3200" b="1" dirty="0" smtClean="0">
                <a:solidFill>
                  <a:srgbClr val="9A46CD"/>
                </a:solidFill>
              </a:rPr>
              <a:t>!</a:t>
            </a:r>
            <a:endParaRPr lang="fr-FR" sz="3200" b="1" dirty="0">
              <a:solidFill>
                <a:srgbClr val="9A46C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688" y="1867647"/>
            <a:ext cx="4247723" cy="384720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Mark </a:t>
            </a:r>
            <a:r>
              <a:rPr lang="fr-FR" sz="2800" b="1" u="sng" dirty="0" err="1" smtClean="0"/>
              <a:t>your</a:t>
            </a:r>
            <a:r>
              <a:rPr lang="fr-FR" sz="2800" b="1" u="sng" dirty="0" smtClean="0"/>
              <a:t> </a:t>
            </a:r>
            <a:r>
              <a:rPr lang="fr-FR" sz="2800" b="1" u="sng" dirty="0" err="1" smtClean="0"/>
              <a:t>work</a:t>
            </a:r>
            <a:r>
              <a:rPr lang="fr-FR" sz="2800" b="1" u="sng" dirty="0" smtClean="0"/>
              <a:t>:</a:t>
            </a:r>
          </a:p>
          <a:p>
            <a:endParaRPr lang="fr-FR" sz="2000" dirty="0"/>
          </a:p>
          <a:p>
            <a:r>
              <a:rPr lang="fr-FR" sz="2000" dirty="0" smtClean="0"/>
              <a:t> </a:t>
            </a:r>
            <a:r>
              <a:rPr lang="fr-FR" sz="2800" b="1" dirty="0" smtClean="0"/>
              <a:t>Self-</a:t>
            </a:r>
            <a:r>
              <a:rPr lang="fr-FR" sz="2800" b="1" dirty="0" err="1" smtClean="0"/>
              <a:t>assessment</a:t>
            </a:r>
            <a:r>
              <a:rPr lang="fr-FR" sz="2800" b="1" dirty="0" smtClean="0"/>
              <a:t>:</a:t>
            </a:r>
          </a:p>
          <a:p>
            <a:endParaRPr lang="fr-FR" sz="2800" b="1" dirty="0" smtClean="0"/>
          </a:p>
          <a:p>
            <a:r>
              <a:rPr lang="fr-FR" sz="2400" b="1" dirty="0" err="1" smtClean="0"/>
              <a:t>Genders</a:t>
            </a:r>
            <a:r>
              <a:rPr lang="fr-FR" sz="2400" b="1" dirty="0" smtClean="0"/>
              <a:t>:            	/20</a:t>
            </a:r>
          </a:p>
          <a:p>
            <a:r>
              <a:rPr lang="fr-FR" sz="2400" b="1" dirty="0" err="1" smtClean="0"/>
              <a:t>Plurals</a:t>
            </a:r>
            <a:r>
              <a:rPr lang="fr-FR" sz="2400" b="1" dirty="0" smtClean="0"/>
              <a:t>:	             /20</a:t>
            </a:r>
          </a:p>
          <a:p>
            <a:r>
              <a:rPr lang="fr-FR" sz="2400" b="1" dirty="0" smtClean="0"/>
              <a:t>Translations:    </a:t>
            </a:r>
            <a:r>
              <a:rPr lang="fr-FR" sz="2400" b="1" dirty="0"/>
              <a:t> </a:t>
            </a:r>
            <a:r>
              <a:rPr lang="fr-FR" sz="2400" b="1" dirty="0" smtClean="0"/>
              <a:t>           /20</a:t>
            </a:r>
          </a:p>
          <a:p>
            <a:endParaRPr lang="fr-FR" sz="2400" b="1" dirty="0"/>
          </a:p>
          <a:p>
            <a:r>
              <a:rPr lang="fr-FR" sz="2400" b="1" dirty="0" smtClean="0"/>
              <a:t>Total: 			/60</a:t>
            </a:r>
            <a:endParaRPr lang="fr-FR" sz="2000" dirty="0"/>
          </a:p>
          <a:p>
            <a:endParaRPr lang="fr-FR" sz="2000" b="1" dirty="0" smtClean="0"/>
          </a:p>
        </p:txBody>
      </p:sp>
      <p:sp>
        <p:nvSpPr>
          <p:cNvPr id="7" name="Text Box 2"/>
          <p:cNvSpPr txBox="1"/>
          <p:nvPr/>
        </p:nvSpPr>
        <p:spPr>
          <a:xfrm>
            <a:off x="7291293" y="1460127"/>
            <a:ext cx="4572000" cy="164763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1828800" algn="l"/>
              </a:tabLst>
            </a:pPr>
            <a:r>
              <a:rPr lang="en-GB" sz="2000" b="1" dirty="0">
                <a:effectLst/>
                <a:ea typeface="ＭＳ 明朝"/>
                <a:cs typeface="Times New Roman"/>
              </a:rPr>
              <a:t>Whether or not you got full-marks, make sure you are off to a great start by reviewing and practising what we have covered today before your next lesson. Use this QR code to access the website: </a:t>
            </a:r>
          </a:p>
          <a:p>
            <a:pPr algn="just">
              <a:spcAft>
                <a:spcPts val="0"/>
              </a:spcAft>
            </a:pPr>
            <a:r>
              <a:rPr lang="fr-FR" sz="2000" b="1" dirty="0">
                <a:effectLst/>
                <a:ea typeface="ＭＳ 明朝"/>
                <a:cs typeface="Times New Roman"/>
              </a:rPr>
              <a:t> </a:t>
            </a:r>
            <a:endParaRPr lang="en-GB" sz="20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0824" y="612588"/>
            <a:ext cx="4358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Independent </a:t>
            </a:r>
            <a:r>
              <a:rPr lang="fr-FR" sz="4000" b="1" dirty="0" err="1" smtClean="0"/>
              <a:t>study</a:t>
            </a:r>
            <a:r>
              <a:rPr lang="fr-FR" sz="4000" b="1" dirty="0" smtClean="0"/>
              <a:t>: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01628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164" y="0"/>
            <a:ext cx="10515600" cy="874993"/>
          </a:xfrm>
        </p:spPr>
        <p:txBody>
          <a:bodyPr/>
          <a:lstStyle/>
          <a:p>
            <a:r>
              <a:rPr lang="fr-FR" b="1" dirty="0" smtClean="0"/>
              <a:t>Back to </a:t>
            </a:r>
            <a:r>
              <a:rPr lang="fr-FR" b="1" dirty="0" err="1" smtClean="0"/>
              <a:t>your</a:t>
            </a:r>
            <a:r>
              <a:rPr lang="fr-FR" b="1" dirty="0" smtClean="0"/>
              <a:t> </a:t>
            </a:r>
            <a:r>
              <a:rPr lang="fr-FR" b="1" dirty="0" err="1" smtClean="0"/>
              <a:t>whiteboard</a:t>
            </a:r>
            <a:r>
              <a:rPr lang="is-IS" b="1" dirty="0" smtClean="0"/>
              <a:t>…</a:t>
            </a:r>
            <a:endParaRPr lang="fr-F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18" y="0"/>
            <a:ext cx="1025236" cy="1025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573" y="919693"/>
            <a:ext cx="8506105" cy="523220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Write</a:t>
            </a:r>
            <a:r>
              <a:rPr lang="fr-FR" sz="2800" b="1" dirty="0" smtClean="0"/>
              <a:t> the </a:t>
            </a:r>
            <a:r>
              <a:rPr lang="fr-FR" sz="2800" b="1" dirty="0" err="1" smtClean="0"/>
              <a:t>letter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corresponding</a:t>
            </a:r>
            <a:r>
              <a:rPr lang="fr-FR" sz="2800" b="1" dirty="0" smtClean="0"/>
              <a:t> to the French translation</a:t>
            </a:r>
            <a:endParaRPr lang="fr-FR" sz="2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36232"/>
              </p:ext>
            </p:extLst>
          </p:nvPr>
        </p:nvGraphicFramePr>
        <p:xfrm>
          <a:off x="9720675" y="1503662"/>
          <a:ext cx="1505464" cy="508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32"/>
                <a:gridCol w="7527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300" b="1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fr-FR" sz="2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b="1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b="1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b="1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b="1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b="1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b="1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b="1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b="1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50471" y="1593563"/>
            <a:ext cx="2172390" cy="495520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s</a:t>
            </a:r>
            <a:r>
              <a:rPr lang="fr-FR" sz="2400" b="1" dirty="0" err="1" smtClean="0"/>
              <a:t>tepmother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a</a:t>
            </a:r>
            <a:r>
              <a:rPr lang="fr-FR" sz="2400" b="1" dirty="0" err="1" smtClean="0"/>
              <a:t>unt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t</a:t>
            </a:r>
            <a:r>
              <a:rPr lang="fr-FR" sz="2400" b="1" dirty="0" err="1" smtClean="0"/>
              <a:t>win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/>
              <a:t>g</a:t>
            </a:r>
            <a:r>
              <a:rPr lang="fr-FR" sz="2400" b="1" dirty="0" smtClean="0"/>
              <a:t>lasses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n</a:t>
            </a:r>
            <a:r>
              <a:rPr lang="fr-FR" sz="2400" b="1" dirty="0" err="1" smtClean="0"/>
              <a:t>ephew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/>
              <a:t>t</a:t>
            </a:r>
            <a:r>
              <a:rPr lang="fr-FR" sz="2400" b="1" dirty="0" smtClean="0"/>
              <a:t>rust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/>
              <a:t>l</a:t>
            </a:r>
            <a:r>
              <a:rPr lang="fr-FR" sz="2400" b="1" dirty="0" smtClean="0"/>
              <a:t>ove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p</a:t>
            </a:r>
            <a:r>
              <a:rPr lang="fr-FR" sz="2400" b="1" dirty="0" err="1" smtClean="0"/>
              <a:t>artner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b</a:t>
            </a:r>
            <a:r>
              <a:rPr lang="fr-FR" sz="2400" b="1" dirty="0" err="1" smtClean="0"/>
              <a:t>oyfriend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/>
              <a:t>r</a:t>
            </a:r>
            <a:r>
              <a:rPr lang="fr-FR" sz="2400" b="1" dirty="0" smtClean="0"/>
              <a:t>ing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/>
              <a:t>e</a:t>
            </a:r>
            <a:r>
              <a:rPr lang="fr-FR" sz="2400" b="1" dirty="0" smtClean="0"/>
              <a:t>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0325" y="1579650"/>
            <a:ext cx="3313728" cy="495520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 smtClean="0"/>
              <a:t>l’amour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a bague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a confiance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a tante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es fiançailles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 neveu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es lunettes 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es jumeaux/ jumelles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 partenaire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a belle-mère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 petit-ami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2119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164" y="0"/>
            <a:ext cx="10515600" cy="874993"/>
          </a:xfrm>
        </p:spPr>
        <p:txBody>
          <a:bodyPr/>
          <a:lstStyle/>
          <a:p>
            <a:r>
              <a:rPr lang="fr-FR" b="1" dirty="0" smtClean="0"/>
              <a:t>Back to </a:t>
            </a:r>
            <a:r>
              <a:rPr lang="fr-FR" b="1" dirty="0" err="1" smtClean="0"/>
              <a:t>your</a:t>
            </a:r>
            <a:r>
              <a:rPr lang="fr-FR" b="1" dirty="0" smtClean="0"/>
              <a:t> </a:t>
            </a:r>
            <a:r>
              <a:rPr lang="fr-FR" b="1" dirty="0" err="1" smtClean="0"/>
              <a:t>whiteboard</a:t>
            </a:r>
            <a:r>
              <a:rPr lang="is-IS" b="1" dirty="0" smtClean="0"/>
              <a:t>…</a:t>
            </a:r>
            <a:endParaRPr lang="fr-F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18" y="0"/>
            <a:ext cx="1025236" cy="1025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471" y="1593563"/>
            <a:ext cx="2172390" cy="495520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s</a:t>
            </a:r>
            <a:r>
              <a:rPr lang="fr-FR" sz="2400" b="1" dirty="0" err="1" smtClean="0"/>
              <a:t>tepmother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a</a:t>
            </a:r>
            <a:r>
              <a:rPr lang="fr-FR" sz="2400" b="1" dirty="0" err="1" smtClean="0"/>
              <a:t>unt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t</a:t>
            </a:r>
            <a:r>
              <a:rPr lang="fr-FR" sz="2400" b="1" dirty="0" err="1" smtClean="0"/>
              <a:t>win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/>
              <a:t>g</a:t>
            </a:r>
            <a:r>
              <a:rPr lang="fr-FR" sz="2400" b="1" dirty="0" smtClean="0"/>
              <a:t>lasses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n</a:t>
            </a:r>
            <a:r>
              <a:rPr lang="fr-FR" sz="2400" b="1" dirty="0" err="1" smtClean="0"/>
              <a:t>ephew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/>
              <a:t>t</a:t>
            </a:r>
            <a:r>
              <a:rPr lang="fr-FR" sz="2400" b="1" dirty="0" smtClean="0"/>
              <a:t>rust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/>
              <a:t>l</a:t>
            </a:r>
            <a:r>
              <a:rPr lang="fr-FR" sz="2400" b="1" dirty="0" smtClean="0"/>
              <a:t>ove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p</a:t>
            </a:r>
            <a:r>
              <a:rPr lang="fr-FR" sz="2400" b="1" dirty="0" err="1" smtClean="0"/>
              <a:t>artner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 err="1"/>
              <a:t>b</a:t>
            </a:r>
            <a:r>
              <a:rPr lang="fr-FR" sz="2400" b="1" dirty="0" err="1" smtClean="0"/>
              <a:t>oyfriend</a:t>
            </a:r>
            <a:endParaRPr lang="fr-FR" sz="2400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/>
              <a:t>r</a:t>
            </a:r>
            <a:r>
              <a:rPr lang="fr-FR" sz="2400" b="1" dirty="0" smtClean="0"/>
              <a:t>ing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2400" b="1" dirty="0"/>
              <a:t>e</a:t>
            </a:r>
            <a:r>
              <a:rPr lang="fr-FR" sz="2400" b="1" dirty="0" smtClean="0"/>
              <a:t>ngagement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0325" y="1579650"/>
            <a:ext cx="3313728" cy="495520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 smtClean="0"/>
              <a:t>l’amour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a bague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a confiance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a tante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es fiançailles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 neveu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es lunettes 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es jumeaux/ jumelles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 partenaire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a belle-mère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r>
              <a:rPr lang="fr-FR" sz="2400" b="1" dirty="0"/>
              <a:t>l</a:t>
            </a:r>
            <a:r>
              <a:rPr lang="fr-FR" sz="2400" b="1" dirty="0" smtClean="0"/>
              <a:t>e petit-ami</a:t>
            </a:r>
            <a:endParaRPr lang="fr-FR" sz="24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77765"/>
              </p:ext>
            </p:extLst>
          </p:nvPr>
        </p:nvGraphicFramePr>
        <p:xfrm>
          <a:off x="9673640" y="1299823"/>
          <a:ext cx="1505464" cy="54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32"/>
                <a:gridCol w="7527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fr-FR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93791" y="422157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4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28" y="0"/>
            <a:ext cx="10515600" cy="920628"/>
          </a:xfrm>
        </p:spPr>
        <p:txBody>
          <a:bodyPr/>
          <a:lstStyle/>
          <a:p>
            <a:r>
              <a:rPr lang="fr-FR" b="1" dirty="0" err="1" smtClean="0"/>
              <a:t>Let’s</a:t>
            </a:r>
            <a:r>
              <a:rPr lang="fr-FR" b="1" dirty="0" smtClean="0"/>
              <a:t> </a:t>
            </a:r>
            <a:r>
              <a:rPr lang="fr-FR" b="1" dirty="0" err="1" smtClean="0"/>
              <a:t>summarise</a:t>
            </a:r>
            <a:r>
              <a:rPr lang="fr-FR" b="1" dirty="0" smtClean="0"/>
              <a:t> and </a:t>
            </a:r>
            <a:r>
              <a:rPr lang="fr-FR" b="1" dirty="0" err="1" smtClean="0"/>
              <a:t>make</a:t>
            </a:r>
            <a:r>
              <a:rPr lang="fr-FR" b="1" dirty="0" smtClean="0"/>
              <a:t> notes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77" y="978908"/>
            <a:ext cx="11366918" cy="562233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3600" b="1" dirty="0" smtClean="0"/>
              <a:t>	</a:t>
            </a:r>
            <a:r>
              <a:rPr lang="en-GB" sz="3600" b="1" u="sng" dirty="0" smtClean="0"/>
              <a:t>Nouns- Les </a:t>
            </a:r>
            <a:r>
              <a:rPr lang="en-GB" sz="3600" b="1" u="sng" dirty="0" err="1" smtClean="0"/>
              <a:t>noms</a:t>
            </a:r>
            <a:endParaRPr lang="en-GB" sz="3600" b="1" u="sng" dirty="0" smtClean="0"/>
          </a:p>
          <a:p>
            <a:r>
              <a:rPr lang="en-GB" sz="2400" dirty="0" smtClean="0"/>
              <a:t>A noun is a naming word (a person, a thing or a place)</a:t>
            </a:r>
          </a:p>
          <a:p>
            <a:r>
              <a:rPr lang="en-GB" sz="2400" dirty="0" smtClean="0"/>
              <a:t>They are preceded by articles (the/a)</a:t>
            </a:r>
          </a:p>
          <a:p>
            <a:r>
              <a:rPr lang="en-GB" sz="2400" dirty="0" smtClean="0"/>
              <a:t>French nouns are either feminine or masculine </a:t>
            </a:r>
          </a:p>
          <a:p>
            <a:r>
              <a:rPr lang="en-GB" sz="2400" dirty="0" smtClean="0"/>
              <a:t>They are either singular (one) or plural (more than one)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69806"/>
              </p:ext>
            </p:extLst>
          </p:nvPr>
        </p:nvGraphicFramePr>
        <p:xfrm>
          <a:off x="7776540" y="1137685"/>
          <a:ext cx="379537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912"/>
                <a:gridCol w="1406231"/>
                <a:gridCol w="1406231"/>
              </a:tblGrid>
              <a:tr h="370840"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>
                          <a:solidFill>
                            <a:srgbClr val="000000"/>
                          </a:solidFill>
                        </a:rPr>
                        <a:t>the</a:t>
                      </a:r>
                      <a:endParaRPr lang="fr-FR" sz="24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fr-FR" sz="24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masc.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le/ l’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un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 err="1" smtClean="0">
                          <a:solidFill>
                            <a:srgbClr val="000000"/>
                          </a:solidFill>
                        </a:rPr>
                        <a:t>fem</a:t>
                      </a: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la / l’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une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 err="1" smtClean="0">
                          <a:solidFill>
                            <a:srgbClr val="000000"/>
                          </a:solidFill>
                        </a:rPr>
                        <a:t>plur</a:t>
                      </a: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les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des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99" y="111351"/>
            <a:ext cx="879037" cy="738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639" y="3686445"/>
            <a:ext cx="10739779" cy="294131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	N.B.</a:t>
            </a:r>
          </a:p>
          <a:p>
            <a:endParaRPr lang="fr-FR" sz="9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 err="1" smtClean="0"/>
              <a:t>Nouns</a:t>
            </a:r>
            <a:r>
              <a:rPr lang="fr-FR" sz="2000" dirty="0" smtClean="0"/>
              <a:t> </a:t>
            </a:r>
            <a:r>
              <a:rPr lang="fr-FR" sz="2000" dirty="0" err="1" smtClean="0"/>
              <a:t>ending</a:t>
            </a:r>
            <a:r>
              <a:rPr lang="fr-FR" sz="2000" dirty="0" smtClean="0"/>
              <a:t> in: 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ien</a:t>
            </a:r>
            <a:r>
              <a:rPr lang="fr-FR" sz="2000" b="1" dirty="0" smtClean="0"/>
              <a:t>; -et; -</a:t>
            </a:r>
            <a:r>
              <a:rPr lang="fr-FR" sz="2000" b="1" dirty="0" err="1" smtClean="0"/>
              <a:t>isme</a:t>
            </a:r>
            <a:r>
              <a:rPr lang="fr-FR" sz="2000" b="1" dirty="0" smtClean="0"/>
              <a:t>; -ment; -</a:t>
            </a:r>
            <a:r>
              <a:rPr lang="fr-FR" sz="2000" b="1" dirty="0" err="1" smtClean="0"/>
              <a:t>eur</a:t>
            </a:r>
            <a:r>
              <a:rPr lang="fr-FR" sz="2000" b="1" dirty="0" smtClean="0"/>
              <a:t>; -</a:t>
            </a:r>
            <a:r>
              <a:rPr lang="fr-FR" sz="2000" b="1" dirty="0" err="1" smtClean="0"/>
              <a:t>age</a:t>
            </a:r>
            <a:r>
              <a:rPr lang="fr-FR" sz="2000" b="1" dirty="0" smtClean="0"/>
              <a:t> </a:t>
            </a:r>
            <a:r>
              <a:rPr lang="fr-FR" sz="2000" dirty="0" smtClean="0"/>
              <a:t>are </a:t>
            </a:r>
            <a:r>
              <a:rPr lang="fr-FR" sz="2000" dirty="0" err="1" smtClean="0"/>
              <a:t>often</a:t>
            </a:r>
            <a:r>
              <a:rPr lang="fr-FR" sz="2000" dirty="0" smtClean="0"/>
              <a:t> masculine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 err="1" smtClean="0"/>
              <a:t>Nouns</a:t>
            </a:r>
            <a:r>
              <a:rPr lang="fr-FR" sz="2000" dirty="0" smtClean="0"/>
              <a:t> </a:t>
            </a:r>
            <a:r>
              <a:rPr lang="fr-FR" sz="2000" dirty="0" err="1" smtClean="0"/>
              <a:t>ending</a:t>
            </a:r>
            <a:r>
              <a:rPr lang="fr-FR" sz="2000" dirty="0" smtClean="0"/>
              <a:t> in: 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euse</a:t>
            </a:r>
            <a:r>
              <a:rPr lang="fr-FR" sz="2000" b="1" dirty="0" smtClean="0"/>
              <a:t>; -esse; </a:t>
            </a:r>
            <a:r>
              <a:rPr lang="fr-FR" sz="2000" b="1" dirty="0" err="1" smtClean="0"/>
              <a:t>tude</a:t>
            </a:r>
            <a:r>
              <a:rPr lang="fr-FR" sz="2000" b="1" dirty="0" smtClean="0"/>
              <a:t>; </a:t>
            </a:r>
            <a:r>
              <a:rPr lang="fr-FR" sz="2000" b="1" dirty="0" err="1" smtClean="0"/>
              <a:t>trice</a:t>
            </a:r>
            <a:r>
              <a:rPr lang="fr-FR" sz="2000" b="1" dirty="0" smtClean="0"/>
              <a:t>; -</a:t>
            </a:r>
            <a:r>
              <a:rPr lang="fr-FR" sz="2000" b="1" dirty="0" err="1" smtClean="0"/>
              <a:t>lle</a:t>
            </a:r>
            <a:r>
              <a:rPr lang="fr-FR" sz="2000" b="1" dirty="0" smtClean="0"/>
              <a:t>; -</a:t>
            </a:r>
            <a:r>
              <a:rPr lang="fr-FR" sz="2000" b="1" dirty="0" err="1" smtClean="0"/>
              <a:t>sion</a:t>
            </a:r>
            <a:r>
              <a:rPr lang="fr-FR" sz="2000" b="1" dirty="0" smtClean="0"/>
              <a:t>; -</a:t>
            </a:r>
            <a:r>
              <a:rPr lang="fr-FR" sz="2000" b="1" dirty="0" err="1" smtClean="0"/>
              <a:t>tion</a:t>
            </a:r>
            <a:r>
              <a:rPr lang="fr-FR" sz="2000" b="1" dirty="0" smtClean="0"/>
              <a:t> </a:t>
            </a:r>
            <a:r>
              <a:rPr lang="fr-FR" sz="2000" dirty="0" smtClean="0"/>
              <a:t>are </a:t>
            </a:r>
            <a:r>
              <a:rPr lang="fr-FR" sz="2000" dirty="0" err="1" smtClean="0"/>
              <a:t>often</a:t>
            </a:r>
            <a:r>
              <a:rPr lang="fr-FR" sz="2000" dirty="0" smtClean="0"/>
              <a:t> </a:t>
            </a:r>
            <a:r>
              <a:rPr lang="fr-FR" sz="2000" dirty="0" err="1" smtClean="0"/>
              <a:t>feminine</a:t>
            </a:r>
            <a:endParaRPr lang="fr-FR" sz="20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 err="1" smtClean="0"/>
              <a:t>We</a:t>
            </a:r>
            <a:r>
              <a:rPr lang="fr-FR" sz="2000" dirty="0" smtClean="0"/>
              <a:t> use </a:t>
            </a:r>
            <a:r>
              <a:rPr lang="fr-FR" sz="2400" b="1" dirty="0" smtClean="0"/>
              <a:t>l’ </a:t>
            </a:r>
            <a:r>
              <a:rPr lang="fr-FR" sz="2000" dirty="0" smtClean="0"/>
              <a:t>if the </a:t>
            </a:r>
            <a:r>
              <a:rPr lang="fr-FR" sz="2000" dirty="0" err="1" smtClean="0"/>
              <a:t>noun</a:t>
            </a:r>
            <a:r>
              <a:rPr lang="fr-FR" sz="2000" dirty="0" smtClean="0"/>
              <a:t> </a:t>
            </a:r>
            <a:r>
              <a:rPr lang="fr-FR" sz="2000" dirty="0" err="1" smtClean="0"/>
              <a:t>starts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b="1" dirty="0" smtClean="0"/>
              <a:t>a </a:t>
            </a:r>
            <a:r>
              <a:rPr lang="fr-FR" sz="2000" b="1" dirty="0" err="1" smtClean="0"/>
              <a:t>vowel</a:t>
            </a:r>
            <a:r>
              <a:rPr lang="fr-FR" sz="2000" b="1" dirty="0" smtClean="0"/>
              <a:t> </a:t>
            </a:r>
            <a:r>
              <a:rPr lang="fr-FR" sz="2000" dirty="0" smtClean="0"/>
              <a:t>(a, e, i, o, u)</a:t>
            </a:r>
            <a:endParaRPr lang="fr-FR" sz="12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 smtClean="0"/>
              <a:t>In the plural </a:t>
            </a:r>
            <a:r>
              <a:rPr lang="fr-FR" sz="2000" dirty="0" err="1" smtClean="0"/>
              <a:t>form</a:t>
            </a:r>
            <a:r>
              <a:rPr lang="fr-FR" sz="2000" dirty="0" smtClean="0"/>
              <a:t>,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add</a:t>
            </a:r>
            <a:r>
              <a:rPr lang="fr-FR" sz="2000" dirty="0" smtClean="0"/>
              <a:t> an </a:t>
            </a:r>
            <a:r>
              <a:rPr lang="fr-FR" sz="2000" b="1" dirty="0" smtClean="0"/>
              <a:t>–s </a:t>
            </a:r>
            <a:r>
              <a:rPr lang="fr-FR" sz="2000" dirty="0" smtClean="0"/>
              <a:t>to the </a:t>
            </a:r>
            <a:r>
              <a:rPr lang="fr-FR" sz="2000" dirty="0" err="1" smtClean="0"/>
              <a:t>noun</a:t>
            </a:r>
            <a:endParaRPr lang="fr-FR" sz="12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 smtClean="0"/>
              <a:t>In the plural </a:t>
            </a:r>
            <a:r>
              <a:rPr lang="fr-FR" sz="2000" dirty="0" err="1" smtClean="0"/>
              <a:t>form</a:t>
            </a:r>
            <a:r>
              <a:rPr lang="fr-FR" sz="2000" dirty="0" smtClean="0"/>
              <a:t>,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add</a:t>
            </a:r>
            <a:r>
              <a:rPr lang="fr-FR" sz="2000" dirty="0" smtClean="0"/>
              <a:t> an </a:t>
            </a:r>
            <a:r>
              <a:rPr lang="fr-FR" sz="2000" b="1" dirty="0" smtClean="0"/>
              <a:t>–x </a:t>
            </a:r>
            <a:r>
              <a:rPr lang="fr-FR" sz="2000" dirty="0" smtClean="0"/>
              <a:t>to the </a:t>
            </a:r>
            <a:r>
              <a:rPr lang="fr-FR" sz="2000" dirty="0" err="1" smtClean="0"/>
              <a:t>noun</a:t>
            </a:r>
            <a:r>
              <a:rPr lang="fr-FR" sz="2000" dirty="0" smtClean="0"/>
              <a:t> if </a:t>
            </a:r>
            <a:r>
              <a:rPr lang="fr-FR" sz="2000" dirty="0" err="1" smtClean="0"/>
              <a:t>it</a:t>
            </a:r>
            <a:r>
              <a:rPr lang="fr-FR" sz="2000" dirty="0" smtClean="0"/>
              <a:t> ends in : </a:t>
            </a:r>
            <a:r>
              <a:rPr lang="fr-FR" sz="2000" b="1" dirty="0" smtClean="0"/>
              <a:t>-al; -eau; -eu; -ou</a:t>
            </a:r>
            <a:endParaRPr lang="fr-FR" sz="1200" b="1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 err="1" smtClean="0"/>
              <a:t>Nouns</a:t>
            </a:r>
            <a:r>
              <a:rPr lang="fr-FR" sz="2000" dirty="0" smtClean="0"/>
              <a:t> </a:t>
            </a:r>
            <a:r>
              <a:rPr lang="fr-FR" sz="2000" dirty="0" err="1" smtClean="0"/>
              <a:t>which</a:t>
            </a:r>
            <a:r>
              <a:rPr lang="fr-FR" sz="2000" dirty="0" smtClean="0"/>
              <a:t> end in </a:t>
            </a:r>
            <a:r>
              <a:rPr lang="fr-FR" sz="2000" b="1" dirty="0" smtClean="0"/>
              <a:t>–s; -x; -z </a:t>
            </a:r>
            <a:r>
              <a:rPr lang="fr-FR" sz="2000" dirty="0" smtClean="0"/>
              <a:t>do not change in the plural </a:t>
            </a:r>
            <a:r>
              <a:rPr lang="fr-FR" sz="2000" dirty="0" err="1" smtClean="0"/>
              <a:t>form</a:t>
            </a:r>
            <a:endParaRPr lang="fr-FR" sz="2000" dirty="0"/>
          </a:p>
        </p:txBody>
      </p:sp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2" y="106053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0" y="371665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46" y="371814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2464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30546" cy="100252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Objectives:</a:t>
            </a:r>
            <a:endParaRPr lang="fr-FR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73767" y="937170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Knowledge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define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the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terminology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ln w="0"/>
                <a:solidFill>
                  <a:schemeClr val="tx1"/>
                </a:solidFill>
              </a:rPr>
              <a:t>(</a:t>
            </a:r>
            <a:r>
              <a:rPr lang="fr-FR" sz="2400" dirty="0" err="1" smtClean="0">
                <a:ln w="0"/>
                <a:solidFill>
                  <a:schemeClr val="tx1"/>
                </a:solidFill>
              </a:rPr>
              <a:t>nouns</a:t>
            </a:r>
            <a:r>
              <a:rPr lang="fr-FR" sz="2400" dirty="0" smtClean="0">
                <a:ln w="0"/>
                <a:solidFill>
                  <a:schemeClr val="tx1"/>
                </a:solidFill>
              </a:rPr>
              <a:t>, articles, </a:t>
            </a:r>
            <a:r>
              <a:rPr lang="fr-FR" sz="2400" dirty="0" err="1" smtClean="0">
                <a:ln w="0"/>
                <a:solidFill>
                  <a:schemeClr val="tx1"/>
                </a:solidFill>
              </a:rPr>
              <a:t>genders</a:t>
            </a:r>
            <a:r>
              <a:rPr lang="fr-FR" sz="2400" dirty="0" smtClean="0">
                <a:ln w="0"/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ln w="0"/>
                <a:solidFill>
                  <a:schemeClr val="tx1"/>
                </a:solidFill>
              </a:rPr>
              <a:t>singular</a:t>
            </a:r>
            <a:r>
              <a:rPr lang="fr-FR" sz="2400" dirty="0" smtClean="0">
                <a:ln w="0"/>
                <a:solidFill>
                  <a:schemeClr val="tx1"/>
                </a:solidFill>
              </a:rPr>
              <a:t>, plural) </a:t>
            </a:r>
          </a:p>
        </p:txBody>
      </p:sp>
      <p:pic>
        <p:nvPicPr>
          <p:cNvPr id="205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94" y="99781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73767" y="4495910"/>
            <a:ext cx="5947835" cy="1689737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A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pplication: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transform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nouns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from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singular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to plural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form</a:t>
            </a:r>
            <a:endParaRPr lang="fr-FR" sz="280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3767" y="2757495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Comprehension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identify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genders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of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nouns</a:t>
            </a:r>
            <a:endParaRPr lang="fr-FR" sz="2800" dirty="0" smtClean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37011"/>
              </p:ext>
            </p:extLst>
          </p:nvPr>
        </p:nvGraphicFramePr>
        <p:xfrm>
          <a:off x="8650941" y="1556912"/>
          <a:ext cx="2719294" cy="429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94"/>
              </a:tblGrid>
              <a:tr h="1032381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Transition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05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Nouns</a:t>
                      </a:r>
                      <a:endParaRPr lang="fr-FR" sz="24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noProof="0" dirty="0" smtClean="0">
                          <a:solidFill>
                            <a:schemeClr val="tx1"/>
                          </a:solidFill>
                        </a:rPr>
                        <a:t>(articles,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baseline="0" noProof="0" dirty="0" err="1" smtClean="0">
                          <a:solidFill>
                            <a:schemeClr val="tx1"/>
                          </a:solidFill>
                        </a:rPr>
                        <a:t>genders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, plural)</a:t>
                      </a:r>
                      <a:endParaRPr lang="fr-FR" sz="18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141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Numbers</a:t>
                      </a:r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 0-100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dates,time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(open,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noProof="0" dirty="0" err="1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Opinions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dislikes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reasons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5400000">
            <a:off x="9823443" y="4693848"/>
            <a:ext cx="383502" cy="2734235"/>
          </a:xfrm>
          <a:prstGeom prst="homePlate">
            <a:avLst>
              <a:gd name="adj" fmla="val 53348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24" name="Picture 4" descr="https://pixabay.com/static/uploads/photo/2014/04/02/11/01/tick-305245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502" y="2654131"/>
            <a:ext cx="530682" cy="6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82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41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0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29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3573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42" y="170891"/>
            <a:ext cx="7947211" cy="949698"/>
          </a:xfrm>
        </p:spPr>
        <p:txBody>
          <a:bodyPr/>
          <a:lstStyle/>
          <a:p>
            <a:r>
              <a:rPr lang="fr-FR" b="1" dirty="0" err="1" smtClean="0"/>
              <a:t>Homework</a:t>
            </a:r>
            <a:endParaRPr lang="fr-F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576" y="149412"/>
            <a:ext cx="1000125" cy="1000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353" y="2286000"/>
            <a:ext cx="10489170" cy="2539157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 err="1" smtClean="0"/>
              <a:t>Learn</a:t>
            </a:r>
            <a:r>
              <a:rPr lang="fr-FR" sz="3600" b="1" dirty="0" smtClean="0"/>
              <a:t> the 20 keywords </a:t>
            </a:r>
            <a:r>
              <a:rPr lang="fr-FR" sz="3600" b="1" dirty="0" err="1" smtClean="0"/>
              <a:t>from</a:t>
            </a:r>
            <a:r>
              <a:rPr lang="fr-FR" sz="3600" b="1" dirty="0" smtClean="0"/>
              <a:t> the table. </a:t>
            </a:r>
          </a:p>
          <a:p>
            <a:pPr>
              <a:lnSpc>
                <a:spcPct val="150000"/>
              </a:lnSpc>
            </a:pPr>
            <a:r>
              <a:rPr lang="fr-FR" sz="3600" b="1" dirty="0" err="1" smtClean="0"/>
              <a:t>Make</a:t>
            </a:r>
            <a:r>
              <a:rPr lang="fr-FR" sz="3600" b="1" dirty="0" smtClean="0"/>
              <a:t> sure </a:t>
            </a:r>
            <a:r>
              <a:rPr lang="fr-FR" sz="3600" b="1" dirty="0" err="1" smtClean="0"/>
              <a:t>you</a:t>
            </a:r>
            <a:r>
              <a:rPr lang="fr-FR" sz="3600" b="1" dirty="0" smtClean="0"/>
              <a:t> know the </a:t>
            </a:r>
            <a:r>
              <a:rPr lang="fr-FR" sz="3600" b="1" dirty="0" err="1" smtClean="0"/>
              <a:t>gender</a:t>
            </a:r>
            <a:r>
              <a:rPr lang="fr-FR" sz="3600" b="1" dirty="0" smtClean="0"/>
              <a:t> and plural </a:t>
            </a:r>
            <a:r>
              <a:rPr lang="fr-FR" sz="3600" b="1" dirty="0" err="1" smtClean="0"/>
              <a:t>form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too</a:t>
            </a:r>
            <a:r>
              <a:rPr lang="fr-FR" sz="3600" b="1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/>
              <a:t>You </a:t>
            </a:r>
            <a:r>
              <a:rPr lang="fr-FR" sz="3600" b="1" dirty="0" err="1" smtClean="0"/>
              <a:t>will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need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them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soon</a:t>
            </a:r>
            <a:r>
              <a:rPr lang="fr-FR" sz="3600" b="1" dirty="0" smtClean="0"/>
              <a:t>! 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3552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30546" cy="100252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Objectives:</a:t>
            </a:r>
            <a:endParaRPr lang="fr-FR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73767" y="937170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Knowledge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be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able 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work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out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numbers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when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reading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them</a:t>
            </a:r>
            <a:endParaRPr lang="fr-FR" sz="2400" dirty="0" smtClean="0">
              <a:ln w="0"/>
              <a:solidFill>
                <a:schemeClr val="tx1"/>
              </a:solidFill>
            </a:endParaRPr>
          </a:p>
        </p:txBody>
      </p:sp>
      <p:pic>
        <p:nvPicPr>
          <p:cNvPr id="205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94" y="99781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73767" y="4495910"/>
            <a:ext cx="5947835" cy="1689737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A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pplication: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use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numbers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1-100 in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context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without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support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3767" y="2757495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Comprehension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understand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numbers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1-60 in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context</a:t>
            </a:r>
            <a:endParaRPr lang="fr-FR" sz="2800" dirty="0" smtClean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5987"/>
              </p:ext>
            </p:extLst>
          </p:nvPr>
        </p:nvGraphicFramePr>
        <p:xfrm>
          <a:off x="8650941" y="1556912"/>
          <a:ext cx="2719294" cy="429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94"/>
              </a:tblGrid>
              <a:tr h="1032381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Transition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05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Nouns</a:t>
                      </a:r>
                      <a:endParaRPr lang="fr-FR" sz="24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noProof="0" dirty="0" smtClean="0">
                          <a:solidFill>
                            <a:schemeClr val="tx1"/>
                          </a:solidFill>
                        </a:rPr>
                        <a:t>(articles,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baseline="0" noProof="0" dirty="0" err="1" smtClean="0">
                          <a:solidFill>
                            <a:schemeClr val="tx1"/>
                          </a:solidFill>
                        </a:rPr>
                        <a:t>genders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, plural)</a:t>
                      </a:r>
                      <a:endParaRPr lang="fr-FR" sz="18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141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Numbers</a:t>
                      </a:r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 0-100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dates, time)</a:t>
                      </a:r>
                      <a:endParaRPr lang="fr-F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(open,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noProof="0" dirty="0" err="1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Opinions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dislikes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reasons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5400000">
            <a:off x="9823443" y="4693848"/>
            <a:ext cx="383502" cy="2734235"/>
          </a:xfrm>
          <a:prstGeom prst="homePlate">
            <a:avLst>
              <a:gd name="adj" fmla="val 53348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24" name="Picture 4" descr="https://pixabay.com/static/uploads/photo/2014/04/02/11/01/tick-305245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082" y="3456286"/>
            <a:ext cx="530682" cy="6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82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41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0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29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3573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0235" y="2584824"/>
            <a:ext cx="7605059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How do French people count to a 100?</a:t>
            </a:r>
          </a:p>
          <a:p>
            <a:endParaRPr lang="fr-FR" sz="3600" b="1" dirty="0"/>
          </a:p>
          <a:p>
            <a:r>
              <a:rPr lang="fr-FR" sz="3600" b="1" dirty="0" err="1" smtClean="0"/>
              <a:t>Let’s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watch</a:t>
            </a:r>
            <a:r>
              <a:rPr lang="fr-FR" sz="3600" b="1" dirty="0" smtClean="0"/>
              <a:t> </a:t>
            </a:r>
            <a:r>
              <a:rPr lang="fr-FR" sz="3600" b="1" dirty="0" smtClean="0">
                <a:hlinkClick r:id="rId3"/>
              </a:rPr>
              <a:t>this video </a:t>
            </a:r>
            <a:r>
              <a:rPr lang="fr-FR" sz="3600" b="1" dirty="0" smtClean="0"/>
              <a:t>to </a:t>
            </a:r>
            <a:r>
              <a:rPr lang="fr-FR" sz="3600" b="1" dirty="0" err="1" smtClean="0"/>
              <a:t>get</a:t>
            </a:r>
            <a:r>
              <a:rPr lang="fr-FR" sz="3600" b="1" dirty="0" smtClean="0"/>
              <a:t> an </a:t>
            </a:r>
            <a:r>
              <a:rPr lang="fr-FR" sz="3600" b="1" dirty="0" err="1" smtClean="0"/>
              <a:t>idea</a:t>
            </a:r>
            <a:endParaRPr lang="fr-FR" sz="3600" b="1" dirty="0"/>
          </a:p>
          <a:p>
            <a:endParaRPr lang="fr-FR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7295" y="0"/>
            <a:ext cx="4920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/>
              <a:t>French </a:t>
            </a:r>
            <a:r>
              <a:rPr lang="fr-FR" sz="5400" b="1" dirty="0" err="1"/>
              <a:t>N</a:t>
            </a:r>
            <a:r>
              <a:rPr lang="fr-FR" sz="5400" b="1" dirty="0" err="1" smtClean="0"/>
              <a:t>umbers</a:t>
            </a:r>
            <a:endParaRPr lang="fr-FR" sz="5400" b="1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211" y="105581"/>
            <a:ext cx="829108" cy="829108"/>
          </a:xfrm>
        </p:spPr>
      </p:pic>
      <p:pic>
        <p:nvPicPr>
          <p:cNvPr id="2" name="Picture 1" descr="Screen Shot 2019-07-19 at 13.49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5" y="971471"/>
            <a:ext cx="3068355" cy="557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9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07" y="0"/>
            <a:ext cx="6602506" cy="919816"/>
          </a:xfrm>
        </p:spPr>
        <p:txBody>
          <a:bodyPr/>
          <a:lstStyle/>
          <a:p>
            <a:r>
              <a:rPr lang="fr-FR" b="1" dirty="0" err="1" smtClean="0"/>
              <a:t>Numbers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1 to16</a:t>
            </a:r>
            <a:endParaRPr lang="fr-FR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12241"/>
              </p:ext>
            </p:extLst>
          </p:nvPr>
        </p:nvGraphicFramePr>
        <p:xfrm>
          <a:off x="911411" y="1795432"/>
          <a:ext cx="4347884" cy="482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942"/>
                <a:gridCol w="217394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1. un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9. neuf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2. deux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10. dix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3. Trois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11. onze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4. quatre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12. douze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5. cinq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13. treize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6. six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14. quatorze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7. sept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15. quinze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8. huit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16. seize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116918" y="1718236"/>
            <a:ext cx="5510304" cy="4903694"/>
            <a:chOff x="6116918" y="1718236"/>
            <a:chExt cx="5510304" cy="4903694"/>
          </a:xfrm>
        </p:grpSpPr>
        <p:sp>
          <p:nvSpPr>
            <p:cNvPr id="3" name="Rectangular Callout 2"/>
            <p:cNvSpPr/>
            <p:nvPr/>
          </p:nvSpPr>
          <p:spPr>
            <a:xfrm>
              <a:off x="7993529" y="1718236"/>
              <a:ext cx="3526118" cy="747058"/>
            </a:xfrm>
            <a:prstGeom prst="wedgeRectCallout">
              <a:avLst>
                <a:gd name="adj1" fmla="val -67646"/>
                <a:gd name="adj2" fmla="val 85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Je m’appelle Claire et j’ai onze ans. </a:t>
              </a:r>
            </a:p>
            <a:p>
              <a:pPr algn="ctr"/>
              <a:endParaRPr lang="fr-FR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6128870" y="2662518"/>
              <a:ext cx="3508187" cy="747058"/>
            </a:xfrm>
            <a:prstGeom prst="wedgeRectCallout">
              <a:avLst>
                <a:gd name="adj1" fmla="val 66157"/>
                <a:gd name="adj2" fmla="val 245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Moi c’est Charles. </a:t>
              </a: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J’ai huit ans.</a:t>
              </a:r>
            </a:p>
            <a:p>
              <a:pPr algn="ctr"/>
              <a:endParaRPr lang="fr-FR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7814233" y="3693459"/>
              <a:ext cx="3812989" cy="759012"/>
            </a:xfrm>
            <a:prstGeom prst="wedgeRectCallout">
              <a:avLst>
                <a:gd name="adj1" fmla="val -67646"/>
                <a:gd name="adj2" fmla="val 8500"/>
              </a:avLst>
            </a:prstGeom>
            <a:solidFill>
              <a:schemeClr val="bg1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Je me prénomme Sandra. Je viens d’avoir quatorze ans</a:t>
              </a:r>
            </a:p>
            <a:p>
              <a:pPr algn="ctr"/>
              <a:endParaRPr lang="fr-FR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7366000" y="5874872"/>
              <a:ext cx="4246283" cy="747058"/>
            </a:xfrm>
            <a:prstGeom prst="wedgeRectCallout">
              <a:avLst>
                <a:gd name="adj1" fmla="val -67646"/>
                <a:gd name="adj2" fmla="val 85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Je suis Laurent et j’ai deux ans de plus que Sandra.</a:t>
              </a:r>
            </a:p>
            <a:p>
              <a:pPr algn="ctr"/>
              <a:endParaRPr lang="fr-FR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6116918" y="4757270"/>
              <a:ext cx="3818964" cy="860611"/>
            </a:xfrm>
            <a:prstGeom prst="wedgeRectCallout">
              <a:avLst>
                <a:gd name="adj1" fmla="val 66157"/>
                <a:gd name="adj2" fmla="val 24500"/>
              </a:avLst>
            </a:prstGeom>
            <a:solidFill>
              <a:srgbClr val="D7A8F2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Je m’appelle Mathilde. Je vais bientôt avoir treize ans.</a:t>
              </a:r>
            </a:p>
            <a:p>
              <a:pPr algn="ctr"/>
              <a:endParaRPr lang="fr-FR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17" y="119529"/>
            <a:ext cx="823783" cy="717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6941" y="1001058"/>
            <a:ext cx="10904660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900" b="1" dirty="0" smtClean="0"/>
              <a:t>Read the speech </a:t>
            </a:r>
            <a:r>
              <a:rPr lang="fr-FR" sz="2900" b="1" dirty="0" err="1" smtClean="0"/>
              <a:t>bubbles</a:t>
            </a:r>
            <a:r>
              <a:rPr lang="fr-FR" sz="2900" b="1" dirty="0" smtClean="0"/>
              <a:t> and </a:t>
            </a:r>
            <a:r>
              <a:rPr lang="fr-FR" sz="2900" b="1" dirty="0" err="1" smtClean="0"/>
              <a:t>answer</a:t>
            </a:r>
            <a:r>
              <a:rPr lang="fr-FR" sz="2900" b="1" dirty="0" smtClean="0"/>
              <a:t> the questions on the </a:t>
            </a:r>
            <a:r>
              <a:rPr lang="fr-FR" sz="2900" b="1" dirty="0" err="1" smtClean="0"/>
              <a:t>worksheet</a:t>
            </a:r>
            <a:endParaRPr lang="fr-FR" sz="2900" b="1" dirty="0"/>
          </a:p>
        </p:txBody>
      </p:sp>
    </p:spTree>
    <p:extLst>
      <p:ext uri="{BB962C8B-B14F-4D97-AF65-F5344CB8AC3E}">
        <p14:creationId xmlns:p14="http://schemas.microsoft.com/office/powerpoint/2010/main" val="217789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17" y="0"/>
            <a:ext cx="10515600" cy="845110"/>
          </a:xfrm>
        </p:spPr>
        <p:txBody>
          <a:bodyPr/>
          <a:lstStyle/>
          <a:p>
            <a:r>
              <a:rPr lang="fr-FR" b="1" dirty="0" smtClean="0"/>
              <a:t>Pour commencer:</a:t>
            </a:r>
            <a:endParaRPr lang="fr-F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76" y="0"/>
            <a:ext cx="1025236" cy="102523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33515"/>
              </p:ext>
            </p:extLst>
          </p:nvPr>
        </p:nvGraphicFramePr>
        <p:xfrm>
          <a:off x="1060822" y="2079312"/>
          <a:ext cx="1020482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206"/>
                <a:gridCol w="2551206"/>
                <a:gridCol w="2551206"/>
                <a:gridCol w="2551206"/>
              </a:tblGrid>
              <a:tr h="588185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couple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mariage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mari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famille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185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sœur 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qualité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église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fiancé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185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animal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copain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femme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robe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185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fils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raison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jeunesse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rêve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185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divorce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beau-père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pression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promesse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530" y="1195293"/>
            <a:ext cx="10924986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In pairs and </a:t>
            </a:r>
            <a:r>
              <a:rPr lang="fr-FR" sz="3200" b="1" dirty="0" err="1" smtClean="0"/>
              <a:t>taking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turns</a:t>
            </a:r>
            <a:r>
              <a:rPr lang="fr-FR" sz="3200" b="1" dirty="0" smtClean="0"/>
              <a:t>, translate (</a:t>
            </a:r>
            <a:r>
              <a:rPr lang="fr-FR" sz="3200" b="1" dirty="0" err="1" smtClean="0"/>
              <a:t>orally</a:t>
            </a:r>
            <a:r>
              <a:rPr lang="fr-FR" sz="3200" b="1" dirty="0" smtClean="0"/>
              <a:t>) </a:t>
            </a:r>
            <a:r>
              <a:rPr lang="fr-FR" sz="3200" b="1" dirty="0" err="1" smtClean="0"/>
              <a:t>each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noun</a:t>
            </a:r>
            <a:r>
              <a:rPr lang="fr-FR" sz="3200" b="1" dirty="0" smtClean="0"/>
              <a:t> in English</a:t>
            </a:r>
            <a:endParaRPr lang="fr-FR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36" y="0"/>
            <a:ext cx="917864" cy="917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471" y="5647765"/>
            <a:ext cx="9539991" cy="584776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Using</a:t>
            </a:r>
            <a:r>
              <a:rPr lang="fr-FR" sz="3200" b="1" dirty="0" smtClean="0"/>
              <a:t> a </a:t>
            </a:r>
            <a:r>
              <a:rPr lang="fr-FR" sz="3200" b="1" dirty="0" err="1" smtClean="0"/>
              <a:t>dictionary</a:t>
            </a:r>
            <a:r>
              <a:rPr lang="fr-FR" sz="3200" b="1" dirty="0" smtClean="0"/>
              <a:t>, look up </a:t>
            </a:r>
            <a:r>
              <a:rPr lang="fr-FR" sz="3200" b="1" dirty="0" err="1" smtClean="0"/>
              <a:t>any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words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you</a:t>
            </a:r>
            <a:r>
              <a:rPr lang="fr-FR" sz="3200" b="1" dirty="0" smtClean="0"/>
              <a:t> do not know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71909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07" y="0"/>
            <a:ext cx="6602506" cy="919816"/>
          </a:xfrm>
        </p:spPr>
        <p:txBody>
          <a:bodyPr/>
          <a:lstStyle/>
          <a:p>
            <a:r>
              <a:rPr lang="fr-FR" b="1" dirty="0" err="1" smtClean="0"/>
              <a:t>Numbers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1 to16</a:t>
            </a:r>
            <a:endParaRPr lang="fr-FR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17" y="119529"/>
            <a:ext cx="823783" cy="717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1295" y="1001059"/>
            <a:ext cx="5946588" cy="507831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400" b="1" dirty="0" smtClean="0"/>
              <a:t>Questions:</a:t>
            </a:r>
          </a:p>
          <a:p>
            <a:pPr marL="457200" lvl="0" indent="-457200">
              <a:buAutoNum type="arabicPeriod"/>
            </a:pPr>
            <a:r>
              <a:rPr lang="fr-FR" sz="2400" dirty="0" smtClean="0"/>
              <a:t>How </a:t>
            </a:r>
            <a:r>
              <a:rPr lang="fr-FR" sz="2400" dirty="0" err="1"/>
              <a:t>old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Sandra </a:t>
            </a:r>
            <a:r>
              <a:rPr lang="fr-FR" sz="2400" dirty="0" smtClean="0"/>
              <a:t>? </a:t>
            </a:r>
            <a:r>
              <a:rPr lang="fr-FR" sz="2400" b="1" dirty="0" smtClean="0">
                <a:solidFill>
                  <a:srgbClr val="FF0000"/>
                </a:solidFill>
              </a:rPr>
              <a:t>14</a:t>
            </a:r>
          </a:p>
          <a:p>
            <a:pPr lvl="0"/>
            <a:endParaRPr lang="en-GB" sz="2400" dirty="0"/>
          </a:p>
          <a:p>
            <a:pPr lvl="0"/>
            <a:r>
              <a:rPr lang="fr-FR" sz="2400" dirty="0" smtClean="0"/>
              <a:t>2. </a:t>
            </a:r>
            <a:r>
              <a:rPr lang="fr-FR" sz="2400" dirty="0" err="1" smtClean="0"/>
              <a:t>Who</a:t>
            </a:r>
            <a:r>
              <a:rPr lang="fr-FR" sz="2400" dirty="0" smtClean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smtClean="0"/>
              <a:t>11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  <a:r>
              <a:rPr lang="fr-FR" sz="2400" dirty="0" err="1"/>
              <a:t>old</a:t>
            </a:r>
            <a:r>
              <a:rPr lang="fr-FR" sz="2400" dirty="0"/>
              <a:t> </a:t>
            </a:r>
            <a:r>
              <a:rPr lang="fr-FR" sz="2400" dirty="0" smtClean="0"/>
              <a:t>? </a:t>
            </a:r>
            <a:r>
              <a:rPr lang="fr-FR" sz="2400" b="1" dirty="0" smtClean="0">
                <a:solidFill>
                  <a:srgbClr val="FF0000"/>
                </a:solidFill>
              </a:rPr>
              <a:t>Claire</a:t>
            </a:r>
          </a:p>
          <a:p>
            <a:pPr lvl="0"/>
            <a:endParaRPr lang="en-GB" sz="2400" dirty="0"/>
          </a:p>
          <a:p>
            <a:pPr lvl="0"/>
            <a:r>
              <a:rPr lang="fr-FR" sz="2400" dirty="0" smtClean="0"/>
              <a:t>3. </a:t>
            </a:r>
            <a:r>
              <a:rPr lang="fr-FR" sz="2400" dirty="0" err="1" smtClean="0"/>
              <a:t>Who</a:t>
            </a:r>
            <a:r>
              <a:rPr lang="fr-FR" sz="2400" dirty="0" smtClean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/>
              <a:t>youngest</a:t>
            </a:r>
            <a:r>
              <a:rPr lang="fr-FR" sz="2400" dirty="0"/>
              <a:t> </a:t>
            </a:r>
            <a:r>
              <a:rPr lang="fr-FR" sz="2400" dirty="0" err="1"/>
              <a:t>person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dirty="0" smtClean="0"/>
              <a:t>Mathilde </a:t>
            </a:r>
            <a:r>
              <a:rPr lang="fr-FR" sz="2400" dirty="0"/>
              <a:t>and Charles </a:t>
            </a:r>
            <a:r>
              <a:rPr lang="fr-FR" sz="2400" dirty="0" smtClean="0"/>
              <a:t>? </a:t>
            </a:r>
            <a:r>
              <a:rPr lang="fr-FR" sz="2400" b="1" dirty="0" smtClean="0">
                <a:solidFill>
                  <a:srgbClr val="FF0000"/>
                </a:solidFill>
              </a:rPr>
              <a:t>Charles</a:t>
            </a:r>
          </a:p>
          <a:p>
            <a:pPr lvl="0"/>
            <a:endParaRPr lang="en-GB" sz="2400" b="1" dirty="0"/>
          </a:p>
          <a:p>
            <a:pPr lvl="0"/>
            <a:r>
              <a:rPr lang="fr-FR" sz="2400" dirty="0" smtClean="0"/>
              <a:t>4. How </a:t>
            </a:r>
            <a:r>
              <a:rPr lang="fr-FR" sz="2400" dirty="0" err="1"/>
              <a:t>old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Laurent </a:t>
            </a:r>
            <a:r>
              <a:rPr lang="fr-FR" sz="2400" dirty="0" smtClean="0"/>
              <a:t>? </a:t>
            </a:r>
            <a:r>
              <a:rPr lang="fr-FR" sz="2400" b="1" dirty="0" smtClean="0">
                <a:solidFill>
                  <a:srgbClr val="FF0000"/>
                </a:solidFill>
              </a:rPr>
              <a:t>16</a:t>
            </a:r>
          </a:p>
          <a:p>
            <a:pPr lvl="0"/>
            <a:endParaRPr lang="en-GB" sz="2400" b="1" dirty="0">
              <a:solidFill>
                <a:srgbClr val="FF0000"/>
              </a:solidFill>
            </a:endParaRPr>
          </a:p>
          <a:p>
            <a:pPr lvl="0"/>
            <a:r>
              <a:rPr lang="fr-FR" sz="2400" dirty="0" smtClean="0"/>
              <a:t>5. Rank </a:t>
            </a:r>
            <a:r>
              <a:rPr lang="fr-FR" sz="2400" dirty="0"/>
              <a:t>the five people </a:t>
            </a:r>
            <a:r>
              <a:rPr lang="fr-FR" sz="2400" dirty="0" err="1"/>
              <a:t>from</a:t>
            </a:r>
            <a:r>
              <a:rPr lang="fr-FR" sz="2400" dirty="0"/>
              <a:t> the </a:t>
            </a:r>
            <a:r>
              <a:rPr lang="fr-FR" sz="2400" dirty="0" err="1"/>
              <a:t>oldest</a:t>
            </a:r>
            <a:r>
              <a:rPr lang="fr-FR" sz="2400" dirty="0"/>
              <a:t> to the </a:t>
            </a:r>
            <a:r>
              <a:rPr lang="fr-FR" sz="2400" dirty="0" err="1" smtClean="0"/>
              <a:t>youngest</a:t>
            </a:r>
            <a:r>
              <a:rPr lang="fr-FR" sz="2400" dirty="0" smtClean="0"/>
              <a:t>:</a:t>
            </a:r>
          </a:p>
          <a:p>
            <a:pPr lvl="0"/>
            <a:r>
              <a:rPr lang="fr-FR" sz="2400" b="1" dirty="0" smtClean="0">
                <a:solidFill>
                  <a:srgbClr val="FF0000"/>
                </a:solidFill>
              </a:rPr>
              <a:t>Laurent, Sandra, Mathilde, Claire, Charles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5036" y="1001060"/>
            <a:ext cx="5510304" cy="4903694"/>
            <a:chOff x="245036" y="1001060"/>
            <a:chExt cx="5510304" cy="4903694"/>
          </a:xfrm>
        </p:grpSpPr>
        <p:sp>
          <p:nvSpPr>
            <p:cNvPr id="13" name="Rectangular Callout 12"/>
            <p:cNvSpPr/>
            <p:nvPr/>
          </p:nvSpPr>
          <p:spPr>
            <a:xfrm>
              <a:off x="2121647" y="1001060"/>
              <a:ext cx="3526118" cy="747058"/>
            </a:xfrm>
            <a:prstGeom prst="wedgeRectCallout">
              <a:avLst>
                <a:gd name="adj1" fmla="val -67646"/>
                <a:gd name="adj2" fmla="val 85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Je m’appelle Claire et j’ai onze ans. </a:t>
              </a:r>
            </a:p>
            <a:p>
              <a:pPr algn="ctr"/>
              <a:endParaRPr lang="fr-FR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256988" y="1945342"/>
              <a:ext cx="3508187" cy="747058"/>
            </a:xfrm>
            <a:prstGeom prst="wedgeRectCallout">
              <a:avLst>
                <a:gd name="adj1" fmla="val 66157"/>
                <a:gd name="adj2" fmla="val 245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Moi c’est Charles. </a:t>
              </a: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J’ai huit ans.</a:t>
              </a:r>
            </a:p>
            <a:p>
              <a:pPr algn="ctr"/>
              <a:endParaRPr lang="fr-FR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1942351" y="2976283"/>
              <a:ext cx="3812989" cy="759012"/>
            </a:xfrm>
            <a:prstGeom prst="wedgeRectCallout">
              <a:avLst>
                <a:gd name="adj1" fmla="val -67646"/>
                <a:gd name="adj2" fmla="val 8500"/>
              </a:avLst>
            </a:prstGeom>
            <a:solidFill>
              <a:schemeClr val="bg1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Je me prénomme Sandra. Je viens d’avoir quatorze ans</a:t>
              </a:r>
            </a:p>
            <a:p>
              <a:pPr algn="ctr"/>
              <a:endParaRPr lang="fr-FR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1494118" y="5157696"/>
              <a:ext cx="4246283" cy="747058"/>
            </a:xfrm>
            <a:prstGeom prst="wedgeRectCallout">
              <a:avLst>
                <a:gd name="adj1" fmla="val -67646"/>
                <a:gd name="adj2" fmla="val 85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Je suis Laurent et j’ai deux ans de plus que Sandra.</a:t>
              </a:r>
            </a:p>
            <a:p>
              <a:pPr algn="ctr"/>
              <a:endParaRPr lang="fr-FR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ular Callout 16"/>
            <p:cNvSpPr/>
            <p:nvPr/>
          </p:nvSpPr>
          <p:spPr>
            <a:xfrm>
              <a:off x="245036" y="4040094"/>
              <a:ext cx="3818964" cy="860611"/>
            </a:xfrm>
            <a:prstGeom prst="wedgeRectCallout">
              <a:avLst>
                <a:gd name="adj1" fmla="val 66157"/>
                <a:gd name="adj2" fmla="val 24500"/>
              </a:avLst>
            </a:prstGeom>
            <a:solidFill>
              <a:srgbClr val="D7A8F2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000000"/>
                  </a:solidFill>
                </a:rPr>
                <a:t>Je m’appelle Mathilde. Je vais bientôt avoir treize ans.</a:t>
              </a:r>
            </a:p>
            <a:p>
              <a:pPr algn="ctr"/>
              <a:endParaRPr lang="fr-FR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793791" y="198039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0" y="6168636"/>
            <a:ext cx="7112845" cy="584776"/>
          </a:xfrm>
          <a:prstGeom prst="rect">
            <a:avLst/>
          </a:prstGeom>
          <a:solidFill>
            <a:srgbClr val="BDD7EE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Correct </a:t>
            </a:r>
            <a:r>
              <a:rPr lang="fr-FR" sz="3200" b="1" dirty="0" err="1" smtClean="0"/>
              <a:t>your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work</a:t>
            </a:r>
            <a:r>
              <a:rPr lang="fr-FR" sz="3200" b="1" dirty="0" smtClean="0"/>
              <a:t> if </a:t>
            </a:r>
            <a:r>
              <a:rPr lang="fr-FR" sz="3200" b="1" dirty="0" err="1" smtClean="0"/>
              <a:t>you</a:t>
            </a:r>
            <a:r>
              <a:rPr lang="fr-FR" sz="3200" b="1" dirty="0" smtClean="0"/>
              <a:t> made a </a:t>
            </a:r>
            <a:r>
              <a:rPr lang="fr-FR" sz="3200" b="1" dirty="0" err="1" smtClean="0"/>
              <a:t>mistake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12431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949"/>
            <a:ext cx="9217212" cy="800287"/>
          </a:xfrm>
        </p:spPr>
        <p:txBody>
          <a:bodyPr/>
          <a:lstStyle/>
          <a:p>
            <a:r>
              <a:rPr lang="fr-FR" b="1" dirty="0" err="1"/>
              <a:t>N</a:t>
            </a:r>
            <a:r>
              <a:rPr lang="fr-FR" b="1" dirty="0" err="1" smtClean="0"/>
              <a:t>umbers</a:t>
            </a:r>
            <a:r>
              <a:rPr lang="fr-FR" b="1" dirty="0" smtClean="0"/>
              <a:t> 1-16: </a:t>
            </a:r>
            <a:r>
              <a:rPr lang="fr-FR" b="1" dirty="0" err="1" smtClean="0"/>
              <a:t>Let’s</a:t>
            </a:r>
            <a:r>
              <a:rPr lang="fr-FR" b="1" dirty="0" smtClean="0"/>
              <a:t> </a:t>
            </a:r>
            <a:r>
              <a:rPr lang="fr-FR" b="1" dirty="0" err="1" smtClean="0"/>
              <a:t>practise</a:t>
            </a:r>
            <a:endParaRPr lang="fr-F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0621" y="1001058"/>
            <a:ext cx="105788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i="1" dirty="0" err="1" smtClean="0"/>
              <a:t>Hide</a:t>
            </a:r>
            <a:r>
              <a:rPr lang="fr-FR" sz="3200" i="1" dirty="0" smtClean="0"/>
              <a:t> the </a:t>
            </a:r>
            <a:r>
              <a:rPr lang="fr-FR" sz="3200" i="1" dirty="0" err="1" smtClean="0"/>
              <a:t>number</a:t>
            </a:r>
            <a:r>
              <a:rPr lang="fr-FR" sz="3200" i="1" dirty="0" smtClean="0"/>
              <a:t> table to </a:t>
            </a:r>
            <a:r>
              <a:rPr lang="fr-FR" sz="3200" i="1" dirty="0" err="1" smtClean="0"/>
              <a:t>complete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this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activity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from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memory</a:t>
            </a:r>
            <a:r>
              <a:rPr lang="fr-FR" sz="3200" i="1" dirty="0" smtClean="0"/>
              <a:t>!</a:t>
            </a:r>
          </a:p>
          <a:p>
            <a:pPr algn="ctr"/>
            <a:r>
              <a:rPr lang="fr-FR" sz="3200" i="1" dirty="0" err="1"/>
              <a:t>C</a:t>
            </a:r>
            <a:r>
              <a:rPr lang="fr-FR" sz="3200" i="1" dirty="0" err="1" smtClean="0"/>
              <a:t>hoose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your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ability</a:t>
            </a:r>
            <a:r>
              <a:rPr lang="fr-FR" sz="3200" i="1" dirty="0" smtClean="0"/>
              <a:t> and </a:t>
            </a:r>
            <a:r>
              <a:rPr lang="fr-FR" sz="3200" i="1" dirty="0" err="1" smtClean="0"/>
              <a:t>give</a:t>
            </a:r>
            <a:r>
              <a:rPr lang="fr-FR" sz="3200" i="1" dirty="0" smtClean="0"/>
              <a:t> </a:t>
            </a:r>
            <a:r>
              <a:rPr lang="fr-FR" sz="3200" b="1" dirty="0" smtClean="0">
                <a:solidFill>
                  <a:srgbClr val="3366FF"/>
                </a:solidFill>
                <a:latin typeface="Cambria Math"/>
                <a:cs typeface="Cambria Math"/>
              </a:rPr>
              <a:t>x</a:t>
            </a:r>
            <a:r>
              <a:rPr lang="fr-FR" sz="3200" i="1" dirty="0" smtClean="0"/>
              <a:t> in French</a:t>
            </a:r>
            <a:endParaRPr lang="fr-FR" sz="3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58" y="119530"/>
            <a:ext cx="1025236" cy="1025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2449" y="2480234"/>
            <a:ext cx="5811433" cy="353943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	  </a:t>
            </a:r>
            <a:r>
              <a:rPr lang="fr-FR" sz="3200" b="1" dirty="0" smtClean="0"/>
              <a:t>Je suis bon(ne) en maths!</a:t>
            </a:r>
          </a:p>
          <a:p>
            <a:endParaRPr lang="fr-FR" sz="3600" b="1" dirty="0"/>
          </a:p>
          <a:p>
            <a:r>
              <a:rPr lang="fr-FR" sz="3600" dirty="0" smtClean="0"/>
              <a:t>a. ( 3 + 2) × 2 = </a:t>
            </a:r>
            <a:r>
              <a:rPr lang="fr-FR" sz="3600" dirty="0">
                <a:solidFill>
                  <a:srgbClr val="3366FF"/>
                </a:solidFill>
                <a:latin typeface="Cambria Math"/>
                <a:cs typeface="Cambria Math"/>
              </a:rPr>
              <a:t>x</a:t>
            </a:r>
            <a:endParaRPr lang="fr-FR" sz="3600" dirty="0"/>
          </a:p>
          <a:p>
            <a:r>
              <a:rPr lang="fr-FR" sz="3600" dirty="0" smtClean="0"/>
              <a:t>b. 3 + 2</a:t>
            </a:r>
            <a:r>
              <a:rPr lang="fr-FR" sz="3600" dirty="0" smtClean="0">
                <a:solidFill>
                  <a:srgbClr val="3366FF"/>
                </a:solidFill>
                <a:latin typeface="Cambria Math"/>
                <a:cs typeface="Cambria Math"/>
              </a:rPr>
              <a:t>x</a:t>
            </a:r>
            <a:r>
              <a:rPr lang="fr-FR" sz="3600" dirty="0" smtClean="0"/>
              <a:t>  = 27</a:t>
            </a:r>
            <a:endParaRPr lang="fr-FR" sz="3600" dirty="0"/>
          </a:p>
          <a:p>
            <a:r>
              <a:rPr lang="fr-FR" sz="3600" dirty="0"/>
              <a:t>c</a:t>
            </a:r>
            <a:r>
              <a:rPr lang="fr-FR" sz="3600" dirty="0" smtClean="0"/>
              <a:t>. </a:t>
            </a:r>
            <a:r>
              <a:rPr lang="fr-FR" sz="3600" dirty="0" smtClean="0">
                <a:solidFill>
                  <a:srgbClr val="3366FF"/>
                </a:solidFill>
                <a:latin typeface="Cambria Math"/>
                <a:cs typeface="Cambria Math"/>
              </a:rPr>
              <a:t>x</a:t>
            </a:r>
            <a:r>
              <a:rPr lang="fr-FR" sz="3600" baseline="30000" dirty="0" smtClean="0">
                <a:solidFill>
                  <a:srgbClr val="000000"/>
                </a:solidFill>
                <a:latin typeface="Cambria Math"/>
                <a:cs typeface="Cambria Math"/>
              </a:rPr>
              <a:t>2 </a:t>
            </a:r>
            <a:r>
              <a:rPr lang="fr-FR" sz="3600" dirty="0" smtClean="0">
                <a:solidFill>
                  <a:srgbClr val="000000"/>
                </a:solidFill>
                <a:latin typeface="Cambria"/>
                <a:cs typeface="Cambria"/>
              </a:rPr>
              <a:t>-23 = 13</a:t>
            </a:r>
          </a:p>
          <a:p>
            <a:r>
              <a:rPr lang="fr-FR" sz="3600" dirty="0" smtClean="0">
                <a:solidFill>
                  <a:srgbClr val="000000"/>
                </a:solidFill>
                <a:latin typeface="Cambria"/>
                <a:cs typeface="Cambria"/>
              </a:rPr>
              <a:t>d. 5=2 + √</a:t>
            </a:r>
            <a:r>
              <a:rPr lang="fr-FR" sz="3600" dirty="0" smtClean="0">
                <a:solidFill>
                  <a:srgbClr val="3366FF"/>
                </a:solidFill>
                <a:latin typeface="Cambria Math"/>
                <a:cs typeface="Cambria Math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636" y="2483223"/>
            <a:ext cx="5197256" cy="397031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dirty="0" smtClean="0"/>
              <a:t>	</a:t>
            </a:r>
            <a:r>
              <a:rPr lang="fr-FR" sz="3200" b="1" dirty="0" smtClean="0"/>
              <a:t>Je suis nul(le) en maths!</a:t>
            </a:r>
          </a:p>
          <a:p>
            <a:endParaRPr lang="fr-FR" sz="3600" dirty="0" smtClean="0"/>
          </a:p>
          <a:p>
            <a:pPr marL="742950" indent="-742950">
              <a:buAutoNum type="alphaLcPeriod"/>
            </a:pPr>
            <a:r>
              <a:rPr lang="fr-FR" sz="3600" dirty="0" smtClean="0"/>
              <a:t>5 + 4 = </a:t>
            </a:r>
            <a:r>
              <a:rPr lang="fr-FR" sz="3600" b="1" dirty="0">
                <a:solidFill>
                  <a:srgbClr val="3366FF"/>
                </a:solidFill>
                <a:latin typeface="Cambria Math"/>
                <a:cs typeface="Cambria Math"/>
              </a:rPr>
              <a:t>x</a:t>
            </a:r>
            <a:endParaRPr lang="fr-FR" sz="3600" dirty="0" smtClean="0"/>
          </a:p>
          <a:p>
            <a:pPr marL="742950" indent="-742950">
              <a:buAutoNum type="alphaLcPeriod"/>
            </a:pPr>
            <a:r>
              <a:rPr lang="fr-FR" sz="3600" dirty="0" smtClean="0"/>
              <a:t>25 ÷ 5 = </a:t>
            </a:r>
            <a:r>
              <a:rPr lang="fr-FR" sz="3600" b="1" dirty="0">
                <a:solidFill>
                  <a:srgbClr val="3366FF"/>
                </a:solidFill>
                <a:latin typeface="Cambria Math"/>
                <a:cs typeface="Cambria Math"/>
              </a:rPr>
              <a:t>x</a:t>
            </a:r>
            <a:endParaRPr lang="fr-FR" sz="3600" dirty="0" smtClean="0"/>
          </a:p>
          <a:p>
            <a:r>
              <a:rPr lang="fr-FR" sz="3600" dirty="0" smtClean="0"/>
              <a:t>c.    3 × 5 = </a:t>
            </a:r>
            <a:r>
              <a:rPr lang="fr-FR" sz="3600" b="1" dirty="0" smtClean="0">
                <a:solidFill>
                  <a:srgbClr val="3366FF"/>
                </a:solidFill>
                <a:latin typeface="Cambria Math"/>
                <a:cs typeface="Cambria Math"/>
              </a:rPr>
              <a:t>x</a:t>
            </a:r>
          </a:p>
          <a:p>
            <a:pPr marL="742950" indent="-742950">
              <a:buFontTx/>
              <a:buAutoNum type="alphaLcPeriod" startAt="4"/>
            </a:pPr>
            <a:r>
              <a:rPr lang="fr-FR" sz="3600" dirty="0"/>
              <a:t>13 – </a:t>
            </a:r>
            <a:r>
              <a:rPr lang="fr-FR" sz="3600" b="1" dirty="0">
                <a:solidFill>
                  <a:srgbClr val="3366FF"/>
                </a:solidFill>
                <a:latin typeface="Cambria Math"/>
                <a:cs typeface="Cambria Math"/>
              </a:rPr>
              <a:t>x</a:t>
            </a:r>
            <a:r>
              <a:rPr lang="fr-FR" sz="3600" dirty="0"/>
              <a:t> = </a:t>
            </a:r>
            <a:r>
              <a:rPr lang="fr-FR" sz="3600" dirty="0" smtClean="0"/>
              <a:t>6</a:t>
            </a:r>
          </a:p>
          <a:p>
            <a:r>
              <a:rPr lang="fr-FR" sz="3600" dirty="0" smtClean="0"/>
              <a:t>e.    2</a:t>
            </a:r>
            <a:r>
              <a:rPr lang="fr-FR" sz="3600" b="1" dirty="0" smtClean="0">
                <a:solidFill>
                  <a:srgbClr val="3366FF"/>
                </a:solidFill>
                <a:latin typeface="Cambria Math"/>
                <a:cs typeface="Cambria Math"/>
              </a:rPr>
              <a:t>x </a:t>
            </a:r>
            <a:r>
              <a:rPr lang="fr-FR" sz="3600" dirty="0" smtClean="0">
                <a:latin typeface="Cambria"/>
                <a:cs typeface="Cambria"/>
              </a:rPr>
              <a:t>+1 = 9</a:t>
            </a:r>
          </a:p>
        </p:txBody>
      </p:sp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8" y="2622927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5" y="2627471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6" y="2628306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0641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949"/>
            <a:ext cx="9217212" cy="800287"/>
          </a:xfrm>
        </p:spPr>
        <p:txBody>
          <a:bodyPr/>
          <a:lstStyle/>
          <a:p>
            <a:r>
              <a:rPr lang="fr-FR" b="1" dirty="0" err="1"/>
              <a:t>N</a:t>
            </a:r>
            <a:r>
              <a:rPr lang="fr-FR" b="1" dirty="0" err="1" smtClean="0"/>
              <a:t>umbers</a:t>
            </a:r>
            <a:r>
              <a:rPr lang="fr-FR" b="1" dirty="0" smtClean="0"/>
              <a:t> 1-16: </a:t>
            </a:r>
            <a:r>
              <a:rPr lang="fr-FR" b="1" dirty="0" err="1" smtClean="0"/>
              <a:t>Let’s</a:t>
            </a:r>
            <a:r>
              <a:rPr lang="fr-FR" b="1" dirty="0" smtClean="0"/>
              <a:t> </a:t>
            </a:r>
            <a:r>
              <a:rPr lang="fr-FR" b="1" dirty="0" err="1" smtClean="0"/>
              <a:t>practise</a:t>
            </a:r>
            <a:endParaRPr lang="fr-F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58" y="119530"/>
            <a:ext cx="1025236" cy="1025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2449" y="2480234"/>
            <a:ext cx="5811433" cy="353943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	  </a:t>
            </a:r>
            <a:r>
              <a:rPr lang="fr-FR" sz="3200" b="1" dirty="0" smtClean="0"/>
              <a:t>Je suis bon(ne) en maths!</a:t>
            </a:r>
          </a:p>
          <a:p>
            <a:endParaRPr lang="fr-FR" sz="3600" b="1" dirty="0"/>
          </a:p>
          <a:p>
            <a:r>
              <a:rPr lang="fr-FR" sz="3600" dirty="0" smtClean="0"/>
              <a:t>a</a:t>
            </a:r>
            <a:r>
              <a:rPr lang="fr-FR" sz="3600" dirty="0" smtClean="0">
                <a:solidFill>
                  <a:srgbClr val="000000"/>
                </a:solidFill>
              </a:rPr>
              <a:t>. </a:t>
            </a:r>
            <a:r>
              <a:rPr lang="fr-FR" sz="3600" dirty="0" smtClean="0">
                <a:solidFill>
                  <a:srgbClr val="000000"/>
                </a:solidFill>
                <a:latin typeface="Cambria Math"/>
                <a:cs typeface="Cambria Math"/>
              </a:rPr>
              <a:t>x = dix</a:t>
            </a:r>
            <a:endParaRPr lang="fr-FR" sz="3600" dirty="0">
              <a:solidFill>
                <a:srgbClr val="000000"/>
              </a:solidFill>
            </a:endParaRPr>
          </a:p>
          <a:p>
            <a:r>
              <a:rPr lang="fr-FR" sz="3600" dirty="0" smtClean="0">
                <a:solidFill>
                  <a:srgbClr val="000000"/>
                </a:solidFill>
              </a:rPr>
              <a:t>b. </a:t>
            </a:r>
            <a:r>
              <a:rPr lang="fr-FR" sz="3600" dirty="0" smtClean="0">
                <a:solidFill>
                  <a:srgbClr val="000000"/>
                </a:solidFill>
                <a:latin typeface="Cambria Math"/>
                <a:cs typeface="Cambria Math"/>
              </a:rPr>
              <a:t>x = douze</a:t>
            </a:r>
            <a:r>
              <a:rPr lang="fr-FR" sz="3600" dirty="0" smtClean="0">
                <a:solidFill>
                  <a:srgbClr val="000000"/>
                </a:solidFill>
              </a:rPr>
              <a:t>  </a:t>
            </a:r>
            <a:endParaRPr lang="fr-FR" sz="3600" dirty="0">
              <a:solidFill>
                <a:srgbClr val="000000"/>
              </a:solidFill>
            </a:endParaRPr>
          </a:p>
          <a:p>
            <a:r>
              <a:rPr lang="fr-FR" sz="3600" dirty="0">
                <a:solidFill>
                  <a:srgbClr val="000000"/>
                </a:solidFill>
              </a:rPr>
              <a:t>c</a:t>
            </a:r>
            <a:r>
              <a:rPr lang="fr-FR" sz="3600" dirty="0" smtClean="0">
                <a:solidFill>
                  <a:srgbClr val="000000"/>
                </a:solidFill>
              </a:rPr>
              <a:t>. </a:t>
            </a:r>
            <a:r>
              <a:rPr lang="fr-FR" sz="3600" dirty="0" smtClean="0">
                <a:solidFill>
                  <a:srgbClr val="000000"/>
                </a:solidFill>
                <a:latin typeface="Cambria Math"/>
                <a:cs typeface="Cambria Math"/>
              </a:rPr>
              <a:t>x = six</a:t>
            </a:r>
            <a:endParaRPr lang="fr-FR" sz="3600" baseline="30000" dirty="0">
              <a:solidFill>
                <a:srgbClr val="000000"/>
              </a:solidFill>
              <a:latin typeface="Cambria Math"/>
              <a:cs typeface="Cambria Math"/>
            </a:endParaRPr>
          </a:p>
          <a:p>
            <a:r>
              <a:rPr lang="fr-FR" sz="3600" dirty="0">
                <a:solidFill>
                  <a:srgbClr val="000000"/>
                </a:solidFill>
                <a:latin typeface="Cambria"/>
                <a:cs typeface="Cambria"/>
              </a:rPr>
              <a:t>d</a:t>
            </a:r>
            <a:r>
              <a:rPr lang="fr-FR" sz="3600" dirty="0" smtClean="0">
                <a:solidFill>
                  <a:srgbClr val="000000"/>
                </a:solidFill>
                <a:latin typeface="Cambria"/>
                <a:cs typeface="Cambria"/>
              </a:rPr>
              <a:t>. </a:t>
            </a:r>
            <a:r>
              <a:rPr lang="fr-FR" sz="3600" dirty="0" smtClean="0">
                <a:solidFill>
                  <a:srgbClr val="000000"/>
                </a:solidFill>
                <a:latin typeface="Cambria Math"/>
                <a:cs typeface="Cambria Math"/>
              </a:rPr>
              <a:t>x = neuf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636" y="2483223"/>
            <a:ext cx="5197256" cy="397031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dirty="0" smtClean="0"/>
              <a:t>	</a:t>
            </a:r>
            <a:r>
              <a:rPr lang="fr-FR" sz="3200" b="1" dirty="0" smtClean="0"/>
              <a:t>Je suis nul(le) en maths!</a:t>
            </a:r>
          </a:p>
          <a:p>
            <a:endParaRPr lang="fr-FR" sz="3600" dirty="0" smtClean="0"/>
          </a:p>
          <a:p>
            <a:pPr marL="742950" indent="-742950">
              <a:buAutoNum type="alphaLcPeriod"/>
            </a:pPr>
            <a:r>
              <a:rPr lang="fr-FR" sz="3600" dirty="0" smtClean="0">
                <a:solidFill>
                  <a:srgbClr val="000000"/>
                </a:solidFill>
                <a:latin typeface="Cambria Math"/>
                <a:cs typeface="Cambria Math"/>
              </a:rPr>
              <a:t>x =</a:t>
            </a:r>
            <a:r>
              <a:rPr lang="fr-FR" sz="3600" dirty="0" smtClean="0">
                <a:solidFill>
                  <a:srgbClr val="000000"/>
                </a:solidFill>
                <a:latin typeface="Cambria"/>
                <a:cs typeface="Cambria"/>
              </a:rPr>
              <a:t> neuf</a:t>
            </a:r>
          </a:p>
          <a:p>
            <a:pPr marL="742950" indent="-742950">
              <a:buAutoNum type="alphaLcPeriod"/>
            </a:pPr>
            <a:r>
              <a:rPr lang="fr-FR" sz="3600" dirty="0" smtClean="0">
                <a:solidFill>
                  <a:srgbClr val="000000"/>
                </a:solidFill>
                <a:latin typeface="Cambria Math"/>
                <a:cs typeface="Cambria Math"/>
              </a:rPr>
              <a:t>x = cinq</a:t>
            </a:r>
            <a:endParaRPr lang="fr-FR" sz="3600" dirty="0" smtClean="0">
              <a:solidFill>
                <a:srgbClr val="000000"/>
              </a:solidFill>
            </a:endParaRPr>
          </a:p>
          <a:p>
            <a:pPr marL="742950" indent="-742950">
              <a:buAutoNum type="alphaLcPeriod" startAt="3"/>
            </a:pPr>
            <a:r>
              <a:rPr lang="fr-FR" sz="3600" dirty="0" smtClean="0">
                <a:solidFill>
                  <a:srgbClr val="000000"/>
                </a:solidFill>
                <a:latin typeface="Cambria Math"/>
                <a:cs typeface="Cambria Math"/>
              </a:rPr>
              <a:t>x = quinze</a:t>
            </a:r>
          </a:p>
          <a:p>
            <a:pPr marL="742950" indent="-742950">
              <a:buFontTx/>
              <a:buAutoNum type="alphaLcPeriod" startAt="3"/>
            </a:pPr>
            <a:r>
              <a:rPr lang="fr-FR" sz="3600" dirty="0" smtClean="0">
                <a:solidFill>
                  <a:srgbClr val="000000"/>
                </a:solidFill>
                <a:latin typeface="Cambria Math"/>
                <a:cs typeface="Cambria Math"/>
              </a:rPr>
              <a:t>x =</a:t>
            </a:r>
            <a:r>
              <a:rPr lang="fr-FR" sz="3600" dirty="0" smtClean="0">
                <a:solidFill>
                  <a:srgbClr val="000000"/>
                </a:solidFill>
              </a:rPr>
              <a:t> sept</a:t>
            </a:r>
          </a:p>
          <a:p>
            <a:r>
              <a:rPr lang="fr-FR" sz="3600" dirty="0" smtClean="0">
                <a:solidFill>
                  <a:srgbClr val="000000"/>
                </a:solidFill>
              </a:rPr>
              <a:t>e.    </a:t>
            </a:r>
            <a:r>
              <a:rPr lang="fr-FR" sz="3600" dirty="0" smtClean="0">
                <a:solidFill>
                  <a:srgbClr val="000000"/>
                </a:solidFill>
                <a:latin typeface="Cambria Math"/>
                <a:cs typeface="Cambria Math"/>
              </a:rPr>
              <a:t>x = quatre</a:t>
            </a:r>
            <a:endParaRPr lang="fr-FR" sz="3600" dirty="0" smtClean="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8" y="2622927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5" y="2627471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6" y="2628306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734026" y="900274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5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0"/>
            <a:ext cx="6602506" cy="949698"/>
          </a:xfrm>
        </p:spPr>
        <p:txBody>
          <a:bodyPr/>
          <a:lstStyle/>
          <a:p>
            <a:r>
              <a:rPr lang="fr-FR" b="1" dirty="0" err="1" smtClean="0"/>
              <a:t>Numbers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17 to 69</a:t>
            </a:r>
            <a:endParaRPr lang="fr-F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8706" y="5205911"/>
            <a:ext cx="9248589" cy="1508105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Listen</a:t>
            </a:r>
            <a:r>
              <a:rPr lang="fr-FR" sz="2800" b="1" dirty="0" smtClean="0"/>
              <a:t> to </a:t>
            </a:r>
            <a:r>
              <a:rPr lang="fr-FR" sz="2800" b="1" dirty="0" err="1" smtClean="0"/>
              <a:t>these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birthdays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complete</a:t>
            </a:r>
            <a:r>
              <a:rPr lang="fr-FR" sz="2800" b="1" dirty="0" smtClean="0"/>
              <a:t> the sentences 1-5 </a:t>
            </a:r>
          </a:p>
          <a:p>
            <a:r>
              <a:rPr lang="fr-FR" sz="2800" b="1" dirty="0" smtClean="0"/>
              <a:t>on the </a:t>
            </a:r>
            <a:r>
              <a:rPr lang="fr-FR" sz="2800" b="1" dirty="0" err="1" smtClean="0"/>
              <a:t>worksheet</a:t>
            </a:r>
            <a:endParaRPr lang="fr-FR" sz="2800" b="1" dirty="0" smtClean="0"/>
          </a:p>
          <a:p>
            <a:endParaRPr lang="fr-FR" sz="1200" b="1" dirty="0"/>
          </a:p>
          <a:p>
            <a:r>
              <a:rPr lang="fr-FR" sz="2400" b="1" i="1" dirty="0" err="1" smtClean="0"/>
              <a:t>Example</a:t>
            </a:r>
            <a:r>
              <a:rPr lang="fr-FR" sz="2400" b="1" i="1" dirty="0" smtClean="0"/>
              <a:t>: Mon anniversaire c’est le 7 mars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82792"/>
              </p:ext>
            </p:extLst>
          </p:nvPr>
        </p:nvGraphicFramePr>
        <p:xfrm>
          <a:off x="3272116" y="1362138"/>
          <a:ext cx="434788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942"/>
                <a:gridCol w="217394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17. dix-sept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22. vingt-deux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18. dix-huit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30. trente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19. dix-neuf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40. quarante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20. vingt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50. cinquante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21. vingt</a:t>
                      </a:r>
                      <a:r>
                        <a:rPr lang="fr-FR" sz="2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et</a:t>
                      </a:r>
                      <a:r>
                        <a:rPr lang="fr-FR" sz="2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un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60. soixante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20940" y="1545441"/>
            <a:ext cx="2061883" cy="4784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800" b="1" u="sng" dirty="0" err="1" smtClean="0"/>
              <a:t>Reminder</a:t>
            </a:r>
            <a:r>
              <a:rPr lang="fr-FR" sz="2800" b="1" u="sng" dirty="0" smtClean="0"/>
              <a:t>:</a:t>
            </a:r>
          </a:p>
          <a:p>
            <a:pPr>
              <a:lnSpc>
                <a:spcPct val="80000"/>
              </a:lnSpc>
            </a:pPr>
            <a:endParaRPr lang="fr-FR" sz="1600" b="1" dirty="0"/>
          </a:p>
          <a:p>
            <a:pPr>
              <a:lnSpc>
                <a:spcPct val="80000"/>
              </a:lnSpc>
            </a:pPr>
            <a:r>
              <a:rPr lang="fr-FR" sz="2800" b="1" dirty="0"/>
              <a:t>j</a:t>
            </a:r>
            <a:r>
              <a:rPr lang="fr-FR" sz="2800" b="1" dirty="0" smtClean="0"/>
              <a:t>anvier</a:t>
            </a:r>
          </a:p>
          <a:p>
            <a:pPr>
              <a:lnSpc>
                <a:spcPct val="80000"/>
              </a:lnSpc>
            </a:pPr>
            <a:r>
              <a:rPr lang="fr-FR" sz="2800" b="1" dirty="0"/>
              <a:t>f</a:t>
            </a:r>
            <a:r>
              <a:rPr lang="fr-FR" sz="2800" b="1" dirty="0" smtClean="0"/>
              <a:t>évrier</a:t>
            </a:r>
          </a:p>
          <a:p>
            <a:pPr>
              <a:lnSpc>
                <a:spcPct val="80000"/>
              </a:lnSpc>
            </a:pPr>
            <a:r>
              <a:rPr lang="fr-FR" sz="2800" b="1" dirty="0"/>
              <a:t>m</a:t>
            </a:r>
            <a:r>
              <a:rPr lang="fr-FR" sz="2800" b="1" dirty="0" smtClean="0"/>
              <a:t>ars</a:t>
            </a:r>
          </a:p>
          <a:p>
            <a:pPr>
              <a:lnSpc>
                <a:spcPct val="80000"/>
              </a:lnSpc>
            </a:pPr>
            <a:r>
              <a:rPr lang="fr-FR" sz="2800" b="1" dirty="0"/>
              <a:t>a</a:t>
            </a:r>
            <a:r>
              <a:rPr lang="fr-FR" sz="2800" b="1" dirty="0" smtClean="0"/>
              <a:t>vril </a:t>
            </a:r>
          </a:p>
          <a:p>
            <a:pPr>
              <a:lnSpc>
                <a:spcPct val="80000"/>
              </a:lnSpc>
            </a:pPr>
            <a:r>
              <a:rPr lang="fr-FR" sz="2800" b="1" dirty="0"/>
              <a:t>m</a:t>
            </a:r>
            <a:r>
              <a:rPr lang="fr-FR" sz="2800" b="1" dirty="0" smtClean="0"/>
              <a:t>ai</a:t>
            </a:r>
          </a:p>
          <a:p>
            <a:pPr>
              <a:lnSpc>
                <a:spcPct val="80000"/>
              </a:lnSpc>
            </a:pPr>
            <a:r>
              <a:rPr lang="fr-FR" sz="2800" b="1" dirty="0"/>
              <a:t>j</a:t>
            </a:r>
            <a:r>
              <a:rPr lang="fr-FR" sz="2800" b="1" dirty="0" smtClean="0"/>
              <a:t>uin</a:t>
            </a:r>
          </a:p>
          <a:p>
            <a:pPr>
              <a:lnSpc>
                <a:spcPct val="80000"/>
              </a:lnSpc>
            </a:pPr>
            <a:r>
              <a:rPr lang="fr-FR" sz="2800" b="1" dirty="0"/>
              <a:t>j</a:t>
            </a:r>
            <a:r>
              <a:rPr lang="fr-FR" sz="2800" b="1" dirty="0" smtClean="0"/>
              <a:t>uillet</a:t>
            </a:r>
          </a:p>
          <a:p>
            <a:pPr>
              <a:lnSpc>
                <a:spcPct val="80000"/>
              </a:lnSpc>
            </a:pPr>
            <a:r>
              <a:rPr lang="fr-FR" sz="2800" b="1" dirty="0"/>
              <a:t>a</a:t>
            </a:r>
            <a:r>
              <a:rPr lang="fr-FR" sz="2800" b="1" dirty="0" smtClean="0"/>
              <a:t>oût</a:t>
            </a:r>
          </a:p>
          <a:p>
            <a:pPr>
              <a:lnSpc>
                <a:spcPct val="80000"/>
              </a:lnSpc>
            </a:pPr>
            <a:r>
              <a:rPr lang="fr-FR" sz="2800" b="1" dirty="0"/>
              <a:t>s</a:t>
            </a:r>
            <a:r>
              <a:rPr lang="fr-FR" sz="2800" b="1" dirty="0" smtClean="0"/>
              <a:t>eptembre</a:t>
            </a:r>
          </a:p>
          <a:p>
            <a:pPr>
              <a:lnSpc>
                <a:spcPct val="80000"/>
              </a:lnSpc>
            </a:pPr>
            <a:r>
              <a:rPr lang="fr-FR" sz="2800" b="1" dirty="0"/>
              <a:t>o</a:t>
            </a:r>
            <a:r>
              <a:rPr lang="fr-FR" sz="2800" b="1" dirty="0" smtClean="0"/>
              <a:t>ctobre</a:t>
            </a:r>
          </a:p>
          <a:p>
            <a:pPr>
              <a:lnSpc>
                <a:spcPct val="80000"/>
              </a:lnSpc>
            </a:pPr>
            <a:r>
              <a:rPr lang="fr-FR" sz="2800" b="1" dirty="0"/>
              <a:t>n</a:t>
            </a:r>
            <a:r>
              <a:rPr lang="fr-FR" sz="2800" b="1" dirty="0" smtClean="0"/>
              <a:t>ovembre</a:t>
            </a:r>
          </a:p>
          <a:p>
            <a:pPr>
              <a:lnSpc>
                <a:spcPct val="80000"/>
              </a:lnSpc>
            </a:pPr>
            <a:r>
              <a:rPr lang="fr-FR" sz="2800" b="1" dirty="0" smtClean="0"/>
              <a:t>décembre</a:t>
            </a:r>
            <a:endParaRPr lang="fr-FR" sz="2800" dirty="0"/>
          </a:p>
        </p:txBody>
      </p:sp>
      <p:pic>
        <p:nvPicPr>
          <p:cNvPr id="15" name="birthdays-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8894" y="138953"/>
            <a:ext cx="812800" cy="8128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73529" y="1302870"/>
            <a:ext cx="9144000" cy="3471387"/>
            <a:chOff x="373529" y="1302870"/>
            <a:chExt cx="9144000" cy="3471387"/>
          </a:xfrm>
        </p:grpSpPr>
        <p:sp>
          <p:nvSpPr>
            <p:cNvPr id="9" name="Left Brace 8"/>
            <p:cNvSpPr/>
            <p:nvPr/>
          </p:nvSpPr>
          <p:spPr>
            <a:xfrm>
              <a:off x="2808941" y="1374588"/>
              <a:ext cx="358588" cy="1792942"/>
            </a:xfrm>
            <a:prstGeom prst="leftBrac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55060" y="1583764"/>
              <a:ext cx="1470838" cy="1200328"/>
            </a:xfrm>
            <a:prstGeom prst="rect">
              <a:avLst/>
            </a:prstGeom>
            <a:solidFill>
              <a:srgbClr val="D7A8F2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i="1" dirty="0" err="1"/>
                <a:t>t</a:t>
              </a:r>
              <a:r>
                <a:rPr lang="fr-FR" sz="2400" i="1" dirty="0" err="1" smtClean="0"/>
                <a:t>en-seven</a:t>
              </a:r>
              <a:endParaRPr lang="fr-FR" sz="2400" i="1" dirty="0" smtClean="0"/>
            </a:p>
            <a:p>
              <a:r>
                <a:rPr lang="fr-FR" sz="2400" i="1" dirty="0" err="1"/>
                <a:t>t</a:t>
              </a:r>
              <a:r>
                <a:rPr lang="fr-FR" sz="2400" i="1" dirty="0" err="1" smtClean="0"/>
                <a:t>en-eight</a:t>
              </a:r>
              <a:endParaRPr lang="fr-FR" sz="2400" i="1" dirty="0" smtClean="0"/>
            </a:p>
            <a:p>
              <a:r>
                <a:rPr lang="fr-FR" sz="2400" i="1" dirty="0" err="1"/>
                <a:t>t</a:t>
              </a:r>
              <a:r>
                <a:rPr lang="fr-FR" sz="2400" i="1" dirty="0" err="1" smtClean="0"/>
                <a:t>en-nine</a:t>
              </a:r>
              <a:endParaRPr lang="fr-FR" sz="24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529" y="3573929"/>
              <a:ext cx="2121646" cy="1200328"/>
            </a:xfrm>
            <a:prstGeom prst="rect">
              <a:avLst/>
            </a:prstGeom>
            <a:solidFill>
              <a:srgbClr val="D7A8F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i="1" dirty="0" err="1"/>
                <a:t>t</a:t>
              </a:r>
              <a:r>
                <a:rPr lang="fr-FR" sz="2400" i="1" dirty="0" err="1" smtClean="0"/>
                <a:t>wenty</a:t>
              </a:r>
              <a:r>
                <a:rPr lang="fr-FR" sz="2400" i="1" dirty="0" smtClean="0"/>
                <a:t> </a:t>
              </a:r>
              <a:r>
                <a:rPr lang="fr-FR" sz="2400" i="1" u="sng" dirty="0" smtClean="0"/>
                <a:t>and</a:t>
              </a:r>
              <a:r>
                <a:rPr lang="fr-FR" sz="2400" i="1" dirty="0" smtClean="0"/>
                <a:t> one</a:t>
              </a:r>
            </a:p>
            <a:p>
              <a:pPr algn="ctr"/>
              <a:r>
                <a:rPr lang="fr-FR" sz="2400" i="1" dirty="0" smtClean="0"/>
                <a:t>(</a:t>
              </a:r>
              <a:r>
                <a:rPr lang="fr-FR" sz="2400" i="1" dirty="0" err="1" smtClean="0"/>
                <a:t>same</a:t>
              </a:r>
              <a:r>
                <a:rPr lang="fr-FR" sz="2400" i="1" dirty="0" smtClean="0"/>
                <a:t> for:</a:t>
              </a:r>
            </a:p>
            <a:p>
              <a:pPr algn="ctr"/>
              <a:r>
                <a:rPr lang="fr-FR" sz="2400" i="1" dirty="0" smtClean="0"/>
                <a:t> 31, 41, 51, 61)</a:t>
              </a:r>
              <a:endParaRPr lang="fr-FR" sz="2400" i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330824" y="4063999"/>
              <a:ext cx="866588" cy="1494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802284" y="1302870"/>
              <a:ext cx="1715245" cy="3046988"/>
            </a:xfrm>
            <a:prstGeom prst="rect">
              <a:avLst/>
            </a:prstGeom>
            <a:solidFill>
              <a:srgbClr val="D7A8F2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i="1" dirty="0" err="1" smtClean="0"/>
                <a:t>Don’t</a:t>
              </a:r>
              <a:r>
                <a:rPr lang="fr-FR" sz="2400" i="1" dirty="0" smtClean="0"/>
                <a:t> </a:t>
              </a:r>
              <a:r>
                <a:rPr lang="fr-FR" sz="2400" i="1" dirty="0" err="1" smtClean="0"/>
                <a:t>forget</a:t>
              </a:r>
              <a:r>
                <a:rPr lang="fr-FR" sz="2400" i="1" dirty="0" smtClean="0"/>
                <a:t> the </a:t>
              </a:r>
              <a:r>
                <a:rPr lang="fr-FR" sz="2400" b="1" i="1" dirty="0" err="1" smtClean="0"/>
                <a:t>hyphen</a:t>
              </a:r>
              <a:endParaRPr lang="fr-FR" sz="2400" b="1" i="1" dirty="0" smtClean="0"/>
            </a:p>
            <a:p>
              <a:endParaRPr lang="fr-FR" sz="2400" i="1" dirty="0" smtClean="0"/>
            </a:p>
            <a:p>
              <a:r>
                <a:rPr lang="fr-FR" sz="2400" b="1" i="1" dirty="0" smtClean="0"/>
                <a:t>Note: </a:t>
              </a:r>
              <a:r>
                <a:rPr lang="fr-FR" sz="2400" i="1" dirty="0" err="1" smtClean="0"/>
                <a:t>we</a:t>
              </a:r>
              <a:r>
                <a:rPr lang="fr-FR" sz="2400" i="1" dirty="0" smtClean="0"/>
                <a:t> </a:t>
              </a:r>
              <a:r>
                <a:rPr lang="fr-FR" sz="2400" i="1" dirty="0" err="1" smtClean="0"/>
                <a:t>don’t</a:t>
              </a:r>
              <a:r>
                <a:rPr lang="fr-FR" sz="2400" i="1" dirty="0" smtClean="0"/>
                <a:t> use </a:t>
              </a:r>
              <a:r>
                <a:rPr lang="fr-FR" sz="2400" i="1" u="sng" dirty="0" smtClean="0"/>
                <a:t>and</a:t>
              </a:r>
              <a:r>
                <a:rPr lang="fr-FR" sz="2400" i="1" dirty="0" smtClean="0"/>
                <a:t>  for the </a:t>
              </a:r>
              <a:r>
                <a:rPr lang="fr-FR" sz="2400" i="1" dirty="0" err="1" smtClean="0"/>
                <a:t>rest</a:t>
              </a:r>
              <a:r>
                <a:rPr lang="fr-FR" sz="2400" i="1" dirty="0" smtClean="0"/>
                <a:t> of the </a:t>
              </a:r>
              <a:r>
                <a:rPr lang="fr-FR" sz="2400" i="1" dirty="0" err="1" smtClean="0"/>
                <a:t>numbers</a:t>
              </a:r>
              <a:r>
                <a:rPr lang="fr-FR" sz="2400" i="1" dirty="0" smtClean="0"/>
                <a:t> </a:t>
              </a:r>
              <a:endParaRPr lang="fr-FR" sz="2400" i="1" u="sng" dirty="0"/>
            </a:p>
          </p:txBody>
        </p:sp>
        <p:cxnSp>
          <p:nvCxnSpPr>
            <p:cNvPr id="29" name="Curved Connector 28"/>
            <p:cNvCxnSpPr>
              <a:endCxn id="25" idx="0"/>
            </p:cNvCxnSpPr>
            <p:nvPr/>
          </p:nvCxnSpPr>
          <p:spPr>
            <a:xfrm flipV="1">
              <a:off x="7605059" y="1302870"/>
              <a:ext cx="1054848" cy="400423"/>
            </a:xfrm>
            <a:prstGeom prst="curvedConnector4">
              <a:avLst>
                <a:gd name="adj1" fmla="val 9348"/>
                <a:gd name="adj2" fmla="val 224254"/>
              </a:avLst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457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0"/>
            <a:ext cx="6602506" cy="949698"/>
          </a:xfrm>
        </p:spPr>
        <p:txBody>
          <a:bodyPr/>
          <a:lstStyle/>
          <a:p>
            <a:r>
              <a:rPr lang="fr-FR" b="1" dirty="0" err="1" smtClean="0"/>
              <a:t>Numbers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17 to 69</a:t>
            </a:r>
            <a:endParaRPr lang="fr-F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2705" y="1052264"/>
            <a:ext cx="11041530" cy="1077218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Now</a:t>
            </a:r>
            <a:r>
              <a:rPr lang="fr-FR" sz="3200" b="1" dirty="0" smtClean="0"/>
              <a:t> </a:t>
            </a:r>
            <a:r>
              <a:rPr lang="fr-FR" sz="3200" b="1" dirty="0" err="1"/>
              <a:t>l</a:t>
            </a:r>
            <a:r>
              <a:rPr lang="fr-FR" sz="3200" b="1" dirty="0" err="1" smtClean="0"/>
              <a:t>isten</a:t>
            </a:r>
            <a:r>
              <a:rPr lang="fr-FR" sz="3200" b="1" dirty="0" smtClean="0"/>
              <a:t> to the </a:t>
            </a:r>
            <a:r>
              <a:rPr lang="fr-FR" sz="3200" b="1" dirty="0" err="1" smtClean="0"/>
              <a:t>track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again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whilst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reading</a:t>
            </a:r>
            <a:r>
              <a:rPr lang="fr-FR" sz="3200" b="1" dirty="0" smtClean="0"/>
              <a:t> the </a:t>
            </a:r>
            <a:r>
              <a:rPr lang="fr-FR" sz="3200" b="1" dirty="0" err="1" smtClean="0"/>
              <a:t>transcript</a:t>
            </a:r>
            <a:r>
              <a:rPr lang="fr-FR" sz="3200" b="1" dirty="0" smtClean="0"/>
              <a:t>, </a:t>
            </a:r>
          </a:p>
          <a:p>
            <a:r>
              <a:rPr lang="fr-FR" sz="3200" b="1" dirty="0" err="1" smtClean="0"/>
              <a:t>then</a:t>
            </a:r>
            <a:r>
              <a:rPr lang="fr-FR" sz="3200" b="1" dirty="0" smtClean="0"/>
              <a:t> correct </a:t>
            </a:r>
            <a:r>
              <a:rPr lang="fr-FR" sz="3200" b="1" dirty="0" err="1" smtClean="0"/>
              <a:t>your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work</a:t>
            </a:r>
            <a:r>
              <a:rPr lang="fr-FR" sz="3200" b="1" dirty="0" smtClean="0"/>
              <a:t> if </a:t>
            </a:r>
            <a:r>
              <a:rPr lang="fr-FR" sz="3200" b="1" dirty="0" err="1" smtClean="0"/>
              <a:t>necessary</a:t>
            </a:r>
            <a:endParaRPr lang="fr-FR" sz="3200" b="1" dirty="0" smtClean="0"/>
          </a:p>
        </p:txBody>
      </p:sp>
      <p:pic>
        <p:nvPicPr>
          <p:cNvPr id="15" name="birthdays-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8894" y="138953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412" y="2256118"/>
            <a:ext cx="86210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Quelle est la date de ton anniversaire?</a:t>
            </a:r>
          </a:p>
          <a:p>
            <a:endParaRPr lang="fr-FR" sz="1200" b="1" dirty="0" smtClean="0"/>
          </a:p>
          <a:p>
            <a:r>
              <a:rPr lang="fr-FR" sz="2800" b="1" i="1" dirty="0" err="1"/>
              <a:t>Example</a:t>
            </a:r>
            <a:r>
              <a:rPr lang="fr-FR" sz="2800" b="1" i="1" dirty="0"/>
              <a:t>: </a:t>
            </a:r>
            <a:r>
              <a:rPr lang="fr-FR" sz="2800" b="1" i="1" dirty="0" smtClean="0"/>
              <a:t>Mon anniversaire c’est le sept mars</a:t>
            </a:r>
          </a:p>
          <a:p>
            <a:endParaRPr lang="fr-FR" sz="1600" b="1" dirty="0"/>
          </a:p>
          <a:p>
            <a:pPr marL="342900" indent="-342900">
              <a:buAutoNum type="arabicPeriod"/>
            </a:pPr>
            <a:r>
              <a:rPr lang="fr-FR" sz="2800" b="1" dirty="0" smtClean="0"/>
              <a:t>Mon anniversaire c’est le vingt septembre.</a:t>
            </a:r>
          </a:p>
          <a:p>
            <a:pPr marL="342900" indent="-342900">
              <a:buAutoNum type="arabicPeriod"/>
            </a:pPr>
            <a:r>
              <a:rPr lang="fr-FR" sz="2800" b="1" dirty="0" smtClean="0"/>
              <a:t>Mon anniversaire c’est le cinq juin.</a:t>
            </a:r>
          </a:p>
          <a:p>
            <a:pPr marL="342900" indent="-342900">
              <a:buAutoNum type="arabicPeriod"/>
            </a:pPr>
            <a:r>
              <a:rPr lang="fr-FR" sz="2800" b="1" dirty="0" smtClean="0"/>
              <a:t>Mon anniversaire c’est le vingt-deux janvier.</a:t>
            </a:r>
          </a:p>
          <a:p>
            <a:pPr marL="342900" indent="-342900">
              <a:buAutoNum type="arabicPeriod"/>
            </a:pPr>
            <a:r>
              <a:rPr lang="fr-FR" sz="2800" b="1" dirty="0" smtClean="0"/>
              <a:t>Mon anniversaire c’est le dix août.</a:t>
            </a:r>
          </a:p>
          <a:p>
            <a:pPr marL="342900" indent="-342900">
              <a:buAutoNum type="arabicPeriod"/>
            </a:pPr>
            <a:r>
              <a:rPr lang="fr-FR" sz="2800" b="1" dirty="0" smtClean="0"/>
              <a:t>Mon anniversaire c’est le douze octobre.</a:t>
            </a:r>
            <a:endParaRPr lang="fr-F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7292" y="5991412"/>
            <a:ext cx="10681630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Extra: </a:t>
            </a:r>
            <a:r>
              <a:rPr lang="fr-FR" sz="2400" b="1" dirty="0" smtClean="0"/>
              <a:t>if </a:t>
            </a:r>
            <a:r>
              <a:rPr lang="fr-FR" sz="2400" b="1" dirty="0" err="1" smtClean="0"/>
              <a:t>you</a:t>
            </a:r>
            <a:r>
              <a:rPr lang="fr-FR" sz="2400" b="1" dirty="0" smtClean="0"/>
              <a:t> are </a:t>
            </a:r>
            <a:r>
              <a:rPr lang="fr-FR" sz="2400" b="1" dirty="0" err="1" smtClean="0"/>
              <a:t>finished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early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answer</a:t>
            </a:r>
            <a:r>
              <a:rPr lang="fr-FR" sz="2400" b="1" dirty="0" smtClean="0"/>
              <a:t> the question by </a:t>
            </a:r>
            <a:r>
              <a:rPr lang="fr-FR" sz="2400" b="1" dirty="0" err="1" smtClean="0"/>
              <a:t>giving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your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own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birthday</a:t>
            </a:r>
            <a:endParaRPr lang="fr-FR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77791" y="138274"/>
            <a:ext cx="2330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Transcript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8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259" y="0"/>
            <a:ext cx="5347447" cy="800287"/>
          </a:xfrm>
        </p:spPr>
        <p:txBody>
          <a:bodyPr/>
          <a:lstStyle/>
          <a:p>
            <a:r>
              <a:rPr lang="fr-FR" b="1" dirty="0" err="1" smtClean="0"/>
              <a:t>Giving</a:t>
            </a:r>
            <a:r>
              <a:rPr lang="fr-FR" b="1" dirty="0" smtClean="0"/>
              <a:t> the time</a:t>
            </a:r>
            <a:endParaRPr lang="fr-F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47" y="0"/>
            <a:ext cx="5632824" cy="5632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118" y="906555"/>
            <a:ext cx="5903091" cy="5816977"/>
          </a:xfrm>
          <a:prstGeom prst="rect">
            <a:avLst/>
          </a:prstGeom>
          <a:solidFill>
            <a:srgbClr val="BDD7EE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Write</a:t>
            </a:r>
            <a:r>
              <a:rPr lang="fr-FR" sz="3200" b="1" dirty="0" smtClean="0"/>
              <a:t> the time in English </a:t>
            </a:r>
          </a:p>
          <a:p>
            <a:endParaRPr lang="fr-FR" sz="1200" b="1" dirty="0"/>
          </a:p>
          <a:p>
            <a:r>
              <a:rPr lang="fr-FR" sz="2400" b="1" i="1" dirty="0" err="1" smtClean="0"/>
              <a:t>Example</a:t>
            </a:r>
            <a:r>
              <a:rPr lang="fr-FR" sz="2400" b="1" i="1" dirty="0" smtClean="0"/>
              <a:t>: il est quatre heures </a:t>
            </a:r>
            <a:r>
              <a:rPr lang="fr-FR" sz="2400" b="1" i="1" dirty="0" smtClean="0">
                <a:sym typeface="Wingdings"/>
              </a:rPr>
              <a:t> </a:t>
            </a:r>
            <a:r>
              <a:rPr lang="fr-FR" sz="2400" b="1" i="1" dirty="0" err="1" smtClean="0">
                <a:sym typeface="Wingdings"/>
              </a:rPr>
              <a:t>it’s</a:t>
            </a:r>
            <a:r>
              <a:rPr lang="fr-FR" sz="2400" b="1" i="1" dirty="0" smtClean="0">
                <a:sym typeface="Wingdings"/>
              </a:rPr>
              <a:t> 4.00 </a:t>
            </a:r>
            <a:r>
              <a:rPr lang="fr-FR" sz="2400" b="1" i="1" dirty="0" err="1" smtClean="0">
                <a:sym typeface="Wingdings"/>
              </a:rPr>
              <a:t>am</a:t>
            </a:r>
            <a:endParaRPr lang="fr-FR" sz="2400" b="1" i="1" dirty="0" smtClean="0">
              <a:sym typeface="Wingdings"/>
            </a:endParaRPr>
          </a:p>
          <a:p>
            <a:endParaRPr lang="fr-FR" sz="2400" b="1" i="1" dirty="0" smtClean="0">
              <a:sym typeface="Wingdings"/>
            </a:endParaRP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neuf heures quarante</a:t>
            </a: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vingt-et-une heures trente</a:t>
            </a: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dix-sept heures cinquante-cinq</a:t>
            </a: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vingt-trois heures cinquante-huit</a:t>
            </a: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six heures moins le quart</a:t>
            </a: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midi et demie</a:t>
            </a: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une heure et quart</a:t>
            </a:r>
          </a:p>
          <a:p>
            <a:pPr marL="342900" indent="-342900">
              <a:buAutoNum type="alphaLcPeriod"/>
            </a:pPr>
            <a:endParaRPr lang="fr-FR" sz="1600" b="1" dirty="0">
              <a:sym typeface="Wingdings"/>
            </a:endParaRPr>
          </a:p>
          <a:p>
            <a:r>
              <a:rPr lang="fr-FR" sz="2400" b="1" dirty="0" smtClean="0">
                <a:sym typeface="Wingdings"/>
              </a:rPr>
              <a:t>Extra: </a:t>
            </a:r>
            <a:r>
              <a:rPr lang="fr-FR" sz="2400" b="1" dirty="0" err="1">
                <a:sym typeface="Wingdings"/>
              </a:rPr>
              <a:t>G</a:t>
            </a:r>
            <a:r>
              <a:rPr lang="fr-FR" sz="2400" b="1" dirty="0" err="1" smtClean="0">
                <a:sym typeface="Wingdings"/>
              </a:rPr>
              <a:t>ive</a:t>
            </a:r>
            <a:r>
              <a:rPr lang="fr-FR" sz="2400" b="1" dirty="0" smtClean="0">
                <a:sym typeface="Wingdings"/>
              </a:rPr>
              <a:t> the time in French</a:t>
            </a:r>
          </a:p>
          <a:p>
            <a:pPr marL="342900" indent="-342900">
              <a:buAutoNum type="alphaLcPeriod"/>
            </a:pPr>
            <a:r>
              <a:rPr lang="fr-FR" sz="2400" b="1" dirty="0" err="1">
                <a:sym typeface="Wingdings"/>
              </a:rPr>
              <a:t>I</a:t>
            </a:r>
            <a:r>
              <a:rPr lang="fr-FR" sz="2400" b="1" dirty="0" err="1" smtClean="0">
                <a:sym typeface="Wingdings"/>
              </a:rPr>
              <a:t>t’s</a:t>
            </a:r>
            <a:r>
              <a:rPr lang="fr-FR" sz="2400" b="1" dirty="0" smtClean="0">
                <a:sym typeface="Wingdings"/>
              </a:rPr>
              <a:t> 6 </a:t>
            </a:r>
            <a:r>
              <a:rPr lang="fr-FR" sz="2400" b="1" dirty="0" err="1" smtClean="0">
                <a:sym typeface="Wingdings"/>
              </a:rPr>
              <a:t>am</a:t>
            </a:r>
            <a:endParaRPr lang="fr-FR" sz="2400" b="1" dirty="0" smtClean="0">
              <a:sym typeface="Wingdings"/>
            </a:endParaRPr>
          </a:p>
          <a:p>
            <a:pPr marL="342900" indent="-342900">
              <a:buAutoNum type="alphaLcPeriod"/>
            </a:pPr>
            <a:r>
              <a:rPr lang="fr-FR" sz="2400" b="1" dirty="0" err="1" smtClean="0">
                <a:sym typeface="Wingdings"/>
              </a:rPr>
              <a:t>It’s</a:t>
            </a:r>
            <a:r>
              <a:rPr lang="fr-FR" sz="2400" b="1" dirty="0" smtClean="0">
                <a:sym typeface="Wingdings"/>
              </a:rPr>
              <a:t> 8.42 pm</a:t>
            </a:r>
          </a:p>
          <a:p>
            <a:pPr marL="342900" indent="-342900">
              <a:buAutoNum type="alphaLcPeriod"/>
            </a:pPr>
            <a:r>
              <a:rPr lang="fr-FR" sz="2400" b="1" dirty="0" err="1" smtClean="0">
                <a:sym typeface="Wingdings"/>
              </a:rPr>
              <a:t>It’s</a:t>
            </a:r>
            <a:r>
              <a:rPr lang="fr-FR" sz="2400" b="1" dirty="0" smtClean="0">
                <a:sym typeface="Wingdings"/>
              </a:rPr>
              <a:t> 1.25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5295" y="5528235"/>
            <a:ext cx="5707530" cy="1200329"/>
          </a:xfrm>
          <a:prstGeom prst="rect">
            <a:avLst/>
          </a:prstGeom>
          <a:solidFill>
            <a:srgbClr val="D7A8F2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NOTE:</a:t>
            </a:r>
          </a:p>
          <a:p>
            <a:r>
              <a:rPr lang="fr-FR" dirty="0" smtClean="0"/>
              <a:t>French people use </a:t>
            </a:r>
            <a:r>
              <a:rPr lang="fr-FR" dirty="0" err="1" smtClean="0"/>
              <a:t>both</a:t>
            </a:r>
            <a:r>
              <a:rPr lang="fr-FR" dirty="0" smtClean="0"/>
              <a:t> the </a:t>
            </a:r>
            <a:r>
              <a:rPr lang="fr-FR" b="1" dirty="0" smtClean="0"/>
              <a:t>12 and 24 </a:t>
            </a:r>
            <a:r>
              <a:rPr lang="fr-FR" b="1" dirty="0" err="1" smtClean="0"/>
              <a:t>hour</a:t>
            </a:r>
            <a:r>
              <a:rPr lang="fr-FR" b="1" dirty="0" smtClean="0"/>
              <a:t> </a:t>
            </a:r>
            <a:r>
              <a:rPr lang="fr-FR" b="1" dirty="0" err="1" smtClean="0"/>
              <a:t>clock</a:t>
            </a:r>
            <a:r>
              <a:rPr lang="fr-FR" dirty="0" smtClean="0"/>
              <a:t>.</a:t>
            </a:r>
          </a:p>
          <a:p>
            <a:r>
              <a:rPr lang="fr-FR" dirty="0" smtClean="0"/>
              <a:t>If </a:t>
            </a:r>
            <a:r>
              <a:rPr lang="fr-FR" dirty="0" err="1" smtClean="0"/>
              <a:t>they</a:t>
            </a:r>
            <a:r>
              <a:rPr lang="fr-FR" dirty="0" smtClean="0"/>
              <a:t> use the 12 </a:t>
            </a:r>
            <a:r>
              <a:rPr lang="fr-FR" dirty="0" err="1" smtClean="0"/>
              <a:t>hour</a:t>
            </a:r>
            <a:r>
              <a:rPr lang="fr-FR" dirty="0" smtClean="0"/>
              <a:t> </a:t>
            </a:r>
            <a:r>
              <a:rPr lang="fr-FR" dirty="0" err="1" smtClean="0"/>
              <a:t>clock</a:t>
            </a:r>
            <a:r>
              <a:rPr lang="fr-FR" dirty="0" smtClean="0"/>
              <a:t>,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specify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: </a:t>
            </a:r>
            <a:r>
              <a:rPr lang="fr-FR" b="1" dirty="0" smtClean="0"/>
              <a:t>du matin/ de l’après-midi/ du soir</a:t>
            </a:r>
            <a:r>
              <a:rPr lang="fr-FR" dirty="0" smtClean="0"/>
              <a:t> to </a:t>
            </a:r>
            <a:r>
              <a:rPr lang="fr-FR" dirty="0" err="1" smtClean="0"/>
              <a:t>avoid</a:t>
            </a:r>
            <a:r>
              <a:rPr lang="fr-FR" dirty="0" smtClean="0"/>
              <a:t> confusion.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30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259" y="0"/>
            <a:ext cx="5347447" cy="800287"/>
          </a:xfrm>
        </p:spPr>
        <p:txBody>
          <a:bodyPr/>
          <a:lstStyle/>
          <a:p>
            <a:r>
              <a:rPr lang="fr-FR" b="1" dirty="0" err="1" smtClean="0"/>
              <a:t>Giving</a:t>
            </a:r>
            <a:r>
              <a:rPr lang="fr-FR" b="1" dirty="0" smtClean="0"/>
              <a:t> the time</a:t>
            </a:r>
            <a:endParaRPr lang="fr-F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7058" y="906554"/>
            <a:ext cx="10145059" cy="5816977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Write</a:t>
            </a:r>
            <a:r>
              <a:rPr lang="fr-FR" sz="3200" b="1" dirty="0" smtClean="0"/>
              <a:t> the time in English </a:t>
            </a:r>
          </a:p>
          <a:p>
            <a:endParaRPr lang="fr-FR" sz="1200" b="1" dirty="0"/>
          </a:p>
          <a:p>
            <a:r>
              <a:rPr lang="fr-FR" sz="2400" b="1" i="1" dirty="0" err="1" smtClean="0"/>
              <a:t>Example</a:t>
            </a:r>
            <a:r>
              <a:rPr lang="fr-FR" sz="2400" b="1" i="1" dirty="0" smtClean="0"/>
              <a:t>: il est quatre heures </a:t>
            </a:r>
            <a:r>
              <a:rPr lang="fr-FR" sz="2400" b="1" i="1" dirty="0" smtClean="0">
                <a:sym typeface="Wingdings"/>
              </a:rPr>
              <a:t> 4.00 </a:t>
            </a:r>
            <a:r>
              <a:rPr lang="fr-FR" sz="2400" b="1" i="1" dirty="0" err="1" smtClean="0">
                <a:sym typeface="Wingdings"/>
              </a:rPr>
              <a:t>am</a:t>
            </a:r>
            <a:endParaRPr lang="fr-FR" sz="2400" b="1" i="1" dirty="0" smtClean="0">
              <a:sym typeface="Wingdings"/>
            </a:endParaRPr>
          </a:p>
          <a:p>
            <a:endParaRPr lang="fr-FR" sz="2400" b="1" i="1" dirty="0" smtClean="0">
              <a:sym typeface="Wingdings"/>
            </a:endParaRP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neuf heures quarante 		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9.40 </a:t>
            </a:r>
            <a:r>
              <a:rPr lang="fr-FR" sz="2400" b="1" dirty="0" err="1" smtClean="0">
                <a:solidFill>
                  <a:srgbClr val="FF0000"/>
                </a:solidFill>
                <a:sym typeface="Wingdings"/>
              </a:rPr>
              <a:t>am</a:t>
            </a:r>
            <a:endParaRPr lang="fr-FR" sz="2400" b="1" dirty="0" smtClean="0">
              <a:solidFill>
                <a:srgbClr val="FF0000"/>
              </a:solidFill>
              <a:sym typeface="Wingdings"/>
            </a:endParaRP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vingt-et-une heures trente 		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9.30 pm</a:t>
            </a: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dix-sept heures cinquante-cinq	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5.55 pm</a:t>
            </a: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vingt-trois heures cinquante-huit 	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11.58 pm</a:t>
            </a: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six heures moins le quart 		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5.45 </a:t>
            </a:r>
            <a:r>
              <a:rPr lang="fr-FR" sz="2400" b="1" dirty="0" err="1" smtClean="0">
                <a:solidFill>
                  <a:srgbClr val="FF0000"/>
                </a:solidFill>
                <a:sym typeface="Wingdings"/>
              </a:rPr>
              <a:t>am</a:t>
            </a:r>
            <a:endParaRPr lang="fr-FR" sz="2400" b="1" dirty="0" smtClean="0">
              <a:solidFill>
                <a:srgbClr val="FF0000"/>
              </a:solidFill>
              <a:sym typeface="Wingdings"/>
            </a:endParaRP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midi et demie 			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12.30</a:t>
            </a:r>
            <a:r>
              <a:rPr lang="fr-FR" sz="2400" b="1" dirty="0" smtClean="0">
                <a:sym typeface="Wingdings"/>
              </a:rPr>
              <a:t> </a:t>
            </a:r>
          </a:p>
          <a:p>
            <a:pPr marL="342900" indent="-342900">
              <a:buAutoNum type="alphaLcPeriod"/>
            </a:pPr>
            <a:r>
              <a:rPr lang="fr-FR" sz="2400" b="1" dirty="0" smtClean="0">
                <a:sym typeface="Wingdings"/>
              </a:rPr>
              <a:t>Il est une heure et quart 			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1.15 </a:t>
            </a:r>
            <a:r>
              <a:rPr lang="fr-FR" sz="2400" b="1" dirty="0" err="1" smtClean="0">
                <a:solidFill>
                  <a:srgbClr val="FF0000"/>
                </a:solidFill>
                <a:sym typeface="Wingdings"/>
              </a:rPr>
              <a:t>am</a:t>
            </a:r>
            <a:endParaRPr lang="fr-FR" sz="2400" b="1" dirty="0" smtClean="0">
              <a:solidFill>
                <a:srgbClr val="FF0000"/>
              </a:solidFill>
              <a:sym typeface="Wingdings"/>
            </a:endParaRPr>
          </a:p>
          <a:p>
            <a:pPr marL="342900" indent="-342900">
              <a:buAutoNum type="alphaLcPeriod"/>
            </a:pPr>
            <a:endParaRPr lang="fr-FR" sz="1600" b="1" dirty="0">
              <a:sym typeface="Wingdings"/>
            </a:endParaRPr>
          </a:p>
          <a:p>
            <a:r>
              <a:rPr lang="fr-FR" sz="2400" b="1" dirty="0" smtClean="0">
                <a:sym typeface="Wingdings"/>
              </a:rPr>
              <a:t>Extra: </a:t>
            </a:r>
            <a:r>
              <a:rPr lang="fr-FR" sz="2400" b="1" dirty="0" err="1">
                <a:sym typeface="Wingdings"/>
              </a:rPr>
              <a:t>G</a:t>
            </a:r>
            <a:r>
              <a:rPr lang="fr-FR" sz="2400" b="1" dirty="0" err="1" smtClean="0">
                <a:sym typeface="Wingdings"/>
              </a:rPr>
              <a:t>ive</a:t>
            </a:r>
            <a:r>
              <a:rPr lang="fr-FR" sz="2400" b="1" dirty="0" smtClean="0">
                <a:sym typeface="Wingdings"/>
              </a:rPr>
              <a:t> the time in French</a:t>
            </a:r>
          </a:p>
          <a:p>
            <a:pPr marL="342900" indent="-342900">
              <a:buAutoNum type="alphaLcPeriod"/>
            </a:pPr>
            <a:r>
              <a:rPr lang="fr-FR" sz="2400" b="1" dirty="0" err="1">
                <a:sym typeface="Wingdings"/>
              </a:rPr>
              <a:t>I</a:t>
            </a:r>
            <a:r>
              <a:rPr lang="fr-FR" sz="2400" b="1" dirty="0" err="1" smtClean="0">
                <a:sym typeface="Wingdings"/>
              </a:rPr>
              <a:t>t’s</a:t>
            </a:r>
            <a:r>
              <a:rPr lang="fr-FR" sz="2400" b="1" dirty="0" smtClean="0">
                <a:sym typeface="Wingdings"/>
              </a:rPr>
              <a:t> 6 </a:t>
            </a:r>
            <a:r>
              <a:rPr lang="fr-FR" sz="2400" b="1" dirty="0" err="1" smtClean="0">
                <a:sym typeface="Wingdings"/>
              </a:rPr>
              <a:t>am</a:t>
            </a:r>
            <a:r>
              <a:rPr lang="fr-FR" sz="2400" b="1" dirty="0" smtClean="0">
                <a:sym typeface="Wingdings"/>
              </a:rPr>
              <a:t> 	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Il est six heures (du matin)</a:t>
            </a:r>
          </a:p>
          <a:p>
            <a:pPr marL="342900" indent="-342900">
              <a:buAutoNum type="alphaLcPeriod"/>
            </a:pPr>
            <a:r>
              <a:rPr lang="fr-FR" sz="2400" b="1" dirty="0" err="1" smtClean="0">
                <a:sym typeface="Wingdings"/>
              </a:rPr>
              <a:t>It’s</a:t>
            </a:r>
            <a:r>
              <a:rPr lang="fr-FR" sz="2400" b="1" dirty="0" smtClean="0">
                <a:sym typeface="Wingdings"/>
              </a:rPr>
              <a:t> 8.42 pm 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Il est vingt heures quarante-deux</a:t>
            </a:r>
          </a:p>
          <a:p>
            <a:pPr marL="342900" indent="-342900">
              <a:buAutoNum type="alphaLcPeriod"/>
            </a:pPr>
            <a:r>
              <a:rPr lang="fr-FR" sz="2400" b="1" dirty="0" err="1" smtClean="0">
                <a:sym typeface="Wingdings"/>
              </a:rPr>
              <a:t>It’s</a:t>
            </a:r>
            <a:r>
              <a:rPr lang="fr-FR" sz="2400" b="1" dirty="0" smtClean="0">
                <a:sym typeface="Wingdings"/>
              </a:rPr>
              <a:t> 1.25 pm 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Il est treize heures vingt-cinq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3908" y="138274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6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07" y="0"/>
            <a:ext cx="6602506" cy="830169"/>
          </a:xfrm>
        </p:spPr>
        <p:txBody>
          <a:bodyPr/>
          <a:lstStyle/>
          <a:p>
            <a:r>
              <a:rPr lang="fr-FR" b="1" dirty="0" err="1" smtClean="0"/>
              <a:t>Numbers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70 to 100</a:t>
            </a:r>
            <a:endParaRPr lang="fr-FR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92815"/>
              </p:ext>
            </p:extLst>
          </p:nvPr>
        </p:nvGraphicFramePr>
        <p:xfrm>
          <a:off x="3287057" y="1063314"/>
          <a:ext cx="5214472" cy="530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707"/>
                <a:gridCol w="1837765"/>
              </a:tblGrid>
              <a:tr h="3705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70. soixante-dix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</a:rPr>
                        <a:t>60 + 10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5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71. soixante</a:t>
                      </a:r>
                      <a:r>
                        <a:rPr lang="fr-FR" sz="2400" b="1" baseline="0" dirty="0" smtClean="0">
                          <a:solidFill>
                            <a:srgbClr val="000000"/>
                          </a:solidFill>
                        </a:rPr>
                        <a:t> et onze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</a:rPr>
                        <a:t>60 + 11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5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72. soixante-douze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</a:rPr>
                        <a:t>60 + 12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5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80. quatre-vingts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</a:rPr>
                        <a:t>4 x 20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5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81. quatre-vingt-un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</a:rPr>
                        <a:t>4 x 20 +1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5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82. quatre-vingt-deux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</a:rPr>
                        <a:t>4 x 20 +2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5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90. quatre-vingt-dix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</a:rPr>
                        <a:t>4 x 20 + 10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5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91. quatre-vingt-onze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</a:rPr>
                        <a:t>4 x 20 + 11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5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99. quatre-vingt-dix-neuf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</a:rPr>
                        <a:t>4 x 20 + 10 + 9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58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100. cent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6705" y="2300942"/>
            <a:ext cx="2002118" cy="2777683"/>
          </a:xfrm>
          <a:prstGeom prst="rect">
            <a:avLst/>
          </a:prstGeom>
          <a:solidFill>
            <a:srgbClr val="D7A8F2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Note: </a:t>
            </a:r>
          </a:p>
          <a:p>
            <a:r>
              <a:rPr lang="fr-FR" sz="2400" dirty="0" smtClean="0"/>
              <a:t>the ‘</a:t>
            </a:r>
            <a:r>
              <a:rPr lang="fr-FR" sz="2400" b="1" dirty="0" smtClean="0"/>
              <a:t>s</a:t>
            </a:r>
            <a:r>
              <a:rPr lang="fr-FR" sz="2400" dirty="0" smtClean="0"/>
              <a:t>’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end of </a:t>
            </a:r>
            <a:r>
              <a:rPr lang="fr-FR" sz="2400" b="1" dirty="0" smtClean="0"/>
              <a:t>vingt</a:t>
            </a:r>
            <a:r>
              <a:rPr lang="fr-FR" sz="2400" dirty="0" smtClean="0"/>
              <a:t> </a:t>
            </a:r>
            <a:r>
              <a:rPr lang="fr-FR" sz="2400" dirty="0" err="1" smtClean="0"/>
              <a:t>disappears</a:t>
            </a:r>
            <a:endParaRPr lang="fr-FR" sz="2400" dirty="0" smtClean="0"/>
          </a:p>
          <a:p>
            <a:endParaRPr lang="fr-FR" sz="1050" dirty="0"/>
          </a:p>
          <a:p>
            <a:r>
              <a:rPr lang="fr-FR" sz="2400" dirty="0" err="1" smtClean="0"/>
              <a:t>Also</a:t>
            </a:r>
            <a:r>
              <a:rPr lang="fr-FR" sz="2400" dirty="0" smtClean="0"/>
              <a:t>: </a:t>
            </a:r>
          </a:p>
          <a:p>
            <a:r>
              <a:rPr lang="fr-FR" sz="2400" dirty="0" err="1" smtClean="0"/>
              <a:t>there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b="1" dirty="0" smtClean="0"/>
              <a:t>no</a:t>
            </a:r>
            <a:r>
              <a:rPr lang="fr-FR" sz="2400" dirty="0" smtClean="0"/>
              <a:t> ‘et’ </a:t>
            </a:r>
          </a:p>
          <a:p>
            <a:r>
              <a:rPr lang="fr-FR" sz="2000" dirty="0" smtClean="0"/>
              <a:t>(</a:t>
            </a:r>
            <a:r>
              <a:rPr lang="fr-FR" sz="2000" dirty="0" err="1" smtClean="0"/>
              <a:t>same</a:t>
            </a:r>
            <a:r>
              <a:rPr lang="fr-FR" sz="2000" dirty="0" smtClean="0"/>
              <a:t> for 91)</a:t>
            </a:r>
            <a:endParaRPr lang="fr-FR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14705" y="3451413"/>
            <a:ext cx="702236" cy="1494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0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41" y="141007"/>
            <a:ext cx="10515600" cy="800287"/>
          </a:xfrm>
        </p:spPr>
        <p:txBody>
          <a:bodyPr/>
          <a:lstStyle/>
          <a:p>
            <a:r>
              <a:rPr lang="fr-FR" b="1" dirty="0" smtClean="0"/>
              <a:t>French phone </a:t>
            </a:r>
            <a:r>
              <a:rPr lang="fr-FR" b="1" dirty="0" err="1" smtClean="0"/>
              <a:t>numbers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2942" y="2034802"/>
            <a:ext cx="5154706" cy="4120964"/>
          </a:xfrm>
          <a:solidFill>
            <a:srgbClr val="D7A8F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/>
              <a:t>NOTE:</a:t>
            </a:r>
          </a:p>
          <a:p>
            <a:r>
              <a:rPr lang="fr-FR" sz="2000" b="1" dirty="0" smtClean="0"/>
              <a:t>There are 10 digits per phone </a:t>
            </a:r>
            <a:r>
              <a:rPr lang="fr-FR" sz="2000" b="1" dirty="0" err="1" smtClean="0"/>
              <a:t>number</a:t>
            </a:r>
            <a:endParaRPr lang="fr-FR" sz="2000" b="1" dirty="0" smtClean="0"/>
          </a:p>
          <a:p>
            <a:r>
              <a:rPr lang="fr-FR" sz="2000" b="1" dirty="0" err="1" smtClean="0"/>
              <a:t>These</a:t>
            </a:r>
            <a:r>
              <a:rPr lang="fr-FR" sz="2000" b="1" dirty="0" smtClean="0"/>
              <a:t> are </a:t>
            </a:r>
            <a:r>
              <a:rPr lang="fr-FR" sz="2000" b="1" dirty="0" err="1" smtClean="0"/>
              <a:t>given</a:t>
            </a:r>
            <a:r>
              <a:rPr lang="fr-FR" sz="2000" b="1" dirty="0" smtClean="0"/>
              <a:t> in pairs </a:t>
            </a:r>
          </a:p>
          <a:p>
            <a:r>
              <a:rPr lang="fr-FR" sz="2000" b="1" dirty="0" err="1" smtClean="0"/>
              <a:t>They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start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: </a:t>
            </a:r>
          </a:p>
          <a:p>
            <a:pPr marL="0" indent="0">
              <a:buNone/>
            </a:pPr>
            <a:r>
              <a:rPr lang="fr-FR" sz="2000" b="1" dirty="0"/>
              <a:t>	</a:t>
            </a:r>
            <a:r>
              <a:rPr lang="fr-FR" sz="2000" b="1" dirty="0" smtClean="0"/>
              <a:t>01 (zéro un): in Île-de-France</a:t>
            </a:r>
          </a:p>
          <a:p>
            <a:pPr marL="0" indent="0">
              <a:buNone/>
            </a:pPr>
            <a:r>
              <a:rPr lang="fr-FR" sz="2000" b="1" dirty="0"/>
              <a:t>	</a:t>
            </a:r>
            <a:r>
              <a:rPr lang="fr-FR" sz="2000" b="1" dirty="0" smtClean="0"/>
              <a:t>02 (zéro deux): in the Northwest</a:t>
            </a:r>
            <a:endParaRPr lang="fr-FR" sz="2000" b="1" dirty="0"/>
          </a:p>
          <a:p>
            <a:pPr marL="0" indent="0">
              <a:buNone/>
            </a:pPr>
            <a:r>
              <a:rPr lang="fr-FR" sz="2000" b="1" dirty="0"/>
              <a:t>	</a:t>
            </a:r>
            <a:r>
              <a:rPr lang="fr-FR" sz="2000" b="1" dirty="0" smtClean="0"/>
              <a:t>03 (zéro trois): in the </a:t>
            </a:r>
            <a:r>
              <a:rPr lang="fr-FR" sz="2000" b="1" dirty="0" err="1" smtClean="0"/>
              <a:t>Northeast</a:t>
            </a:r>
            <a:endParaRPr lang="fr-FR" sz="2000" b="1" dirty="0"/>
          </a:p>
          <a:p>
            <a:pPr marL="0" indent="0">
              <a:buNone/>
            </a:pPr>
            <a:r>
              <a:rPr lang="fr-FR" sz="2000" b="1" dirty="0" smtClean="0"/>
              <a:t>	04 (zéro quatre): in the </a:t>
            </a:r>
            <a:r>
              <a:rPr lang="fr-FR" sz="2000" b="1" dirty="0" err="1" smtClean="0"/>
              <a:t>Southwest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/>
              <a:t>	</a:t>
            </a:r>
            <a:r>
              <a:rPr lang="fr-FR" sz="2000" b="1" dirty="0" smtClean="0"/>
              <a:t>05 (zéro cinq): in the </a:t>
            </a:r>
            <a:r>
              <a:rPr lang="fr-FR" sz="2000" b="1" dirty="0" err="1" smtClean="0"/>
              <a:t>Southeast</a:t>
            </a:r>
            <a:endParaRPr lang="fr-FR" sz="2000" b="1" dirty="0" smtClean="0"/>
          </a:p>
          <a:p>
            <a:r>
              <a:rPr lang="fr-FR" sz="2000" b="1" dirty="0" err="1" smtClean="0"/>
              <a:t>Typical</a:t>
            </a:r>
            <a:r>
              <a:rPr lang="fr-FR" sz="2000" b="1" dirty="0" smtClean="0"/>
              <a:t> format: 07 41 56 85 74</a:t>
            </a:r>
            <a:endParaRPr lang="fr-F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6353" y="1015999"/>
            <a:ext cx="94970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You </a:t>
            </a:r>
            <a:r>
              <a:rPr lang="fr-FR" sz="3600" b="1" dirty="0" err="1" smtClean="0"/>
              <a:t>will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hear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two</a:t>
            </a:r>
            <a:r>
              <a:rPr lang="fr-FR" sz="3600" b="1" dirty="0" smtClean="0"/>
              <a:t> phone </a:t>
            </a:r>
            <a:r>
              <a:rPr lang="fr-FR" sz="3600" b="1" dirty="0" err="1" smtClean="0"/>
              <a:t>numbers</a:t>
            </a:r>
            <a:r>
              <a:rPr lang="fr-FR" sz="3600" b="1" dirty="0" smtClean="0"/>
              <a:t> to </a:t>
            </a:r>
            <a:r>
              <a:rPr lang="fr-FR" sz="3600" b="1" dirty="0" err="1" smtClean="0"/>
              <a:t>write</a:t>
            </a:r>
            <a:r>
              <a:rPr lang="fr-FR" sz="3600" b="1" dirty="0" smtClean="0"/>
              <a:t> down</a:t>
            </a:r>
            <a:endParaRPr lang="fr-FR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294" y="2061882"/>
            <a:ext cx="5985934" cy="409342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Quel est le numéro de téléphone?</a:t>
            </a:r>
          </a:p>
          <a:p>
            <a:pPr lvl="2" algn="ctr"/>
            <a:r>
              <a:rPr lang="fr-FR" sz="2800" b="1" i="1" dirty="0" smtClean="0"/>
              <a:t>Exemple: 07 41 56 85 74</a:t>
            </a:r>
          </a:p>
          <a:p>
            <a:endParaRPr lang="fr-FR" sz="2800" b="1" dirty="0"/>
          </a:p>
          <a:p>
            <a:r>
              <a:rPr lang="fr-FR" sz="2800" b="1" dirty="0" smtClean="0"/>
              <a:t>Premier numéro de téléphone:</a:t>
            </a:r>
          </a:p>
          <a:p>
            <a:endParaRPr lang="fr-FR" sz="2800" b="1" dirty="0"/>
          </a:p>
          <a:p>
            <a:endParaRPr lang="fr-FR" sz="2800" b="1" dirty="0" smtClean="0"/>
          </a:p>
          <a:p>
            <a:r>
              <a:rPr lang="fr-FR" sz="2800" b="1" dirty="0" smtClean="0"/>
              <a:t>Deuxième numéro de téléphone:</a:t>
            </a:r>
          </a:p>
          <a:p>
            <a:endParaRPr lang="fr-FR" sz="2800" b="1" dirty="0" smtClean="0"/>
          </a:p>
          <a:p>
            <a:endParaRPr lang="fr-FR" sz="2800" b="1" dirty="0"/>
          </a:p>
        </p:txBody>
      </p:sp>
      <p:pic>
        <p:nvPicPr>
          <p:cNvPr id="7" name="Phone numbers-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7045" y="2150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1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41" y="141007"/>
            <a:ext cx="10515600" cy="800287"/>
          </a:xfrm>
        </p:spPr>
        <p:txBody>
          <a:bodyPr/>
          <a:lstStyle/>
          <a:p>
            <a:r>
              <a:rPr lang="fr-FR" b="1" dirty="0" smtClean="0"/>
              <a:t>French phone </a:t>
            </a:r>
            <a:r>
              <a:rPr lang="fr-FR" b="1" dirty="0" err="1" smtClean="0"/>
              <a:t>numbers</a:t>
            </a:r>
            <a:endParaRPr lang="fr-F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1882" y="2046941"/>
            <a:ext cx="6711092" cy="409342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Quel est le numéro de téléphone?</a:t>
            </a:r>
          </a:p>
          <a:p>
            <a:endParaRPr lang="fr-FR" sz="3200" b="1" dirty="0"/>
          </a:p>
          <a:p>
            <a:r>
              <a:rPr lang="fr-FR" sz="3200" b="1" dirty="0" smtClean="0"/>
              <a:t>Premier numéro de téléphone: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01 26 48 14 72</a:t>
            </a:r>
            <a:endParaRPr lang="fr-FR" sz="3200" b="1" dirty="0">
              <a:solidFill>
                <a:srgbClr val="FF0000"/>
              </a:solidFill>
            </a:endParaRPr>
          </a:p>
          <a:p>
            <a:endParaRPr lang="fr-FR" sz="3200" b="1" dirty="0" smtClean="0"/>
          </a:p>
          <a:p>
            <a:r>
              <a:rPr lang="fr-FR" sz="3200" b="1" dirty="0" smtClean="0"/>
              <a:t>Deuxième numéro de téléphone: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02 33 54 97 68</a:t>
            </a:r>
          </a:p>
          <a:p>
            <a:endParaRPr lang="fr-FR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4497" y="1109452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4707" y="3299930"/>
            <a:ext cx="3959410" cy="1077218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Correct </a:t>
            </a:r>
            <a:r>
              <a:rPr lang="fr-FR" sz="3200" b="1" dirty="0" err="1" smtClean="0"/>
              <a:t>your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work</a:t>
            </a:r>
            <a:r>
              <a:rPr lang="fr-FR" sz="3200" b="1" dirty="0" smtClean="0"/>
              <a:t> if </a:t>
            </a:r>
            <a:r>
              <a:rPr lang="fr-FR" sz="3200" b="1" dirty="0" err="1" smtClean="0"/>
              <a:t>you</a:t>
            </a:r>
            <a:r>
              <a:rPr lang="fr-FR" sz="3200" b="1" dirty="0" smtClean="0"/>
              <a:t> made a </a:t>
            </a:r>
            <a:r>
              <a:rPr lang="fr-FR" sz="3200" b="1" dirty="0" err="1" smtClean="0"/>
              <a:t>mistake</a:t>
            </a:r>
            <a:endParaRPr lang="fr-FR" sz="3200" b="1" dirty="0"/>
          </a:p>
        </p:txBody>
      </p:sp>
      <p:pic>
        <p:nvPicPr>
          <p:cNvPr id="9" name="Phone numbers-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7045" y="2150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6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17" y="0"/>
            <a:ext cx="10515600" cy="845110"/>
          </a:xfrm>
        </p:spPr>
        <p:txBody>
          <a:bodyPr/>
          <a:lstStyle/>
          <a:p>
            <a:r>
              <a:rPr lang="fr-FR" b="1" dirty="0" err="1" smtClean="0"/>
              <a:t>Genders</a:t>
            </a:r>
            <a:r>
              <a:rPr lang="fr-FR" b="1" dirty="0" smtClean="0"/>
              <a:t> of </a:t>
            </a:r>
            <a:r>
              <a:rPr lang="fr-FR" b="1" dirty="0" err="1" smtClean="0"/>
              <a:t>nouns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8354" y="1210235"/>
            <a:ext cx="11504706" cy="2752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FR" sz="3200" b="1" u="sng" dirty="0" err="1" smtClean="0"/>
              <a:t>Reminder</a:t>
            </a:r>
            <a:r>
              <a:rPr lang="fr-FR" sz="3200" b="1" u="sng" dirty="0" smtClean="0"/>
              <a:t>:</a:t>
            </a:r>
          </a:p>
          <a:p>
            <a:pPr>
              <a:lnSpc>
                <a:spcPct val="140000"/>
              </a:lnSpc>
            </a:pPr>
            <a:endParaRPr lang="fr-FR" sz="600" b="1" dirty="0"/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fr-FR" sz="2500" b="1" dirty="0" smtClean="0"/>
              <a:t>All French </a:t>
            </a:r>
            <a:r>
              <a:rPr lang="fr-FR" sz="2500" b="1" dirty="0" err="1" smtClean="0"/>
              <a:t>nouns</a:t>
            </a:r>
            <a:r>
              <a:rPr lang="fr-FR" sz="2500" b="1" dirty="0" smtClean="0"/>
              <a:t> have a </a:t>
            </a:r>
            <a:r>
              <a:rPr lang="fr-FR" sz="2500" b="1" dirty="0" err="1" smtClean="0"/>
              <a:t>gender</a:t>
            </a:r>
            <a:r>
              <a:rPr lang="fr-FR" sz="2500" b="1" dirty="0" smtClean="0"/>
              <a:t>: </a:t>
            </a:r>
            <a:r>
              <a:rPr lang="fr-FR" sz="2500" b="1" i="1" dirty="0" smtClean="0"/>
              <a:t>masculine</a:t>
            </a:r>
            <a:r>
              <a:rPr lang="fr-FR" sz="2500" b="1" dirty="0" smtClean="0"/>
              <a:t>  or </a:t>
            </a:r>
            <a:r>
              <a:rPr lang="fr-FR" sz="2500" b="1" i="1" dirty="0" err="1" smtClean="0"/>
              <a:t>feminine</a:t>
            </a:r>
            <a:endParaRPr lang="fr-FR" sz="2500" b="1" i="1" dirty="0"/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fr-FR" sz="2500" b="1" dirty="0" err="1" smtClean="0"/>
              <a:t>When</a:t>
            </a:r>
            <a:r>
              <a:rPr lang="fr-FR" sz="2500" b="1" dirty="0" smtClean="0"/>
              <a:t> a </a:t>
            </a:r>
            <a:r>
              <a:rPr lang="fr-FR" sz="2500" b="1" dirty="0" err="1" smtClean="0"/>
              <a:t>noun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is</a:t>
            </a:r>
            <a:r>
              <a:rPr lang="fr-FR" sz="2500" b="1" dirty="0" smtClean="0"/>
              <a:t> a </a:t>
            </a:r>
            <a:r>
              <a:rPr lang="fr-FR" sz="2500" b="1" dirty="0" err="1" smtClean="0"/>
              <a:t>person</a:t>
            </a:r>
            <a:r>
              <a:rPr lang="fr-FR" sz="2500" b="1" dirty="0" smtClean="0"/>
              <a:t>, the </a:t>
            </a:r>
            <a:r>
              <a:rPr lang="fr-FR" sz="2500" b="1" dirty="0" err="1" smtClean="0"/>
              <a:t>gender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is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obvious</a:t>
            </a:r>
            <a:r>
              <a:rPr lang="fr-FR" sz="2500" b="1" dirty="0"/>
              <a:t> -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e.g</a:t>
            </a:r>
            <a:r>
              <a:rPr lang="fr-FR" sz="2500" b="1" dirty="0"/>
              <a:t>:</a:t>
            </a:r>
            <a:r>
              <a:rPr lang="fr-FR" sz="2500" b="1" dirty="0" smtClean="0"/>
              <a:t> </a:t>
            </a:r>
            <a:r>
              <a:rPr lang="fr-FR" sz="2400" b="1" dirty="0" smtClean="0"/>
              <a:t>le garçon = the boy (masculine)</a:t>
            </a:r>
            <a:endParaRPr lang="fr-FR" sz="2400" b="1" dirty="0"/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fr-FR" sz="2500" b="1" dirty="0" err="1" smtClean="0"/>
              <a:t>When</a:t>
            </a:r>
            <a:r>
              <a:rPr lang="fr-FR" sz="2500" b="1" dirty="0" smtClean="0"/>
              <a:t> a </a:t>
            </a:r>
            <a:r>
              <a:rPr lang="fr-FR" sz="2500" b="1" dirty="0" err="1" smtClean="0"/>
              <a:t>noun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is</a:t>
            </a:r>
            <a:r>
              <a:rPr lang="fr-FR" sz="2500" b="1" dirty="0" smtClean="0"/>
              <a:t> a place or a </a:t>
            </a:r>
            <a:r>
              <a:rPr lang="fr-FR" sz="2500" b="1" dirty="0" err="1" smtClean="0"/>
              <a:t>thing</a:t>
            </a:r>
            <a:r>
              <a:rPr lang="fr-FR" sz="2500" b="1" dirty="0" smtClean="0"/>
              <a:t>, the </a:t>
            </a:r>
            <a:r>
              <a:rPr lang="fr-FR" sz="2500" b="1" dirty="0" err="1" smtClean="0"/>
              <a:t>gender</a:t>
            </a:r>
            <a:r>
              <a:rPr lang="fr-FR" sz="2500" b="1" dirty="0" smtClean="0"/>
              <a:t> must </a:t>
            </a:r>
            <a:r>
              <a:rPr lang="fr-FR" sz="2500" b="1" dirty="0" err="1" smtClean="0"/>
              <a:t>be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learnt</a:t>
            </a:r>
            <a:endParaRPr lang="fr-FR" sz="2500" b="1" dirty="0" smtClean="0"/>
          </a:p>
          <a:p>
            <a:pPr>
              <a:lnSpc>
                <a:spcPct val="140000"/>
              </a:lnSpc>
            </a:pPr>
            <a:endParaRPr lang="fr-FR" sz="11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8355" y="4228353"/>
            <a:ext cx="11639174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 smtClean="0"/>
              <a:t>Questions: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1. </a:t>
            </a:r>
            <a:r>
              <a:rPr lang="fr-FR" sz="2400" b="1" dirty="0" err="1" smtClean="0"/>
              <a:t>What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a </a:t>
            </a:r>
            <a:r>
              <a:rPr lang="fr-FR" sz="2400" b="1" dirty="0" err="1" smtClean="0"/>
              <a:t>noun</a:t>
            </a:r>
            <a:r>
              <a:rPr lang="fr-FR" sz="2400" b="1" dirty="0" smtClean="0"/>
              <a:t>?</a:t>
            </a:r>
            <a:endParaRPr lang="fr-FR" sz="2400" b="1" dirty="0"/>
          </a:p>
          <a:p>
            <a:pPr>
              <a:lnSpc>
                <a:spcPct val="150000"/>
              </a:lnSpc>
            </a:pPr>
            <a:r>
              <a:rPr lang="fr-FR" sz="2400" b="1" dirty="0" smtClean="0"/>
              <a:t>2. </a:t>
            </a:r>
            <a:r>
              <a:rPr lang="fr-FR" sz="2400" b="1" dirty="0" err="1" smtClean="0"/>
              <a:t>Which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little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word</a:t>
            </a:r>
            <a:r>
              <a:rPr lang="fr-FR" sz="2400" b="1" dirty="0" smtClean="0"/>
              <a:t> (article) do </a:t>
            </a:r>
            <a:r>
              <a:rPr lang="fr-FR" sz="2400" b="1" dirty="0" err="1" smtClean="0"/>
              <a:t>you</a:t>
            </a:r>
            <a:r>
              <a:rPr lang="fr-FR" sz="2400" b="1" dirty="0" smtClean="0"/>
              <a:t> use in front of a masculine </a:t>
            </a:r>
            <a:r>
              <a:rPr lang="fr-FR" sz="2400" b="1" dirty="0" err="1" smtClean="0"/>
              <a:t>noun</a:t>
            </a:r>
            <a:r>
              <a:rPr lang="fr-FR" sz="2400" b="1" dirty="0" smtClean="0"/>
              <a:t>? (2 possible articles)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3. </a:t>
            </a:r>
            <a:r>
              <a:rPr lang="fr-FR" sz="2400" b="1" dirty="0" err="1" smtClean="0"/>
              <a:t>Which</a:t>
            </a:r>
            <a:r>
              <a:rPr lang="fr-FR" sz="2400" b="1" dirty="0" smtClean="0"/>
              <a:t> article do </a:t>
            </a:r>
            <a:r>
              <a:rPr lang="fr-FR" sz="2400" b="1" dirty="0" err="1" smtClean="0"/>
              <a:t>you</a:t>
            </a:r>
            <a:r>
              <a:rPr lang="fr-FR" sz="2400" b="1" dirty="0" smtClean="0"/>
              <a:t> use in front of a </a:t>
            </a:r>
            <a:r>
              <a:rPr lang="fr-FR" sz="2400" b="1" dirty="0" err="1" smtClean="0"/>
              <a:t>feminine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noun</a:t>
            </a:r>
            <a:r>
              <a:rPr lang="fr-FR" sz="2400" b="1" dirty="0" smtClean="0"/>
              <a:t>? (2 possible articles) </a:t>
            </a:r>
            <a:endParaRPr lang="fr-FR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10" y="0"/>
            <a:ext cx="1689390" cy="11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52" y="126067"/>
            <a:ext cx="6463562" cy="1039346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How </a:t>
            </a:r>
            <a:r>
              <a:rPr lang="fr-FR" sz="4800" b="1" dirty="0" err="1" smtClean="0"/>
              <a:t>did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you</a:t>
            </a:r>
            <a:r>
              <a:rPr lang="fr-FR" sz="4800" b="1" dirty="0" smtClean="0"/>
              <a:t> do?</a:t>
            </a:r>
            <a:endParaRPr lang="fr-FR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51058" y="5782234"/>
            <a:ext cx="4187765" cy="584776"/>
          </a:xfrm>
          <a:prstGeom prst="rect">
            <a:avLst/>
          </a:prstGeom>
          <a:noFill/>
          <a:ln w="76200" cmpd="sng">
            <a:solidFill>
              <a:srgbClr val="51009A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9A46CD"/>
                </a:solidFill>
              </a:rPr>
              <a:t>Practice </a:t>
            </a:r>
            <a:r>
              <a:rPr lang="fr-FR" sz="3200" b="1" dirty="0" err="1" smtClean="0">
                <a:solidFill>
                  <a:srgbClr val="9A46CD"/>
                </a:solidFill>
              </a:rPr>
              <a:t>makes</a:t>
            </a:r>
            <a:r>
              <a:rPr lang="fr-FR" sz="3200" b="1" dirty="0" smtClean="0">
                <a:solidFill>
                  <a:srgbClr val="9A46CD"/>
                </a:solidFill>
              </a:rPr>
              <a:t> </a:t>
            </a:r>
            <a:r>
              <a:rPr lang="fr-FR" sz="3200" b="1" dirty="0" err="1" smtClean="0">
                <a:solidFill>
                  <a:srgbClr val="9A46CD"/>
                </a:solidFill>
              </a:rPr>
              <a:t>perfect</a:t>
            </a:r>
            <a:r>
              <a:rPr lang="fr-FR" sz="3200" b="1" dirty="0" smtClean="0">
                <a:solidFill>
                  <a:srgbClr val="9A46CD"/>
                </a:solidFill>
              </a:rPr>
              <a:t>!</a:t>
            </a:r>
            <a:endParaRPr lang="fr-FR" sz="3200" b="1" dirty="0">
              <a:solidFill>
                <a:srgbClr val="9A46CD"/>
              </a:solidFill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6992469" y="1116479"/>
            <a:ext cx="4572000" cy="20510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tabLst>
                <a:tab pos="1828800" algn="l"/>
              </a:tabLst>
            </a:pPr>
            <a:r>
              <a:rPr lang="fr-FR" sz="2000" b="1" dirty="0" err="1"/>
              <a:t>Numbers</a:t>
            </a:r>
            <a:r>
              <a:rPr lang="fr-FR" sz="2000" b="1" dirty="0"/>
              <a:t> come up all the time in exams. You </a:t>
            </a:r>
            <a:r>
              <a:rPr lang="fr-FR" sz="2000" b="1" dirty="0" err="1"/>
              <a:t>need</a:t>
            </a:r>
            <a:r>
              <a:rPr lang="fr-FR" sz="2000" b="1" dirty="0"/>
              <a:t> to </a:t>
            </a:r>
            <a:r>
              <a:rPr lang="fr-FR" sz="2000" b="1" dirty="0" err="1"/>
              <a:t>make</a:t>
            </a:r>
            <a:r>
              <a:rPr lang="fr-FR" sz="2000" b="1" dirty="0"/>
              <a:t> sure </a:t>
            </a:r>
            <a:r>
              <a:rPr lang="fr-FR" sz="2000" b="1" dirty="0" err="1"/>
              <a:t>you</a:t>
            </a:r>
            <a:r>
              <a:rPr lang="fr-FR" sz="2000" b="1" dirty="0"/>
              <a:t> know </a:t>
            </a:r>
            <a:r>
              <a:rPr lang="fr-FR" sz="2000" b="1" dirty="0" err="1"/>
              <a:t>them</a:t>
            </a:r>
            <a:r>
              <a:rPr lang="fr-FR" sz="2000" b="1" dirty="0"/>
              <a:t> </a:t>
            </a:r>
            <a:r>
              <a:rPr lang="fr-FR" sz="2000" b="1" dirty="0" err="1"/>
              <a:t>really</a:t>
            </a:r>
            <a:r>
              <a:rPr lang="fr-FR" sz="2000" b="1" dirty="0"/>
              <a:t> </a:t>
            </a:r>
            <a:r>
              <a:rPr lang="fr-FR" sz="2000" b="1" dirty="0" err="1"/>
              <a:t>well</a:t>
            </a:r>
            <a:r>
              <a:rPr lang="fr-FR" sz="2000" b="1" dirty="0"/>
              <a:t>. </a:t>
            </a:r>
            <a:r>
              <a:rPr lang="fr-FR" sz="2000" b="1" dirty="0" smtClean="0"/>
              <a:t>You </a:t>
            </a:r>
            <a:r>
              <a:rPr lang="fr-FR" sz="2000" b="1" dirty="0" err="1" smtClean="0"/>
              <a:t>can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also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start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looking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numbers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above</a:t>
            </a:r>
            <a:r>
              <a:rPr lang="fr-FR" sz="2000" b="1" dirty="0" smtClean="0"/>
              <a:t> 100!</a:t>
            </a:r>
            <a:endParaRPr lang="fr-FR" sz="2000" b="1" dirty="0"/>
          </a:p>
          <a:p>
            <a:pPr algn="just">
              <a:spcAft>
                <a:spcPts val="0"/>
              </a:spcAft>
              <a:tabLst>
                <a:tab pos="1828800" algn="l"/>
              </a:tabLst>
            </a:pPr>
            <a:endParaRPr lang="en-GB" sz="1100" b="1" dirty="0" smtClean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1828800" algn="l"/>
              </a:tabLst>
            </a:pPr>
            <a:r>
              <a:rPr lang="en-GB" sz="2000" b="1" dirty="0" smtClean="0">
                <a:effectLst/>
                <a:ea typeface="ＭＳ 明朝"/>
                <a:cs typeface="Times New Roman"/>
              </a:rPr>
              <a:t>Use </a:t>
            </a:r>
            <a:r>
              <a:rPr lang="en-GB" sz="2000" b="1" dirty="0">
                <a:effectLst/>
                <a:ea typeface="ＭＳ 明朝"/>
                <a:cs typeface="Times New Roman"/>
              </a:rPr>
              <a:t>this QR code to access the website: </a:t>
            </a:r>
          </a:p>
          <a:p>
            <a:pPr algn="just">
              <a:spcAft>
                <a:spcPts val="0"/>
              </a:spcAft>
            </a:pPr>
            <a:r>
              <a:rPr lang="fr-FR" sz="2000" b="1" dirty="0">
                <a:effectLst/>
                <a:ea typeface="ＭＳ 明朝"/>
                <a:cs typeface="Times New Roman"/>
              </a:rPr>
              <a:t> </a:t>
            </a:r>
            <a:endParaRPr lang="en-GB" sz="20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268941"/>
            <a:ext cx="4358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Independent </a:t>
            </a:r>
            <a:r>
              <a:rPr lang="fr-FR" sz="4000" b="1" dirty="0" err="1" smtClean="0"/>
              <a:t>study</a:t>
            </a:r>
            <a:r>
              <a:rPr lang="fr-FR" sz="4000" b="1" dirty="0" smtClean="0"/>
              <a:t>:</a:t>
            </a:r>
            <a:endParaRPr lang="fr-F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0351" y="2166470"/>
            <a:ext cx="4706471" cy="34163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3600" b="1" dirty="0" err="1" smtClean="0"/>
              <a:t>Numbers</a:t>
            </a:r>
            <a:r>
              <a:rPr lang="fr-FR" sz="3600" b="1" dirty="0" smtClean="0"/>
              <a:t> 1-16</a:t>
            </a:r>
          </a:p>
          <a:p>
            <a:endParaRPr lang="fr-FR" sz="3600" b="1" dirty="0"/>
          </a:p>
          <a:p>
            <a:pPr marL="571500" indent="-571500">
              <a:buFont typeface="Arial"/>
              <a:buChar char="•"/>
            </a:pPr>
            <a:r>
              <a:rPr lang="fr-FR" sz="3600" b="1" dirty="0" err="1" smtClean="0"/>
              <a:t>Numbers</a:t>
            </a:r>
            <a:r>
              <a:rPr lang="fr-FR" sz="3600" b="1" dirty="0" smtClean="0"/>
              <a:t> 17- 69</a:t>
            </a:r>
          </a:p>
          <a:p>
            <a:endParaRPr lang="fr-FR" sz="3600" b="1" dirty="0"/>
          </a:p>
          <a:p>
            <a:pPr marL="571500" indent="-571500">
              <a:buFont typeface="Arial"/>
              <a:buChar char="•"/>
            </a:pPr>
            <a:r>
              <a:rPr lang="fr-FR" sz="3600" b="1" dirty="0" err="1" smtClean="0"/>
              <a:t>Numbers</a:t>
            </a:r>
            <a:r>
              <a:rPr lang="fr-FR" sz="3600" b="1" dirty="0" smtClean="0"/>
              <a:t> 70- 100</a:t>
            </a:r>
          </a:p>
          <a:p>
            <a:endParaRPr lang="fr-FR" sz="3600" b="1" dirty="0"/>
          </a:p>
        </p:txBody>
      </p:sp>
      <p:pic>
        <p:nvPicPr>
          <p:cNvPr id="4" name="Picture 3" descr="QR code-numb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2906059"/>
            <a:ext cx="2846294" cy="28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9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30546" cy="100252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Objectives:</a:t>
            </a:r>
            <a:endParaRPr lang="fr-FR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73767" y="937170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Knowledge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be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able 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work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out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numbers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when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reading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them</a:t>
            </a:r>
            <a:endParaRPr lang="fr-FR" sz="2400" dirty="0" smtClean="0">
              <a:ln w="0"/>
              <a:solidFill>
                <a:schemeClr val="tx1"/>
              </a:solidFill>
            </a:endParaRPr>
          </a:p>
        </p:txBody>
      </p:sp>
      <p:pic>
        <p:nvPicPr>
          <p:cNvPr id="205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94" y="99781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73767" y="4495910"/>
            <a:ext cx="5947835" cy="1689737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A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pplication: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use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numbers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1-100 in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context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without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support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3767" y="2757495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Comprehension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en-GB" sz="2800" dirty="0" smtClean="0">
                <a:ln w="0"/>
                <a:solidFill>
                  <a:schemeClr val="tx1"/>
                </a:solidFill>
              </a:rPr>
              <a:t>to understand numbers 1-60 in context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31122"/>
              </p:ext>
            </p:extLst>
          </p:nvPr>
        </p:nvGraphicFramePr>
        <p:xfrm>
          <a:off x="8650941" y="1556912"/>
          <a:ext cx="2719294" cy="429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94"/>
              </a:tblGrid>
              <a:tr h="1032381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Transition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05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Nouns</a:t>
                      </a:r>
                      <a:endParaRPr lang="fr-FR" sz="24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noProof="0" dirty="0" smtClean="0">
                          <a:solidFill>
                            <a:schemeClr val="tx1"/>
                          </a:solidFill>
                        </a:rPr>
                        <a:t>(articles,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baseline="0" noProof="0" dirty="0" err="1" smtClean="0">
                          <a:solidFill>
                            <a:schemeClr val="tx1"/>
                          </a:solidFill>
                        </a:rPr>
                        <a:t>genders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, plural)</a:t>
                      </a:r>
                      <a:endParaRPr lang="fr-FR" sz="18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141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Numbers</a:t>
                      </a:r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 0-100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dates, time)</a:t>
                      </a:r>
                      <a:endParaRPr lang="fr-F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(open,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noProof="0" dirty="0" err="1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Opinions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dislikes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reasons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5400000">
            <a:off x="9823443" y="4693848"/>
            <a:ext cx="383502" cy="2734235"/>
          </a:xfrm>
          <a:prstGeom prst="homePlate">
            <a:avLst>
              <a:gd name="adj" fmla="val 53348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24" name="Picture 4" descr="https://pixabay.com/static/uploads/photo/2014/04/02/11/01/tick-305245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082" y="3456286"/>
            <a:ext cx="530682" cy="6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82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41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0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29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7475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772"/>
            <a:ext cx="8933329" cy="1325563"/>
          </a:xfrm>
        </p:spPr>
        <p:txBody>
          <a:bodyPr/>
          <a:lstStyle/>
          <a:p>
            <a:r>
              <a:rPr lang="fr-FR" b="1" dirty="0" err="1"/>
              <a:t>H</a:t>
            </a:r>
            <a:r>
              <a:rPr lang="fr-FR" b="1" dirty="0" err="1" smtClean="0"/>
              <a:t>omework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587624"/>
            <a:ext cx="5662706" cy="22383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4000" b="1" dirty="0" smtClean="0"/>
              <a:t>Complete the </a:t>
            </a:r>
            <a:r>
              <a:rPr lang="fr-FR" sz="4000" b="1" dirty="0" err="1" smtClean="0"/>
              <a:t>worksheet</a:t>
            </a:r>
            <a:r>
              <a:rPr lang="fr-FR" sz="4000" b="1" dirty="0" smtClean="0"/>
              <a:t>: </a:t>
            </a:r>
            <a:r>
              <a:rPr lang="fr-FR" sz="3600" b="1" dirty="0" smtClean="0"/>
              <a:t>Transition: </a:t>
            </a:r>
            <a:r>
              <a:rPr lang="fr-FR" sz="3600" b="1" dirty="0" err="1" smtClean="0"/>
              <a:t>Giving</a:t>
            </a:r>
            <a:r>
              <a:rPr lang="fr-FR" sz="3600" b="1" dirty="0" smtClean="0"/>
              <a:t> the time</a:t>
            </a:r>
            <a:endParaRPr lang="fr-FR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928" y="104588"/>
            <a:ext cx="1000125" cy="1000125"/>
          </a:xfrm>
          <a:prstGeom prst="rect">
            <a:avLst/>
          </a:prstGeom>
        </p:spPr>
      </p:pic>
      <p:pic>
        <p:nvPicPr>
          <p:cNvPr id="9" name="Picture 8" descr="Screen Shot 2019-07-19 at 21.27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46" y="1329763"/>
            <a:ext cx="3531523" cy="4990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008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30546" cy="100252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Objectives:</a:t>
            </a:r>
            <a:endParaRPr lang="fr-FR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73767" y="937170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Knowledge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form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closed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and open questions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using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your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tone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of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voice</a:t>
            </a:r>
            <a:endParaRPr lang="fr-FR" sz="2800" dirty="0" smtClean="0">
              <a:ln w="0"/>
              <a:solidFill>
                <a:schemeClr val="tx1"/>
              </a:solidFill>
            </a:endParaRPr>
          </a:p>
        </p:txBody>
      </p:sp>
      <p:pic>
        <p:nvPicPr>
          <p:cNvPr id="205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94" y="99781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73767" y="4495910"/>
            <a:ext cx="5947835" cy="1689737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A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pplication: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ask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closed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and open questions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using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different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registers</a:t>
            </a:r>
            <a:endParaRPr lang="fr-FR" sz="280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3767" y="2757495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Comprehension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understand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closed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and open questions in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different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registers</a:t>
            </a:r>
            <a:endParaRPr lang="fr-FR" sz="2600" dirty="0" smtClean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31122"/>
              </p:ext>
            </p:extLst>
          </p:nvPr>
        </p:nvGraphicFramePr>
        <p:xfrm>
          <a:off x="8650941" y="1556912"/>
          <a:ext cx="2719294" cy="429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94"/>
              </a:tblGrid>
              <a:tr h="1032381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Transition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05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Nouns</a:t>
                      </a:r>
                      <a:endParaRPr lang="fr-FR" sz="24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noProof="0" dirty="0" smtClean="0">
                          <a:solidFill>
                            <a:schemeClr val="tx1"/>
                          </a:solidFill>
                        </a:rPr>
                        <a:t>(articles,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baseline="0" noProof="0" dirty="0" err="1" smtClean="0">
                          <a:solidFill>
                            <a:schemeClr val="tx1"/>
                          </a:solidFill>
                        </a:rPr>
                        <a:t>genders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, plural)</a:t>
                      </a:r>
                      <a:endParaRPr lang="fr-FR" sz="18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141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Numbers</a:t>
                      </a:r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 0-100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dates, time)</a:t>
                      </a:r>
                      <a:endParaRPr lang="fr-F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(open,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noProof="0" dirty="0" err="1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Opinions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dislikes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reasons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5400000">
            <a:off x="9823443" y="4693848"/>
            <a:ext cx="383502" cy="2734235"/>
          </a:xfrm>
          <a:prstGeom prst="homePlate">
            <a:avLst>
              <a:gd name="adj" fmla="val 53348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24" name="Picture 4" descr="https://pixabay.com/static/uploads/photo/2014/04/02/11/01/tick-305245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372" y="4341998"/>
            <a:ext cx="530682" cy="6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82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41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0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29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7475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344" y="170011"/>
            <a:ext cx="971118" cy="845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470" y="1255059"/>
            <a:ext cx="6417141" cy="4493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Comment tu t’appelles?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Quel âge as-tu?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Tu habites où?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Il y a combien de personnes dans ta famille?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Tu as un animal?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Quelle est ta couleur préférée?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Qu’est-ce que tu fais pendant ton temps libre?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Quelle est ta matière préférée?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00471" y="1210235"/>
            <a:ext cx="4078942" cy="5386090"/>
          </a:xfrm>
          <a:prstGeom prst="rect">
            <a:avLst/>
          </a:prstGeom>
          <a:solidFill>
            <a:srgbClr val="FF8982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fr-FR" sz="2400" b="1" dirty="0" smtClean="0"/>
              <a:t>Ma matière préférée est le français.</a:t>
            </a:r>
          </a:p>
          <a:p>
            <a:endParaRPr lang="fr-FR" sz="800" b="1" dirty="0" smtClean="0"/>
          </a:p>
          <a:p>
            <a:pPr marL="342900" indent="-342900">
              <a:buAutoNum type="alphaLcPeriod"/>
            </a:pPr>
            <a:r>
              <a:rPr lang="fr-FR" sz="2400" b="1" dirty="0" smtClean="0"/>
              <a:t>J’ai seize ans.</a:t>
            </a:r>
          </a:p>
          <a:p>
            <a:endParaRPr lang="fr-FR" sz="800" b="1" dirty="0" smtClean="0"/>
          </a:p>
          <a:p>
            <a:pPr marL="342900" indent="-342900">
              <a:buAutoNum type="alphaLcPeriod"/>
            </a:pPr>
            <a:r>
              <a:rPr lang="fr-FR" sz="2400" b="1" dirty="0" smtClean="0"/>
              <a:t>Dans ma famille, il y a trois personnes.</a:t>
            </a:r>
          </a:p>
          <a:p>
            <a:endParaRPr lang="fr-FR" sz="800" b="1" dirty="0" smtClean="0"/>
          </a:p>
          <a:p>
            <a:pPr marL="342900" indent="-342900">
              <a:buAutoNum type="alphaLcPeriod"/>
            </a:pPr>
            <a:r>
              <a:rPr lang="fr-FR" sz="2400" b="1" dirty="0" smtClean="0"/>
              <a:t>J’ai deux chiens.</a:t>
            </a:r>
          </a:p>
          <a:p>
            <a:endParaRPr lang="fr-FR" sz="800" b="1" dirty="0" smtClean="0"/>
          </a:p>
          <a:p>
            <a:pPr marL="342900" indent="-342900">
              <a:buAutoNum type="alphaLcPeriod"/>
            </a:pPr>
            <a:r>
              <a:rPr lang="fr-FR" sz="2400" b="1" dirty="0" smtClean="0"/>
              <a:t>J’habite à Paris en France. </a:t>
            </a:r>
          </a:p>
          <a:p>
            <a:endParaRPr lang="fr-FR" sz="800" b="1" dirty="0" smtClean="0"/>
          </a:p>
          <a:p>
            <a:pPr marL="342900" indent="-342900">
              <a:buAutoNum type="alphaLcPeriod"/>
            </a:pPr>
            <a:r>
              <a:rPr lang="fr-FR" sz="2400" b="1" dirty="0" smtClean="0"/>
              <a:t>Je m’appelle Coralie. </a:t>
            </a:r>
          </a:p>
          <a:p>
            <a:endParaRPr lang="fr-FR" sz="800" b="1" dirty="0"/>
          </a:p>
          <a:p>
            <a:pPr marL="342900" indent="-342900">
              <a:buAutoNum type="alphaLcPeriod"/>
            </a:pPr>
            <a:r>
              <a:rPr lang="fr-FR" sz="2400" b="1" dirty="0" smtClean="0"/>
              <a:t>Pendant mon temps libre, je regarde la télévision.</a:t>
            </a:r>
          </a:p>
          <a:p>
            <a:endParaRPr lang="fr-FR" sz="800" b="1" dirty="0" smtClean="0"/>
          </a:p>
          <a:p>
            <a:pPr marL="342900" indent="-342900">
              <a:buAutoNum type="alphaLcPeriod"/>
            </a:pPr>
            <a:r>
              <a:rPr lang="fr-FR" sz="2400" b="1" dirty="0" smtClean="0"/>
              <a:t>Ma couleur préférée c’est le bleu</a:t>
            </a:r>
            <a:endParaRPr lang="fr-FR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24176"/>
              </p:ext>
            </p:extLst>
          </p:nvPr>
        </p:nvGraphicFramePr>
        <p:xfrm>
          <a:off x="926353" y="5904254"/>
          <a:ext cx="57971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47"/>
                <a:gridCol w="724647"/>
                <a:gridCol w="724647"/>
                <a:gridCol w="724647"/>
                <a:gridCol w="724647"/>
                <a:gridCol w="724647"/>
                <a:gridCol w="724647"/>
                <a:gridCol w="7246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2588" y="134471"/>
            <a:ext cx="7534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Questions and </a:t>
            </a:r>
            <a:r>
              <a:rPr lang="fr-FR" sz="4000" b="1" dirty="0" err="1" smtClean="0"/>
              <a:t>Answers</a:t>
            </a:r>
            <a:r>
              <a:rPr lang="fr-FR" sz="4000" b="1" dirty="0"/>
              <a:t>:</a:t>
            </a:r>
            <a:r>
              <a:rPr lang="fr-FR" sz="4000" b="1" dirty="0" smtClean="0"/>
              <a:t> Match-up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66539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235" y="358588"/>
            <a:ext cx="5929828" cy="4126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200" b="1" dirty="0" smtClean="0"/>
              <a:t>Comment tu t’appelles?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200" b="1" dirty="0" smtClean="0"/>
              <a:t>Quel âge as-tu?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200" b="1" dirty="0" smtClean="0"/>
              <a:t>Tu habites où?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200" b="1" dirty="0" smtClean="0"/>
              <a:t>Il y a combien de personnes dans ta famille?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200" b="1" dirty="0" smtClean="0"/>
              <a:t>Tu as un animal?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200" b="1" dirty="0" smtClean="0"/>
              <a:t>Quelle est ta couleur préférée?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200" b="1" dirty="0" smtClean="0"/>
              <a:t>Qu’est-ce que tu fais pendant ton temps libre?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200" b="1" dirty="0" smtClean="0"/>
              <a:t>Quelle est ta matière préférée?</a:t>
            </a:r>
            <a:endParaRPr lang="fr-FR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60236" y="313764"/>
            <a:ext cx="4078942" cy="4231927"/>
          </a:xfrm>
          <a:prstGeom prst="rect">
            <a:avLst/>
          </a:prstGeom>
          <a:solidFill>
            <a:srgbClr val="FF8982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fr-FR" sz="2000" b="1" dirty="0" smtClean="0"/>
              <a:t>Ma matière préférée est le français.</a:t>
            </a:r>
          </a:p>
          <a:p>
            <a:endParaRPr lang="fr-FR" sz="700" b="1" dirty="0" smtClean="0"/>
          </a:p>
          <a:p>
            <a:pPr marL="342900" indent="-342900">
              <a:buAutoNum type="alphaLcPeriod"/>
            </a:pPr>
            <a:r>
              <a:rPr lang="fr-FR" sz="2000" b="1" dirty="0" smtClean="0"/>
              <a:t>J’ai seize ans.</a:t>
            </a:r>
          </a:p>
          <a:p>
            <a:endParaRPr lang="fr-FR" sz="700" b="1" dirty="0" smtClean="0"/>
          </a:p>
          <a:p>
            <a:pPr marL="342900" indent="-342900">
              <a:buAutoNum type="alphaLcPeriod"/>
            </a:pPr>
            <a:r>
              <a:rPr lang="fr-FR" sz="2000" b="1" dirty="0" smtClean="0"/>
              <a:t>Dans ma famille, il y a trois personnes.</a:t>
            </a:r>
          </a:p>
          <a:p>
            <a:endParaRPr lang="fr-FR" sz="700" b="1" dirty="0" smtClean="0"/>
          </a:p>
          <a:p>
            <a:pPr marL="342900" indent="-342900">
              <a:buAutoNum type="alphaLcPeriod"/>
            </a:pPr>
            <a:r>
              <a:rPr lang="fr-FR" sz="2000" b="1" dirty="0" smtClean="0"/>
              <a:t>J’ai deux chiens.</a:t>
            </a:r>
          </a:p>
          <a:p>
            <a:endParaRPr lang="fr-FR" sz="700" b="1" dirty="0" smtClean="0"/>
          </a:p>
          <a:p>
            <a:pPr marL="342900" indent="-342900">
              <a:buAutoNum type="alphaLcPeriod"/>
            </a:pPr>
            <a:r>
              <a:rPr lang="fr-FR" sz="2000" b="1" dirty="0" smtClean="0"/>
              <a:t>J’habite à Paris en France. </a:t>
            </a:r>
          </a:p>
          <a:p>
            <a:endParaRPr lang="fr-FR" sz="700" b="1" dirty="0" smtClean="0"/>
          </a:p>
          <a:p>
            <a:pPr marL="342900" indent="-342900">
              <a:buAutoNum type="alphaLcPeriod"/>
            </a:pPr>
            <a:r>
              <a:rPr lang="fr-FR" sz="2000" b="1" dirty="0" smtClean="0"/>
              <a:t>Je m’appelle Coralie. </a:t>
            </a:r>
          </a:p>
          <a:p>
            <a:endParaRPr lang="fr-FR" sz="700" b="1" dirty="0"/>
          </a:p>
          <a:p>
            <a:pPr marL="342900" indent="-342900">
              <a:buAutoNum type="alphaLcPeriod"/>
            </a:pPr>
            <a:r>
              <a:rPr lang="fr-FR" sz="2000" b="1" dirty="0" smtClean="0"/>
              <a:t>Pendant mon temps libre, je regarde la télévision.</a:t>
            </a:r>
          </a:p>
          <a:p>
            <a:endParaRPr lang="fr-FR" sz="700" b="1" dirty="0" smtClean="0"/>
          </a:p>
          <a:p>
            <a:pPr marL="342900" indent="-342900">
              <a:buAutoNum type="alphaLcPeriod"/>
            </a:pPr>
            <a:r>
              <a:rPr lang="fr-FR" sz="2000" b="1" dirty="0" smtClean="0"/>
              <a:t>Ma couleur préférée c’est le bleu</a:t>
            </a:r>
            <a:endParaRPr lang="fr-FR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147156"/>
              </p:ext>
            </p:extLst>
          </p:nvPr>
        </p:nvGraphicFramePr>
        <p:xfrm>
          <a:off x="3346825" y="4679078"/>
          <a:ext cx="5797176" cy="88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47"/>
                <a:gridCol w="724647"/>
                <a:gridCol w="724647"/>
                <a:gridCol w="724647"/>
                <a:gridCol w="724647"/>
                <a:gridCol w="724647"/>
                <a:gridCol w="724647"/>
                <a:gridCol w="7246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59" y="5757356"/>
            <a:ext cx="917864" cy="917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530" y="5646312"/>
            <a:ext cx="1023569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In pairs and </a:t>
            </a:r>
            <a:r>
              <a:rPr lang="fr-FR" sz="3200" b="1" dirty="0" err="1" smtClean="0"/>
              <a:t>taking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turns</a:t>
            </a:r>
            <a:r>
              <a:rPr lang="fr-FR" sz="3200" b="1" dirty="0" smtClean="0"/>
              <a:t>: </a:t>
            </a:r>
          </a:p>
          <a:p>
            <a:r>
              <a:rPr lang="fr-FR" sz="3200" b="1" dirty="0" err="1" smtClean="0"/>
              <a:t>Ask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each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other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these</a:t>
            </a:r>
            <a:r>
              <a:rPr lang="fr-FR" sz="3200" b="1" dirty="0" smtClean="0"/>
              <a:t> questions and </a:t>
            </a:r>
            <a:r>
              <a:rPr lang="fr-FR" sz="3200" b="1" dirty="0" err="1" smtClean="0"/>
              <a:t>give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your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own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answers</a:t>
            </a:r>
            <a:endParaRPr lang="fr-FR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4026" y="4710274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3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91"/>
            <a:ext cx="10515600" cy="770404"/>
          </a:xfrm>
        </p:spPr>
        <p:txBody>
          <a:bodyPr/>
          <a:lstStyle/>
          <a:p>
            <a:r>
              <a:rPr lang="fr-FR" b="1" dirty="0" err="1" smtClean="0"/>
              <a:t>Asking</a:t>
            </a:r>
            <a:r>
              <a:rPr lang="fr-FR" b="1" dirty="0" smtClean="0"/>
              <a:t> questions in French</a:t>
            </a:r>
            <a:endParaRPr lang="fr-F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471" y="1404472"/>
            <a:ext cx="10828605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b="1" u="sng" dirty="0" smtClean="0"/>
              <a:t>Reminder:</a:t>
            </a:r>
          </a:p>
          <a:p>
            <a:endParaRPr lang="en-GB" b="1" u="sng" dirty="0" smtClean="0"/>
          </a:p>
          <a:p>
            <a:r>
              <a:rPr lang="en-GB" sz="3200" b="1" dirty="0" smtClean="0"/>
              <a:t>There are </a:t>
            </a:r>
            <a:r>
              <a:rPr lang="en-GB" sz="3200" b="1" u="sng" dirty="0" smtClean="0"/>
              <a:t>two types </a:t>
            </a:r>
            <a:r>
              <a:rPr lang="en-GB" sz="3200" b="1" dirty="0" smtClean="0"/>
              <a:t>of questions you can ask:</a:t>
            </a:r>
          </a:p>
          <a:p>
            <a:endParaRPr lang="en-GB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800" dirty="0" smtClean="0"/>
              <a:t>Questions which require a </a:t>
            </a:r>
            <a:r>
              <a:rPr lang="en-GB" sz="2800" b="1" dirty="0" smtClean="0"/>
              <a:t>Yes/No </a:t>
            </a:r>
            <a:r>
              <a:rPr lang="en-GB" sz="2800" dirty="0" smtClean="0"/>
              <a:t>answer (</a:t>
            </a:r>
            <a:r>
              <a:rPr lang="en-GB" sz="2800" i="1" dirty="0" err="1" smtClean="0"/>
              <a:t>e.g</a:t>
            </a:r>
            <a:r>
              <a:rPr lang="en-GB" sz="2800" i="1" dirty="0" smtClean="0"/>
              <a:t>: Do you like French?</a:t>
            </a:r>
            <a:r>
              <a:rPr lang="en-GB" sz="28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800" dirty="0" smtClean="0"/>
              <a:t>Questions which ask for </a:t>
            </a:r>
            <a:r>
              <a:rPr lang="en-GB" sz="2800" b="1" dirty="0" smtClean="0"/>
              <a:t>specific information </a:t>
            </a:r>
            <a:r>
              <a:rPr lang="en-GB" sz="2800" dirty="0" smtClean="0"/>
              <a:t>(</a:t>
            </a:r>
            <a:r>
              <a:rPr lang="en-GB" sz="2800" i="1" dirty="0" err="1" smtClean="0"/>
              <a:t>e.g</a:t>
            </a:r>
            <a:r>
              <a:rPr lang="en-GB" sz="2800" i="1" dirty="0" smtClean="0"/>
              <a:t>: where do you live?</a:t>
            </a:r>
            <a:r>
              <a:rPr lang="en-GB" sz="28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GB" sz="2800" b="1" dirty="0" smtClean="0"/>
          </a:p>
          <a:p>
            <a:r>
              <a:rPr lang="en-GB" sz="3200" b="1" dirty="0" smtClean="0"/>
              <a:t>Let’s have a look at each type separately!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09646" y="5050118"/>
            <a:ext cx="4198471" cy="1200328"/>
          </a:xfrm>
          <a:prstGeom prst="rect">
            <a:avLst/>
          </a:prstGeom>
          <a:solidFill>
            <a:srgbClr val="D7A8F2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Note: </a:t>
            </a:r>
          </a:p>
          <a:p>
            <a:r>
              <a:rPr lang="fr-FR" sz="2400" dirty="0" smtClean="0"/>
              <a:t>You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required</a:t>
            </a:r>
            <a:r>
              <a:rPr lang="fr-FR" sz="2400" dirty="0" smtClean="0"/>
              <a:t> to </a:t>
            </a:r>
            <a:r>
              <a:rPr lang="fr-FR" sz="2400" dirty="0" err="1" smtClean="0"/>
              <a:t>ask</a:t>
            </a:r>
            <a:r>
              <a:rPr lang="fr-FR" sz="2400" dirty="0" smtClean="0"/>
              <a:t> a question in </a:t>
            </a:r>
            <a:r>
              <a:rPr lang="fr-FR" sz="2400" dirty="0" err="1" smtClean="0"/>
              <a:t>your</a:t>
            </a:r>
            <a:r>
              <a:rPr lang="fr-FR" sz="2400" dirty="0" smtClean="0"/>
              <a:t> </a:t>
            </a:r>
            <a:r>
              <a:rPr lang="fr-FR" sz="2400" dirty="0" err="1" smtClean="0"/>
              <a:t>speaking</a:t>
            </a:r>
            <a:r>
              <a:rPr lang="fr-FR" sz="2400" dirty="0" smtClean="0"/>
              <a:t> exam</a:t>
            </a:r>
            <a:endParaRPr lang="fr-F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84" y="0"/>
            <a:ext cx="1689390" cy="11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024" y="0"/>
            <a:ext cx="10515600" cy="934757"/>
          </a:xfrm>
        </p:spPr>
        <p:txBody>
          <a:bodyPr/>
          <a:lstStyle/>
          <a:p>
            <a:r>
              <a:rPr lang="fr-FR" b="1" dirty="0" smtClean="0"/>
              <a:t>Questions for </a:t>
            </a:r>
            <a:r>
              <a:rPr lang="fr-FR" b="1" dirty="0" err="1" smtClean="0"/>
              <a:t>Yes</a:t>
            </a:r>
            <a:r>
              <a:rPr lang="fr-FR" b="1" dirty="0" smtClean="0"/>
              <a:t>/No </a:t>
            </a:r>
            <a:r>
              <a:rPr lang="fr-FR" b="1" dirty="0" err="1" smtClean="0"/>
              <a:t>answers</a:t>
            </a:r>
            <a:endParaRPr lang="fr-F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44707" y="911413"/>
            <a:ext cx="9538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 smtClean="0"/>
              <a:t>There are </a:t>
            </a:r>
            <a:r>
              <a:rPr lang="fr-FR" sz="3600" i="1" u="sng" dirty="0" err="1" smtClean="0"/>
              <a:t>three</a:t>
            </a:r>
            <a:r>
              <a:rPr lang="fr-FR" sz="3600" i="1" u="sng" dirty="0" smtClean="0"/>
              <a:t> </a:t>
            </a:r>
            <a:r>
              <a:rPr lang="fr-FR" sz="3600" i="1" u="sng" dirty="0" err="1" smtClean="0"/>
              <a:t>ways</a:t>
            </a:r>
            <a:r>
              <a:rPr lang="fr-FR" sz="3600" i="1" u="sng" dirty="0" smtClean="0"/>
              <a:t> </a:t>
            </a:r>
            <a:r>
              <a:rPr lang="fr-FR" sz="3600" i="1" dirty="0" smtClean="0"/>
              <a:t>to </a:t>
            </a:r>
            <a:r>
              <a:rPr lang="fr-FR" sz="3600" i="1" dirty="0" err="1" smtClean="0"/>
              <a:t>ask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this</a:t>
            </a:r>
            <a:r>
              <a:rPr lang="fr-FR" sz="3600" i="1" dirty="0" smtClean="0"/>
              <a:t> type of questions</a:t>
            </a:r>
            <a:endParaRPr lang="fr-FR" sz="36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30302"/>
              </p:ext>
            </p:extLst>
          </p:nvPr>
        </p:nvGraphicFramePr>
        <p:xfrm>
          <a:off x="508000" y="1705784"/>
          <a:ext cx="11056469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824"/>
                <a:gridCol w="3471059"/>
                <a:gridCol w="3984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>
                          <a:solidFill>
                            <a:schemeClr val="tx1"/>
                          </a:solidFill>
                        </a:rPr>
                        <a:t>1: Easiest way</a:t>
                      </a:r>
                      <a:endParaRPr lang="en-GB" sz="2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>
                          <a:solidFill>
                            <a:schemeClr val="tx1"/>
                          </a:solidFill>
                        </a:rPr>
                        <a:t>2: Formal way</a:t>
                      </a:r>
                      <a:endParaRPr lang="en-GB" sz="2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>
                          <a:solidFill>
                            <a:schemeClr val="tx1"/>
                          </a:solidFill>
                        </a:rPr>
                        <a:t>3: with ‘Est-ce que ’</a:t>
                      </a:r>
                      <a:endParaRPr lang="en-GB" sz="2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49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200" noProof="0" dirty="0" smtClean="0"/>
                    </a:p>
                    <a:p>
                      <a:pPr algn="ctr"/>
                      <a:r>
                        <a:rPr lang="en-GB" sz="2200" b="1" noProof="0" dirty="0" smtClean="0"/>
                        <a:t>Changing your tone of voice</a:t>
                      </a:r>
                    </a:p>
                    <a:p>
                      <a:endParaRPr lang="en-GB" sz="1200" noProof="0" dirty="0" smtClean="0"/>
                    </a:p>
                    <a:p>
                      <a:r>
                        <a:rPr lang="en-GB" noProof="0" dirty="0" smtClean="0">
                          <a:sym typeface="Wingdings"/>
                        </a:rPr>
                        <a:t> </a:t>
                      </a:r>
                      <a:r>
                        <a:rPr lang="en-GB" noProof="0" dirty="0" smtClean="0"/>
                        <a:t>Say the normal sentence, but make your voice go up at the end.</a:t>
                      </a:r>
                    </a:p>
                    <a:p>
                      <a:pPr algn="ctr"/>
                      <a:endParaRPr lang="en-GB" noProof="0" dirty="0" smtClean="0"/>
                    </a:p>
                    <a:p>
                      <a:pPr algn="ctr"/>
                      <a:endParaRPr lang="en-GB" sz="1400" noProof="0" dirty="0" smtClean="0"/>
                    </a:p>
                    <a:p>
                      <a:pPr algn="ctr"/>
                      <a:r>
                        <a:rPr lang="en-GB" sz="2000" i="1" noProof="0" dirty="0" err="1" smtClean="0"/>
                        <a:t>e.g</a:t>
                      </a:r>
                      <a:r>
                        <a:rPr lang="en-GB" sz="2000" i="1" noProof="0" dirty="0" smtClean="0"/>
                        <a:t>: </a:t>
                      </a:r>
                      <a:r>
                        <a:rPr lang="en-GB" sz="2000" i="1" noProof="0" dirty="0" err="1" smtClean="0"/>
                        <a:t>Tu</a:t>
                      </a:r>
                      <a:r>
                        <a:rPr lang="en-GB" sz="2000" i="1" noProof="0" dirty="0" smtClean="0"/>
                        <a:t> </a:t>
                      </a:r>
                      <a:r>
                        <a:rPr lang="en-GB" sz="2000" i="1" noProof="0" dirty="0" err="1" smtClean="0"/>
                        <a:t>aimes</a:t>
                      </a:r>
                      <a:r>
                        <a:rPr lang="en-GB" sz="2000" i="1" noProof="0" dirty="0" smtClean="0"/>
                        <a:t> le </a:t>
                      </a:r>
                      <a:r>
                        <a:rPr lang="en-GB" sz="2000" i="1" noProof="0" dirty="0" err="1" smtClean="0"/>
                        <a:t>français</a:t>
                      </a:r>
                      <a:r>
                        <a:rPr lang="en-GB" sz="2000" i="1" noProof="0" dirty="0" smtClean="0"/>
                        <a:t>?</a:t>
                      </a:r>
                    </a:p>
                    <a:p>
                      <a:pPr algn="ctr"/>
                      <a:endParaRPr lang="en-GB" sz="1100" i="0" noProof="0" dirty="0" smtClean="0"/>
                    </a:p>
                    <a:p>
                      <a:pPr algn="ctr"/>
                      <a:r>
                        <a:rPr lang="en-GB" sz="1800" i="0" noProof="0" dirty="0" smtClean="0"/>
                        <a:t>Do you like French?</a:t>
                      </a:r>
                    </a:p>
                    <a:p>
                      <a:pPr algn="ctr"/>
                      <a:r>
                        <a:rPr lang="en-GB" sz="1800" i="0" noProof="0" dirty="0" smtClean="0"/>
                        <a:t>(Literally: You like French?)</a:t>
                      </a:r>
                    </a:p>
                    <a:p>
                      <a:endParaRPr lang="en-GB" noProof="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noProof="0" dirty="0" smtClean="0"/>
                    </a:p>
                    <a:p>
                      <a:pPr algn="ctr"/>
                      <a:r>
                        <a:rPr lang="en-GB" sz="2400" b="1" noProof="0" dirty="0" smtClean="0"/>
                        <a:t>Put the verb first</a:t>
                      </a:r>
                    </a:p>
                    <a:p>
                      <a:endParaRPr lang="en-GB" sz="1100" noProof="0" dirty="0" smtClean="0"/>
                    </a:p>
                    <a:p>
                      <a:r>
                        <a:rPr lang="en-GB" noProof="0" dirty="0" smtClean="0">
                          <a:sym typeface="Wingdings"/>
                        </a:rPr>
                        <a:t> </a:t>
                      </a:r>
                      <a:r>
                        <a:rPr lang="en-GB" noProof="0" dirty="0" smtClean="0"/>
                        <a:t>Swap the verb and the subject around. Don’t forget to add an hyphen.</a:t>
                      </a:r>
                    </a:p>
                    <a:p>
                      <a:endParaRPr lang="en-GB" sz="1100" noProof="0" dirty="0" smtClean="0"/>
                    </a:p>
                    <a:p>
                      <a:pPr algn="ctr"/>
                      <a:r>
                        <a:rPr lang="en-GB" sz="2000" i="1" noProof="0" dirty="0" err="1" smtClean="0"/>
                        <a:t>e.g</a:t>
                      </a:r>
                      <a:r>
                        <a:rPr lang="en-GB" sz="2000" i="1" noProof="0" dirty="0" smtClean="0"/>
                        <a:t>: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Aimes-tu</a:t>
                      </a:r>
                      <a:r>
                        <a:rPr lang="en-GB" sz="2000" i="1" baseline="0" noProof="0" dirty="0" smtClean="0"/>
                        <a:t> le </a:t>
                      </a:r>
                      <a:r>
                        <a:rPr lang="en-GB" sz="2000" i="1" baseline="0" noProof="0" dirty="0" err="1" smtClean="0"/>
                        <a:t>français</a:t>
                      </a:r>
                      <a:r>
                        <a:rPr lang="en-GB" sz="2000" i="1" baseline="0" noProof="0" dirty="0" smtClean="0"/>
                        <a:t>?</a:t>
                      </a:r>
                    </a:p>
                    <a:p>
                      <a:endParaRPr lang="en-GB" baseline="0" noProof="0" dirty="0" smtClean="0"/>
                    </a:p>
                    <a:p>
                      <a:pPr algn="just"/>
                      <a:r>
                        <a:rPr lang="en-GB" b="1" baseline="0" noProof="0" dirty="0" smtClean="0"/>
                        <a:t>Note: </a:t>
                      </a:r>
                      <a:r>
                        <a:rPr lang="en-GB" baseline="0" noProof="0" dirty="0" smtClean="0"/>
                        <a:t>If the verb ends in a </a:t>
                      </a:r>
                      <a:r>
                        <a:rPr lang="en-GB" b="1" baseline="0" noProof="0" dirty="0" smtClean="0"/>
                        <a:t>vowel</a:t>
                      </a:r>
                      <a:r>
                        <a:rPr lang="en-GB" baseline="0" noProof="0" dirty="0" smtClean="0"/>
                        <a:t> and is followed by </a:t>
                      </a:r>
                      <a:r>
                        <a:rPr lang="en-GB" b="1" baseline="0" noProof="0" dirty="0" err="1" smtClean="0"/>
                        <a:t>il</a:t>
                      </a:r>
                      <a:r>
                        <a:rPr lang="en-GB" b="1" baseline="0" noProof="0" dirty="0" smtClean="0"/>
                        <a:t>/</a:t>
                      </a:r>
                      <a:r>
                        <a:rPr lang="en-GB" b="1" baseline="0" noProof="0" dirty="0" err="1" smtClean="0"/>
                        <a:t>elle</a:t>
                      </a:r>
                      <a:r>
                        <a:rPr lang="en-GB" b="1" baseline="0" noProof="0" dirty="0" smtClean="0"/>
                        <a:t>/on</a:t>
                      </a:r>
                      <a:r>
                        <a:rPr lang="en-GB" baseline="0" noProof="0" dirty="0" smtClean="0"/>
                        <a:t>, you need to add a ‘</a:t>
                      </a:r>
                      <a:r>
                        <a:rPr lang="en-GB" b="1" baseline="0" noProof="0" dirty="0" smtClean="0"/>
                        <a:t>t</a:t>
                      </a:r>
                      <a:r>
                        <a:rPr lang="en-GB" baseline="0" noProof="0" dirty="0" smtClean="0"/>
                        <a:t>’ to make it easier to say:</a:t>
                      </a:r>
                    </a:p>
                    <a:p>
                      <a:pPr algn="ctr"/>
                      <a:r>
                        <a:rPr lang="en-GB" sz="2000" i="1" baseline="0" noProof="0" dirty="0" err="1" smtClean="0"/>
                        <a:t>e.g</a:t>
                      </a:r>
                      <a:r>
                        <a:rPr lang="en-GB" sz="2000" i="1" baseline="0" noProof="0" dirty="0" smtClean="0"/>
                        <a:t>: </a:t>
                      </a:r>
                      <a:r>
                        <a:rPr lang="en-GB" sz="2000" i="1" baseline="0" noProof="0" dirty="0" err="1" smtClean="0"/>
                        <a:t>Aime</a:t>
                      </a:r>
                      <a:r>
                        <a:rPr lang="en-GB" sz="2000" i="1" baseline="0" noProof="0" dirty="0" smtClean="0"/>
                        <a:t>-t-</a:t>
                      </a:r>
                      <a:r>
                        <a:rPr lang="en-GB" sz="2000" i="1" baseline="0" noProof="0" dirty="0" err="1" smtClean="0"/>
                        <a:t>il</a:t>
                      </a:r>
                      <a:r>
                        <a:rPr lang="en-GB" sz="2000" i="1" baseline="0" noProof="0" dirty="0" smtClean="0"/>
                        <a:t> le </a:t>
                      </a:r>
                      <a:r>
                        <a:rPr lang="en-GB" sz="2000" i="1" baseline="0" noProof="0" dirty="0" err="1" smtClean="0"/>
                        <a:t>français</a:t>
                      </a:r>
                      <a:r>
                        <a:rPr lang="en-GB" sz="2000" i="1" baseline="0" noProof="0" dirty="0" smtClean="0"/>
                        <a:t>?</a:t>
                      </a:r>
                      <a:endParaRPr lang="en-GB" sz="2000" i="1" noProof="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noProof="0" dirty="0" smtClean="0"/>
                    </a:p>
                    <a:p>
                      <a:pPr algn="ctr"/>
                      <a:r>
                        <a:rPr lang="en-GB" sz="2400" b="1" noProof="0" dirty="0" smtClean="0"/>
                        <a:t>Add ‘</a:t>
                      </a:r>
                      <a:r>
                        <a:rPr lang="en-GB" sz="2400" b="1" noProof="0" dirty="0" err="1" smtClean="0"/>
                        <a:t>Est-ce</a:t>
                      </a:r>
                      <a:r>
                        <a:rPr lang="en-GB" sz="2400" b="1" noProof="0" dirty="0" smtClean="0"/>
                        <a:t> </a:t>
                      </a:r>
                      <a:r>
                        <a:rPr lang="en-GB" sz="2400" b="1" noProof="0" dirty="0" err="1" smtClean="0"/>
                        <a:t>que</a:t>
                      </a:r>
                      <a:r>
                        <a:rPr lang="en-GB" sz="2400" b="1" noProof="0" dirty="0" smtClean="0"/>
                        <a:t>’ at the</a:t>
                      </a:r>
                      <a:r>
                        <a:rPr lang="en-GB" sz="2400" b="1" baseline="0" noProof="0" dirty="0" smtClean="0"/>
                        <a:t> start of your sentence + raise your voice</a:t>
                      </a:r>
                    </a:p>
                    <a:p>
                      <a:endParaRPr lang="en-GB" baseline="0" noProof="0" dirty="0" smtClean="0"/>
                    </a:p>
                    <a:p>
                      <a:endParaRPr lang="en-GB" sz="900" baseline="0" noProof="0" dirty="0" smtClean="0"/>
                    </a:p>
                    <a:p>
                      <a:pPr algn="ctr"/>
                      <a:r>
                        <a:rPr lang="en-GB" sz="2000" i="1" baseline="0" noProof="0" dirty="0" err="1" smtClean="0"/>
                        <a:t>e.g</a:t>
                      </a:r>
                      <a:r>
                        <a:rPr lang="en-GB" sz="2000" i="1" baseline="0" noProof="0" dirty="0" smtClean="0"/>
                        <a:t>: </a:t>
                      </a:r>
                      <a:r>
                        <a:rPr lang="en-GB" sz="2000" i="1" baseline="0" noProof="0" dirty="0" err="1" smtClean="0"/>
                        <a:t>Est-ce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que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tu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aimes</a:t>
                      </a:r>
                      <a:r>
                        <a:rPr lang="en-GB" sz="2000" i="1" baseline="0" noProof="0" dirty="0" smtClean="0"/>
                        <a:t> le </a:t>
                      </a:r>
                      <a:r>
                        <a:rPr lang="en-GB" sz="2000" i="1" baseline="0" noProof="0" dirty="0" err="1" smtClean="0"/>
                        <a:t>français</a:t>
                      </a:r>
                      <a:r>
                        <a:rPr lang="en-GB" sz="2000" i="1" baseline="0" noProof="0" dirty="0" smtClean="0"/>
                        <a:t>?</a:t>
                      </a:r>
                    </a:p>
                    <a:p>
                      <a:endParaRPr lang="en-GB" baseline="0" noProof="0" dirty="0" smtClean="0"/>
                    </a:p>
                    <a:p>
                      <a:r>
                        <a:rPr lang="en-GB" baseline="0" noProof="0" dirty="0" smtClean="0"/>
                        <a:t>Don’t forget to change </a:t>
                      </a:r>
                      <a:r>
                        <a:rPr lang="en-GB" b="1" baseline="0" noProof="0" dirty="0" err="1" smtClean="0"/>
                        <a:t>que</a:t>
                      </a:r>
                      <a:r>
                        <a:rPr lang="en-GB" baseline="0" noProof="0" dirty="0" smtClean="0"/>
                        <a:t> to </a:t>
                      </a:r>
                      <a:r>
                        <a:rPr lang="en-GB" b="1" baseline="0" noProof="0" dirty="0" err="1" smtClean="0"/>
                        <a:t>qu</a:t>
                      </a:r>
                      <a:r>
                        <a:rPr lang="en-GB" b="1" baseline="0" noProof="0" dirty="0" smtClean="0"/>
                        <a:t>’ </a:t>
                      </a:r>
                      <a:r>
                        <a:rPr lang="en-GB" baseline="0" noProof="0" dirty="0" smtClean="0"/>
                        <a:t>if the next word is </a:t>
                      </a:r>
                      <a:r>
                        <a:rPr lang="en-GB" b="1" baseline="0" noProof="0" dirty="0" err="1" smtClean="0"/>
                        <a:t>il</a:t>
                      </a:r>
                      <a:r>
                        <a:rPr lang="en-GB" b="1" baseline="0" noProof="0" dirty="0" smtClean="0"/>
                        <a:t>/</a:t>
                      </a:r>
                      <a:r>
                        <a:rPr lang="en-GB" b="1" baseline="0" noProof="0" dirty="0" err="1" smtClean="0"/>
                        <a:t>elle</a:t>
                      </a:r>
                      <a:r>
                        <a:rPr lang="en-GB" b="1" baseline="0" noProof="0" dirty="0" smtClean="0"/>
                        <a:t>/on</a:t>
                      </a:r>
                      <a:r>
                        <a:rPr lang="en-GB" baseline="0" noProof="0" dirty="0" smtClean="0"/>
                        <a:t>.</a:t>
                      </a:r>
                    </a:p>
                    <a:p>
                      <a:endParaRPr lang="en-GB" sz="1200" baseline="0" noProof="0" dirty="0" smtClean="0"/>
                    </a:p>
                    <a:p>
                      <a:pPr algn="ctr"/>
                      <a:r>
                        <a:rPr lang="en-GB" sz="2000" i="1" baseline="0" noProof="0" dirty="0" err="1" smtClean="0"/>
                        <a:t>e.g</a:t>
                      </a:r>
                      <a:r>
                        <a:rPr lang="en-GB" sz="2000" i="1" baseline="0" noProof="0" dirty="0" smtClean="0"/>
                        <a:t>: </a:t>
                      </a:r>
                      <a:r>
                        <a:rPr lang="en-GB" sz="2000" i="1" baseline="0" noProof="0" dirty="0" err="1" smtClean="0"/>
                        <a:t>Est-ce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qu’il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aime</a:t>
                      </a:r>
                      <a:r>
                        <a:rPr lang="en-GB" sz="2000" i="1" baseline="0" noProof="0" dirty="0" smtClean="0"/>
                        <a:t> le </a:t>
                      </a:r>
                      <a:r>
                        <a:rPr lang="en-GB" sz="2000" i="1" baseline="0" noProof="0" dirty="0" err="1" smtClean="0"/>
                        <a:t>français</a:t>
                      </a:r>
                      <a:r>
                        <a:rPr lang="en-GB" sz="2000" i="1" baseline="0" noProof="0" dirty="0" smtClean="0"/>
                        <a:t>?</a:t>
                      </a:r>
                    </a:p>
                    <a:p>
                      <a:endParaRPr lang="en-GB" sz="1200" baseline="0" noProof="0" dirty="0" smtClean="0"/>
                    </a:p>
                    <a:p>
                      <a:r>
                        <a:rPr lang="en-GB" b="1" baseline="0" noProof="0" dirty="0" smtClean="0"/>
                        <a:t>Note: </a:t>
                      </a:r>
                      <a:r>
                        <a:rPr lang="en-GB" baseline="0" noProof="0" dirty="0" smtClean="0"/>
                        <a:t>‘</a:t>
                      </a:r>
                      <a:r>
                        <a:rPr lang="en-GB" b="1" baseline="0" noProof="0" dirty="0" err="1" smtClean="0"/>
                        <a:t>Est-ce</a:t>
                      </a:r>
                      <a:r>
                        <a:rPr lang="en-GB" b="1" baseline="0" noProof="0" dirty="0" smtClean="0"/>
                        <a:t> </a:t>
                      </a:r>
                      <a:r>
                        <a:rPr lang="en-GB" b="1" baseline="0" noProof="0" dirty="0" err="1" smtClean="0"/>
                        <a:t>que</a:t>
                      </a:r>
                      <a:r>
                        <a:rPr lang="en-GB" b="0" baseline="0" noProof="0" dirty="0" smtClean="0"/>
                        <a:t>’</a:t>
                      </a:r>
                      <a:r>
                        <a:rPr lang="en-GB" baseline="0" noProof="0" dirty="0" smtClean="0"/>
                        <a:t> replaces ‘</a:t>
                      </a:r>
                      <a:r>
                        <a:rPr lang="en-GB" b="1" baseline="0" noProof="0" dirty="0" smtClean="0"/>
                        <a:t>Do/Does’</a:t>
                      </a:r>
                      <a:r>
                        <a:rPr lang="en-GB" baseline="0" noProof="0" dirty="0" smtClean="0"/>
                        <a:t> in English. (</a:t>
                      </a:r>
                      <a:r>
                        <a:rPr lang="en-GB" b="1" baseline="0" noProof="0" dirty="0" smtClean="0"/>
                        <a:t>Do</a:t>
                      </a:r>
                      <a:r>
                        <a:rPr lang="en-GB" baseline="0" noProof="0" dirty="0" smtClean="0"/>
                        <a:t> you like French?)</a:t>
                      </a:r>
                      <a:endParaRPr lang="en-GB" noProof="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49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10" y="0"/>
            <a:ext cx="1689390" cy="11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7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588" y="5453531"/>
            <a:ext cx="11011648" cy="1107996"/>
          </a:xfrm>
          <a:prstGeom prst="rect">
            <a:avLst/>
          </a:prstGeom>
          <a:solidFill>
            <a:srgbClr val="D7A8F2"/>
          </a:solidFill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Note: </a:t>
            </a:r>
          </a:p>
          <a:p>
            <a:r>
              <a:rPr lang="fr-FR" sz="2200" dirty="0" smtClean="0"/>
              <a:t>You </a:t>
            </a:r>
            <a:r>
              <a:rPr lang="fr-FR" sz="2200" dirty="0" err="1" smtClean="0"/>
              <a:t>might</a:t>
            </a:r>
            <a:r>
              <a:rPr lang="fr-FR" sz="2200" dirty="0" smtClean="0"/>
              <a:t> </a:t>
            </a:r>
            <a:r>
              <a:rPr lang="fr-FR" sz="2200" dirty="0" err="1" smtClean="0"/>
              <a:t>feel</a:t>
            </a:r>
            <a:r>
              <a:rPr lang="fr-FR" sz="2200" dirty="0" smtClean="0"/>
              <a:t> more confident </a:t>
            </a:r>
            <a:r>
              <a:rPr lang="fr-FR" sz="2200" dirty="0" err="1" smtClean="0"/>
              <a:t>using</a:t>
            </a:r>
            <a:r>
              <a:rPr lang="fr-FR" sz="2200" dirty="0" smtClean="0"/>
              <a:t> one </a:t>
            </a:r>
            <a:r>
              <a:rPr lang="fr-FR" sz="2200" dirty="0" err="1" smtClean="0"/>
              <a:t>way</a:t>
            </a:r>
            <a:r>
              <a:rPr lang="fr-FR" sz="2200" dirty="0" smtClean="0"/>
              <a:t> </a:t>
            </a:r>
            <a:r>
              <a:rPr lang="fr-FR" sz="2200" dirty="0" err="1" smtClean="0"/>
              <a:t>rather</a:t>
            </a:r>
            <a:r>
              <a:rPr lang="fr-FR" sz="2200" dirty="0" smtClean="0"/>
              <a:t> </a:t>
            </a:r>
            <a:r>
              <a:rPr lang="fr-FR" sz="2200" dirty="0" err="1" smtClean="0"/>
              <a:t>than</a:t>
            </a:r>
            <a:r>
              <a:rPr lang="fr-FR" sz="2200" dirty="0" smtClean="0"/>
              <a:t> </a:t>
            </a:r>
            <a:r>
              <a:rPr lang="fr-FR" sz="2200" dirty="0" err="1" smtClean="0"/>
              <a:t>another</a:t>
            </a:r>
            <a:r>
              <a:rPr lang="fr-FR" sz="2200" dirty="0" smtClean="0"/>
              <a:t>, but </a:t>
            </a:r>
            <a:r>
              <a:rPr lang="fr-FR" sz="2200" dirty="0" err="1" smtClean="0"/>
              <a:t>you</a:t>
            </a:r>
            <a:r>
              <a:rPr lang="fr-FR" sz="2200" dirty="0" smtClean="0"/>
              <a:t> </a:t>
            </a:r>
            <a:r>
              <a:rPr lang="fr-FR" sz="2200" dirty="0" err="1" smtClean="0"/>
              <a:t>need</a:t>
            </a:r>
            <a:r>
              <a:rPr lang="fr-FR" sz="2200" dirty="0" smtClean="0"/>
              <a:t> to </a:t>
            </a:r>
            <a:r>
              <a:rPr lang="fr-FR" sz="2200" b="1" dirty="0" smtClean="0"/>
              <a:t>know </a:t>
            </a:r>
            <a:r>
              <a:rPr lang="fr-FR" sz="2200" b="1" dirty="0" err="1" smtClean="0"/>
              <a:t>them</a:t>
            </a:r>
            <a:r>
              <a:rPr lang="fr-FR" sz="2200" b="1" dirty="0" smtClean="0"/>
              <a:t> all </a:t>
            </a:r>
            <a:r>
              <a:rPr lang="fr-FR" sz="2200" dirty="0" smtClean="0"/>
              <a:t>in case </a:t>
            </a:r>
            <a:r>
              <a:rPr lang="fr-FR" sz="2200" dirty="0" err="1" smtClean="0"/>
              <a:t>someone</a:t>
            </a:r>
            <a:r>
              <a:rPr lang="fr-FR" sz="2200" dirty="0" smtClean="0"/>
              <a:t> </a:t>
            </a:r>
            <a:r>
              <a:rPr lang="fr-FR" sz="2200" dirty="0" err="1" smtClean="0"/>
              <a:t>asks</a:t>
            </a:r>
            <a:r>
              <a:rPr lang="fr-FR" sz="2200" dirty="0" smtClean="0"/>
              <a:t> </a:t>
            </a:r>
            <a:r>
              <a:rPr lang="fr-FR" sz="2200" dirty="0" err="1" smtClean="0"/>
              <a:t>you</a:t>
            </a:r>
            <a:r>
              <a:rPr lang="fr-FR" sz="2200" dirty="0" smtClean="0"/>
              <a:t> a question </a:t>
            </a:r>
            <a:r>
              <a:rPr lang="fr-FR" sz="2200" dirty="0" err="1" smtClean="0"/>
              <a:t>differently</a:t>
            </a:r>
            <a:r>
              <a:rPr lang="fr-FR" sz="2200" dirty="0" smtClean="0"/>
              <a:t>!</a:t>
            </a:r>
            <a:endParaRPr lang="fr-FR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72352" y="956235"/>
            <a:ext cx="581441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Fill</a:t>
            </a:r>
            <a:r>
              <a:rPr lang="fr-FR" sz="3200" b="1" dirty="0" smtClean="0"/>
              <a:t> in the table on the </a:t>
            </a:r>
            <a:r>
              <a:rPr lang="fr-FR" sz="3200" b="1" dirty="0" err="1" smtClean="0"/>
              <a:t>worksheet</a:t>
            </a:r>
            <a:endParaRPr lang="fr-FR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10" y="0"/>
            <a:ext cx="1689390" cy="1194619"/>
          </a:xfrm>
          <a:prstGeom prst="rect">
            <a:avLst/>
          </a:prstGeom>
        </p:spPr>
      </p:pic>
      <p:pic>
        <p:nvPicPr>
          <p:cNvPr id="11" name="Picture 10" descr="Screen Shot 2019-07-20 at 11.53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1" y="1640310"/>
            <a:ext cx="11504706" cy="372522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8788" y="0"/>
            <a:ext cx="10515600" cy="725581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Let’s</a:t>
            </a:r>
            <a:r>
              <a:rPr lang="fr-FR" b="1" dirty="0" smtClean="0"/>
              <a:t> </a:t>
            </a:r>
            <a:r>
              <a:rPr lang="fr-FR" b="1" dirty="0" err="1" smtClean="0"/>
              <a:t>practise</a:t>
            </a:r>
            <a:r>
              <a:rPr lang="fr-FR" b="1" dirty="0" smtClean="0"/>
              <a:t>: </a:t>
            </a:r>
            <a:r>
              <a:rPr lang="fr-FR" sz="3600" b="1" dirty="0" smtClean="0"/>
              <a:t>Questions </a:t>
            </a:r>
            <a:r>
              <a:rPr lang="fr-FR" sz="3600" b="1" dirty="0" err="1" smtClean="0"/>
              <a:t>with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Yes</a:t>
            </a:r>
            <a:r>
              <a:rPr lang="fr-FR" sz="3600" b="1" dirty="0" smtClean="0"/>
              <a:t>/No </a:t>
            </a:r>
            <a:r>
              <a:rPr lang="fr-FR" sz="3600" b="1" dirty="0" err="1" smtClean="0"/>
              <a:t>answers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21380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10" y="0"/>
            <a:ext cx="1689390" cy="1194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05320" y="900274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4941" y="5797176"/>
            <a:ext cx="61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/8</a:t>
            </a:r>
            <a:endParaRPr lang="fr-FR" sz="3600" b="1" dirty="0"/>
          </a:p>
        </p:txBody>
      </p:sp>
      <p:pic>
        <p:nvPicPr>
          <p:cNvPr id="4" name="Picture 3" descr="Screen Shot 2019-07-20 at 12.08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586"/>
            <a:ext cx="12192000" cy="3931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353" y="5797177"/>
            <a:ext cx="7978867" cy="646331"/>
          </a:xfrm>
          <a:prstGeom prst="rect">
            <a:avLst/>
          </a:prstGeom>
          <a:solidFill>
            <a:srgbClr val="BDD7EE"/>
          </a:solidFill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Correct </a:t>
            </a:r>
            <a:r>
              <a:rPr lang="fr-FR" sz="3600" b="1" dirty="0" err="1" smtClean="0"/>
              <a:t>your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work</a:t>
            </a:r>
            <a:r>
              <a:rPr lang="fr-FR" sz="3600" b="1" dirty="0" smtClean="0"/>
              <a:t> if </a:t>
            </a:r>
            <a:r>
              <a:rPr lang="fr-FR" sz="3600" b="1" dirty="0" err="1" smtClean="0"/>
              <a:t>you</a:t>
            </a:r>
            <a:r>
              <a:rPr lang="fr-FR" sz="3600" b="1" dirty="0" smtClean="0"/>
              <a:t> made a </a:t>
            </a:r>
            <a:r>
              <a:rPr lang="fr-FR" sz="3600" b="1" dirty="0" err="1" smtClean="0"/>
              <a:t>mistake</a:t>
            </a:r>
            <a:endParaRPr lang="fr-FR" sz="3600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8435" y="245596"/>
            <a:ext cx="10515600" cy="725581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Let’s</a:t>
            </a:r>
            <a:r>
              <a:rPr lang="fr-FR" b="1" dirty="0" smtClean="0"/>
              <a:t> </a:t>
            </a:r>
            <a:r>
              <a:rPr lang="fr-FR" b="1" dirty="0" err="1" smtClean="0"/>
              <a:t>practise</a:t>
            </a:r>
            <a:r>
              <a:rPr lang="fr-FR" b="1" dirty="0" smtClean="0"/>
              <a:t>: </a:t>
            </a:r>
            <a:r>
              <a:rPr lang="fr-FR" sz="3600" b="1" dirty="0" smtClean="0"/>
              <a:t>Questions </a:t>
            </a:r>
            <a:r>
              <a:rPr lang="fr-FR" sz="3600" b="1" dirty="0" err="1" smtClean="0"/>
              <a:t>with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Yes</a:t>
            </a:r>
            <a:r>
              <a:rPr lang="fr-FR" sz="3600" b="1" dirty="0" smtClean="0"/>
              <a:t>/No </a:t>
            </a:r>
            <a:r>
              <a:rPr lang="fr-FR" sz="3600" b="1" dirty="0" err="1" smtClean="0"/>
              <a:t>answers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53770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33068"/>
              </p:ext>
            </p:extLst>
          </p:nvPr>
        </p:nvGraphicFramePr>
        <p:xfrm>
          <a:off x="2345763" y="510489"/>
          <a:ext cx="727635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271"/>
                <a:gridCol w="1455271"/>
                <a:gridCol w="1455271"/>
                <a:gridCol w="1455271"/>
                <a:gridCol w="1455271"/>
              </a:tblGrid>
              <a:tr h="370840"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rgbClr val="000000"/>
                          </a:solidFill>
                        </a:rPr>
                        <a:t>Definite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rgbClr val="000000"/>
                          </a:solidFill>
                        </a:rPr>
                        <a:t>Indefinite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French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>
                          <a:solidFill>
                            <a:srgbClr val="000000"/>
                          </a:solidFill>
                        </a:rPr>
                        <a:t>English</a:t>
                      </a:r>
                      <a:endParaRPr lang="fr-FR" sz="24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French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>
                          <a:solidFill>
                            <a:srgbClr val="000000"/>
                          </a:solidFill>
                        </a:rPr>
                        <a:t>English</a:t>
                      </a:r>
                      <a:endParaRPr lang="fr-FR" sz="24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masculine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le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</a:rPr>
                        <a:t>the</a:t>
                      </a:r>
                      <a:endParaRPr lang="fr-FR" sz="24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un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fr-FR" sz="24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 err="1" smtClean="0">
                          <a:solidFill>
                            <a:srgbClr val="000000"/>
                          </a:solidFill>
                        </a:rPr>
                        <a:t>feminine</a:t>
                      </a:r>
                      <a:endParaRPr lang="fr-FR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la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</a:rPr>
                        <a:t>the</a:t>
                      </a:r>
                      <a:endParaRPr lang="fr-FR" sz="24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une</a:t>
                      </a:r>
                      <a:endParaRPr lang="fr-FR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fr-FR" sz="24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48116" y="3094088"/>
            <a:ext cx="10174942" cy="3208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7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How </a:t>
            </a:r>
            <a:r>
              <a:rPr lang="fr-FR" sz="2400" b="1" dirty="0" err="1" smtClean="0"/>
              <a:t>many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genders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can</a:t>
            </a:r>
            <a:r>
              <a:rPr lang="fr-FR" sz="2400" b="1" dirty="0" smtClean="0"/>
              <a:t> French </a:t>
            </a:r>
            <a:r>
              <a:rPr lang="fr-FR" sz="2400" b="1" dirty="0" err="1" smtClean="0"/>
              <a:t>nouns</a:t>
            </a:r>
            <a:r>
              <a:rPr lang="fr-FR" sz="2400" b="1" dirty="0" smtClean="0"/>
              <a:t> have? </a:t>
            </a:r>
            <a:r>
              <a:rPr lang="fr-FR" sz="2400" b="1" dirty="0" err="1" smtClean="0"/>
              <a:t>Which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ones</a:t>
            </a:r>
            <a:r>
              <a:rPr lang="fr-FR" sz="2400" b="1" dirty="0" smtClean="0"/>
              <a:t>?</a:t>
            </a:r>
          </a:p>
          <a:p>
            <a:pPr>
              <a:lnSpc>
                <a:spcPct val="150000"/>
              </a:lnSpc>
            </a:pPr>
            <a:endParaRPr lang="fr-FR" sz="12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err="1" smtClean="0"/>
              <a:t>Write</a:t>
            </a:r>
            <a:r>
              <a:rPr lang="fr-FR" sz="2400" b="1" dirty="0" smtClean="0"/>
              <a:t> a </a:t>
            </a:r>
            <a:r>
              <a:rPr lang="fr-FR" sz="2400" b="1" dirty="0" err="1" smtClean="0"/>
              <a:t>definite</a:t>
            </a:r>
            <a:r>
              <a:rPr lang="fr-FR" sz="2400" b="1" dirty="0" smtClean="0"/>
              <a:t> article in English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err="1" smtClean="0"/>
              <a:t>Write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indefinite</a:t>
            </a:r>
            <a:r>
              <a:rPr lang="fr-FR" sz="2400" b="1" dirty="0" smtClean="0"/>
              <a:t> article for a </a:t>
            </a:r>
            <a:r>
              <a:rPr lang="fr-FR" sz="2400" b="1" dirty="0" err="1" smtClean="0"/>
              <a:t>feminine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noun</a:t>
            </a:r>
            <a:r>
              <a:rPr lang="fr-FR" sz="2400" b="1" dirty="0" smtClean="0"/>
              <a:t> in French</a:t>
            </a:r>
          </a:p>
          <a:p>
            <a:pPr>
              <a:lnSpc>
                <a:spcPct val="150000"/>
              </a:lnSpc>
            </a:pPr>
            <a:endParaRPr lang="fr-FR" sz="1200" b="1" dirty="0" smtClean="0"/>
          </a:p>
          <a:p>
            <a:pPr marL="342900" indent="-342900">
              <a:buAutoNum type="arabicPeriod"/>
            </a:pPr>
            <a:r>
              <a:rPr lang="fr-FR" sz="2400" b="1" dirty="0" err="1" smtClean="0"/>
              <a:t>What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difference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does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make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when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you</a:t>
            </a:r>
            <a:r>
              <a:rPr lang="fr-FR" sz="2400" b="1" dirty="0" smtClean="0"/>
              <a:t> use a </a:t>
            </a:r>
            <a:r>
              <a:rPr lang="fr-FR" sz="2400" b="1" dirty="0" err="1" smtClean="0"/>
              <a:t>definite</a:t>
            </a:r>
            <a:r>
              <a:rPr lang="fr-FR" sz="2400" b="1" dirty="0" smtClean="0"/>
              <a:t> or </a:t>
            </a:r>
            <a:r>
              <a:rPr lang="fr-FR" sz="2400" b="1" dirty="0" err="1" smtClean="0"/>
              <a:t>indefinite</a:t>
            </a:r>
            <a:r>
              <a:rPr lang="fr-FR" sz="2400" b="1" dirty="0" smtClean="0"/>
              <a:t> article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a </a:t>
            </a:r>
            <a:r>
              <a:rPr lang="fr-FR" sz="2400" b="1" dirty="0" err="1" smtClean="0"/>
              <a:t>particular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noun</a:t>
            </a:r>
            <a:r>
              <a:rPr lang="fr-FR" sz="2400" b="1" dirty="0" smtClean="0"/>
              <a:t>? (</a:t>
            </a:r>
            <a:r>
              <a:rPr lang="fr-FR" sz="2400" b="1" dirty="0" err="1" smtClean="0"/>
              <a:t>think</a:t>
            </a:r>
            <a:r>
              <a:rPr lang="fr-FR" sz="2400" b="1" dirty="0" smtClean="0"/>
              <a:t> of: «un chat » Vs « le chat »)</a:t>
            </a:r>
          </a:p>
        </p:txBody>
      </p:sp>
      <p:pic>
        <p:nvPicPr>
          <p:cNvPr id="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6" y="3403344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6" y="42848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7" y="42848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7" y="559969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7" y="5599697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1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9" y="5599697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10" y="0"/>
            <a:ext cx="1689390" cy="11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6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/>
          <a:stretch/>
        </p:blipFill>
        <p:spPr>
          <a:xfrm>
            <a:off x="11006220" y="0"/>
            <a:ext cx="1185780" cy="10328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83024" y="0"/>
            <a:ext cx="10515600" cy="93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Questions for </a:t>
            </a:r>
            <a:r>
              <a:rPr lang="fr-FR" b="1" dirty="0" err="1" smtClean="0"/>
              <a:t>specific</a:t>
            </a:r>
            <a:r>
              <a:rPr lang="fr-FR" b="1" dirty="0" smtClean="0"/>
              <a:t> </a:t>
            </a:r>
            <a:r>
              <a:rPr lang="fr-FR" b="1" dirty="0" err="1" smtClean="0"/>
              <a:t>answers</a:t>
            </a:r>
            <a:endParaRPr lang="fr-F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65291" y="2002118"/>
            <a:ext cx="7276355" cy="3754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Reminder:</a:t>
            </a:r>
          </a:p>
          <a:p>
            <a:pPr marL="571500" indent="-571500">
              <a:buFont typeface="Arial"/>
              <a:buChar char="•"/>
            </a:pPr>
            <a:r>
              <a:rPr lang="en-GB" sz="3200" dirty="0" err="1" smtClean="0"/>
              <a:t>Quand</a:t>
            </a:r>
            <a:r>
              <a:rPr lang="en-GB" sz="3200" dirty="0" smtClean="0"/>
              <a:t>? 			</a:t>
            </a:r>
            <a:r>
              <a:rPr lang="en-GB" sz="3200" i="1" dirty="0" smtClean="0"/>
              <a:t>When?</a:t>
            </a:r>
          </a:p>
          <a:p>
            <a:pPr marL="571500" indent="-571500">
              <a:buFont typeface="Arial"/>
              <a:buChar char="•"/>
            </a:pPr>
            <a:r>
              <a:rPr lang="en-GB" sz="3200" dirty="0" err="1" smtClean="0"/>
              <a:t>Pourquoi</a:t>
            </a:r>
            <a:r>
              <a:rPr lang="en-GB" sz="3200" dirty="0" smtClean="0"/>
              <a:t>?			</a:t>
            </a:r>
            <a:r>
              <a:rPr lang="en-GB" sz="3200" i="1" dirty="0" smtClean="0"/>
              <a:t>Why?</a:t>
            </a:r>
          </a:p>
          <a:p>
            <a:pPr marL="571500" indent="-571500">
              <a:buFont typeface="Arial"/>
              <a:buChar char="•"/>
            </a:pPr>
            <a:r>
              <a:rPr lang="en-GB" sz="3200" i="1" dirty="0" err="1" smtClean="0"/>
              <a:t>Où</a:t>
            </a:r>
            <a:r>
              <a:rPr lang="en-GB" sz="3200" i="1" dirty="0" smtClean="0"/>
              <a:t>?</a:t>
            </a:r>
            <a:r>
              <a:rPr lang="en-GB" sz="3200" dirty="0" smtClean="0"/>
              <a:t>				</a:t>
            </a:r>
            <a:r>
              <a:rPr lang="en-GB" sz="3200" i="1" dirty="0" smtClean="0"/>
              <a:t>Where?</a:t>
            </a:r>
          </a:p>
          <a:p>
            <a:pPr marL="571500" indent="-571500">
              <a:buFont typeface="Arial"/>
              <a:buChar char="•"/>
            </a:pPr>
            <a:r>
              <a:rPr lang="en-GB" sz="3200" dirty="0" smtClean="0"/>
              <a:t>Qui?				</a:t>
            </a:r>
            <a:r>
              <a:rPr lang="en-GB" sz="3200" i="1" dirty="0" smtClean="0"/>
              <a:t>Who?</a:t>
            </a:r>
          </a:p>
          <a:p>
            <a:pPr marL="571500" indent="-571500">
              <a:buFont typeface="Arial"/>
              <a:buChar char="•"/>
            </a:pPr>
            <a:r>
              <a:rPr lang="en-GB" sz="3200" dirty="0" smtClean="0"/>
              <a:t>Comment?			</a:t>
            </a:r>
            <a:r>
              <a:rPr lang="en-GB" sz="3200" i="1" dirty="0" smtClean="0"/>
              <a:t>How?</a:t>
            </a:r>
          </a:p>
          <a:p>
            <a:pPr marL="571500" indent="-571500">
              <a:buFont typeface="Arial"/>
              <a:buChar char="•"/>
            </a:pPr>
            <a:r>
              <a:rPr lang="en-GB" sz="3200" dirty="0" smtClean="0"/>
              <a:t>Quoi?				</a:t>
            </a:r>
            <a:r>
              <a:rPr lang="en-GB" sz="3200" i="1" dirty="0" smtClean="0"/>
              <a:t>What?</a:t>
            </a:r>
          </a:p>
          <a:p>
            <a:endParaRPr lang="en-GB" sz="1400" b="1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21765" y="1090705"/>
            <a:ext cx="102395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4000" dirty="0" smtClean="0"/>
              <a:t>This type of questions </a:t>
            </a:r>
            <a:r>
              <a:rPr lang="fr-FR" sz="4000" dirty="0" err="1" smtClean="0"/>
              <a:t>requires</a:t>
            </a:r>
            <a:r>
              <a:rPr lang="fr-FR" sz="4000" dirty="0" smtClean="0"/>
              <a:t> a </a:t>
            </a:r>
            <a:r>
              <a:rPr lang="fr-FR" sz="4000" b="1" dirty="0"/>
              <a:t>Q</a:t>
            </a:r>
            <a:r>
              <a:rPr lang="fr-FR" sz="4000" b="1" dirty="0" smtClean="0"/>
              <a:t>uestion </a:t>
            </a:r>
            <a:r>
              <a:rPr lang="fr-FR" sz="4000" b="1" dirty="0"/>
              <a:t>W</a:t>
            </a:r>
            <a:r>
              <a:rPr lang="fr-FR" sz="4000" b="1" dirty="0" smtClean="0"/>
              <a:t>ord</a:t>
            </a:r>
            <a:endParaRPr lang="fr-FR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0126" y="5905520"/>
            <a:ext cx="10482632" cy="646331"/>
          </a:xfrm>
          <a:prstGeom prst="rect">
            <a:avLst/>
          </a:prstGeom>
          <a:solidFill>
            <a:srgbClr val="E9BEFF"/>
          </a:solidFill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Note: </a:t>
            </a:r>
            <a:r>
              <a:rPr lang="fr-FR" sz="3600" dirty="0" smtClean="0"/>
              <a:t>There are </a:t>
            </a:r>
            <a:r>
              <a:rPr lang="fr-FR" sz="3600" u="sng" dirty="0" err="1" smtClean="0"/>
              <a:t>three</a:t>
            </a:r>
            <a:r>
              <a:rPr lang="fr-FR" sz="3600" u="sng" dirty="0" smtClean="0"/>
              <a:t> </a:t>
            </a:r>
            <a:r>
              <a:rPr lang="fr-FR" sz="3600" u="sng" dirty="0" err="1" smtClean="0"/>
              <a:t>ways</a:t>
            </a:r>
            <a:r>
              <a:rPr lang="fr-FR" sz="3600" u="sng" dirty="0" smtClean="0"/>
              <a:t> </a:t>
            </a:r>
            <a:r>
              <a:rPr lang="fr-FR" sz="3600" dirty="0" smtClean="0"/>
              <a:t>to </a:t>
            </a:r>
            <a:r>
              <a:rPr lang="fr-FR" sz="3600" dirty="0" err="1" smtClean="0"/>
              <a:t>ask</a:t>
            </a:r>
            <a:r>
              <a:rPr lang="fr-FR" sz="3600" dirty="0" smtClean="0"/>
              <a:t> a question </a:t>
            </a:r>
            <a:r>
              <a:rPr lang="fr-FR" sz="3600" dirty="0" err="1" smtClean="0"/>
              <a:t>here</a:t>
            </a:r>
            <a:r>
              <a:rPr lang="fr-FR" sz="3600" dirty="0" smtClean="0"/>
              <a:t> </a:t>
            </a:r>
            <a:r>
              <a:rPr lang="fr-FR" sz="3600" dirty="0" err="1" smtClean="0"/>
              <a:t>too</a:t>
            </a:r>
            <a:r>
              <a:rPr lang="fr-FR" sz="3600" dirty="0" smtClean="0"/>
              <a:t>!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4524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40762"/>
              </p:ext>
            </p:extLst>
          </p:nvPr>
        </p:nvGraphicFramePr>
        <p:xfrm>
          <a:off x="582705" y="1332255"/>
          <a:ext cx="11056469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824"/>
                <a:gridCol w="3705411"/>
                <a:gridCol w="37502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>
                          <a:solidFill>
                            <a:schemeClr val="tx1"/>
                          </a:solidFill>
                        </a:rPr>
                        <a:t>1: Easiest way</a:t>
                      </a:r>
                      <a:endParaRPr lang="en-GB" sz="2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>
                          <a:solidFill>
                            <a:schemeClr val="tx1"/>
                          </a:solidFill>
                        </a:rPr>
                        <a:t>2: Formal way</a:t>
                      </a:r>
                      <a:endParaRPr lang="en-GB" sz="2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>
                          <a:solidFill>
                            <a:schemeClr val="tx1"/>
                          </a:solidFill>
                        </a:rPr>
                        <a:t>3: with ‘Est-ce que ’</a:t>
                      </a:r>
                      <a:endParaRPr lang="en-GB" sz="2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49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200" noProof="0" dirty="0" smtClean="0"/>
                    </a:p>
                    <a:p>
                      <a:pPr algn="ctr"/>
                      <a:r>
                        <a:rPr lang="en-GB" sz="2200" b="1" noProof="0" dirty="0" smtClean="0"/>
                        <a:t>Changing your tone of voice + Question Word at the end</a:t>
                      </a:r>
                      <a:endParaRPr lang="en-GB" noProof="0" dirty="0" smtClean="0"/>
                    </a:p>
                    <a:p>
                      <a:pPr algn="ctr"/>
                      <a:endParaRPr lang="en-GB" sz="1800" noProof="0" dirty="0" smtClean="0"/>
                    </a:p>
                    <a:p>
                      <a:pPr algn="ctr"/>
                      <a:r>
                        <a:rPr lang="en-GB" sz="2000" i="1" noProof="0" dirty="0" err="1" smtClean="0"/>
                        <a:t>e.g</a:t>
                      </a:r>
                      <a:r>
                        <a:rPr lang="en-GB" sz="2000" i="1" noProof="0" dirty="0" smtClean="0"/>
                        <a:t>: </a:t>
                      </a:r>
                      <a:r>
                        <a:rPr lang="en-GB" sz="2000" i="1" noProof="0" dirty="0" err="1" smtClean="0"/>
                        <a:t>Tu</a:t>
                      </a:r>
                      <a:r>
                        <a:rPr lang="en-GB" sz="2000" i="1" noProof="0" dirty="0" smtClean="0"/>
                        <a:t> </a:t>
                      </a:r>
                      <a:r>
                        <a:rPr lang="en-GB" sz="2000" i="1" noProof="0" dirty="0" err="1" smtClean="0"/>
                        <a:t>habites</a:t>
                      </a:r>
                      <a:r>
                        <a:rPr lang="en-GB" sz="2000" i="1" noProof="0" dirty="0" smtClean="0"/>
                        <a:t> </a:t>
                      </a:r>
                      <a:r>
                        <a:rPr lang="en-GB" sz="2000" i="1" noProof="0" dirty="0" err="1" smtClean="0"/>
                        <a:t>où</a:t>
                      </a:r>
                      <a:r>
                        <a:rPr lang="en-GB" sz="2000" i="1" noProof="0" dirty="0" smtClean="0"/>
                        <a:t>?</a:t>
                      </a:r>
                    </a:p>
                    <a:p>
                      <a:pPr algn="ctr"/>
                      <a:endParaRPr lang="en-GB" sz="1100" i="0" noProof="0" dirty="0" smtClean="0"/>
                    </a:p>
                    <a:p>
                      <a:pPr algn="ctr"/>
                      <a:r>
                        <a:rPr lang="en-GB" sz="1800" i="0" noProof="0" dirty="0" smtClean="0"/>
                        <a:t>Where do you live?</a:t>
                      </a:r>
                    </a:p>
                    <a:p>
                      <a:pPr algn="ctr"/>
                      <a:r>
                        <a:rPr lang="en-GB" sz="1800" i="0" noProof="0" dirty="0" smtClean="0"/>
                        <a:t>(Literally: You live where?)</a:t>
                      </a:r>
                    </a:p>
                    <a:p>
                      <a:endParaRPr lang="en-GB" noProof="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noProof="0" dirty="0" smtClean="0"/>
                    </a:p>
                    <a:p>
                      <a:pPr algn="ctr"/>
                      <a:r>
                        <a:rPr lang="en-GB" sz="2400" b="1" noProof="0" dirty="0" smtClean="0"/>
                        <a:t>Put the Question Word first </a:t>
                      </a:r>
                      <a:r>
                        <a:rPr lang="en-GB" sz="2400" b="1" u="sng" noProof="0" dirty="0" smtClean="0"/>
                        <a:t>then</a:t>
                      </a:r>
                      <a:r>
                        <a:rPr lang="en-GB" sz="2400" b="1" noProof="0" dirty="0" smtClean="0"/>
                        <a:t> swap verb and subject</a:t>
                      </a:r>
                      <a:endParaRPr lang="en-GB" sz="1100" noProof="0" dirty="0" smtClean="0"/>
                    </a:p>
                    <a:p>
                      <a:endParaRPr lang="en-GB" sz="1800" noProof="0" dirty="0" smtClean="0"/>
                    </a:p>
                    <a:p>
                      <a:pPr algn="ctr"/>
                      <a:r>
                        <a:rPr lang="en-GB" sz="2000" i="1" noProof="0" dirty="0" err="1" smtClean="0"/>
                        <a:t>e.g</a:t>
                      </a:r>
                      <a:r>
                        <a:rPr lang="en-GB" sz="2000" i="1" noProof="0" dirty="0" smtClean="0"/>
                        <a:t>: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Où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habites-tu</a:t>
                      </a:r>
                      <a:r>
                        <a:rPr lang="en-GB" sz="2000" i="1" baseline="0" noProof="0" dirty="0" smtClean="0"/>
                        <a:t>?</a:t>
                      </a:r>
                    </a:p>
                    <a:p>
                      <a:endParaRPr lang="en-GB" baseline="0" noProof="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noProof="0" dirty="0" smtClean="0"/>
                    </a:p>
                    <a:p>
                      <a:pPr algn="ctr"/>
                      <a:r>
                        <a:rPr lang="en-GB" sz="2400" b="1" noProof="0" dirty="0" smtClean="0"/>
                        <a:t>Question Word first </a:t>
                      </a:r>
                      <a:r>
                        <a:rPr lang="en-GB" sz="2400" b="1" u="sng" noProof="0" dirty="0" smtClean="0"/>
                        <a:t>then</a:t>
                      </a:r>
                      <a:r>
                        <a:rPr lang="en-GB" sz="2400" b="1" noProof="0" dirty="0" smtClean="0"/>
                        <a:t> ‘</a:t>
                      </a:r>
                      <a:r>
                        <a:rPr lang="en-GB" sz="2400" b="1" noProof="0" dirty="0" err="1" smtClean="0"/>
                        <a:t>est-ce</a:t>
                      </a:r>
                      <a:r>
                        <a:rPr lang="en-GB" sz="2400" b="1" baseline="0" noProof="0" dirty="0" smtClean="0"/>
                        <a:t> </a:t>
                      </a:r>
                      <a:r>
                        <a:rPr lang="en-GB" sz="2400" b="1" baseline="0" noProof="0" dirty="0" err="1" smtClean="0"/>
                        <a:t>que</a:t>
                      </a:r>
                      <a:r>
                        <a:rPr lang="en-GB" sz="2400" b="1" baseline="0" noProof="0" dirty="0" smtClean="0"/>
                        <a:t>’</a:t>
                      </a:r>
                      <a:endParaRPr lang="en-GB" baseline="0" noProof="0" dirty="0" smtClean="0"/>
                    </a:p>
                    <a:p>
                      <a:endParaRPr lang="en-GB" sz="1800" baseline="0" noProof="0" dirty="0" smtClean="0"/>
                    </a:p>
                    <a:p>
                      <a:pPr algn="ctr"/>
                      <a:r>
                        <a:rPr lang="en-GB" sz="2000" i="1" baseline="0" noProof="0" dirty="0" err="1" smtClean="0"/>
                        <a:t>e.g</a:t>
                      </a:r>
                      <a:r>
                        <a:rPr lang="en-GB" sz="2000" i="1" baseline="0" noProof="0" dirty="0" smtClean="0"/>
                        <a:t>: </a:t>
                      </a:r>
                      <a:r>
                        <a:rPr lang="en-GB" sz="2000" i="1" baseline="0" noProof="0" dirty="0" err="1" smtClean="0"/>
                        <a:t>Où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est-ce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que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tu</a:t>
                      </a:r>
                      <a:r>
                        <a:rPr lang="en-GB" sz="2000" i="1" baseline="0" noProof="0" dirty="0" smtClean="0"/>
                        <a:t> </a:t>
                      </a:r>
                      <a:r>
                        <a:rPr lang="en-GB" sz="2000" i="1" baseline="0" noProof="0" dirty="0" err="1" smtClean="0"/>
                        <a:t>habites</a:t>
                      </a:r>
                      <a:r>
                        <a:rPr lang="en-GB" sz="2000" i="1" baseline="0" noProof="0" dirty="0" smtClean="0"/>
                        <a:t>?</a:t>
                      </a:r>
                    </a:p>
                    <a:p>
                      <a:endParaRPr lang="en-GB" baseline="0" noProof="0" dirty="0" smtClean="0"/>
                    </a:p>
                    <a:p>
                      <a:r>
                        <a:rPr lang="en-GB" b="1" baseline="0" noProof="0" dirty="0" smtClean="0"/>
                        <a:t>Note: </a:t>
                      </a:r>
                      <a:r>
                        <a:rPr lang="en-GB" baseline="0" noProof="0" dirty="0" smtClean="0"/>
                        <a:t>‘</a:t>
                      </a:r>
                      <a:r>
                        <a:rPr lang="en-GB" b="1" baseline="0" noProof="0" dirty="0" err="1" smtClean="0"/>
                        <a:t>est-ce</a:t>
                      </a:r>
                      <a:r>
                        <a:rPr lang="en-GB" b="1" baseline="0" noProof="0" dirty="0" smtClean="0"/>
                        <a:t> </a:t>
                      </a:r>
                      <a:r>
                        <a:rPr lang="en-GB" b="1" baseline="0" noProof="0" dirty="0" err="1" smtClean="0"/>
                        <a:t>que</a:t>
                      </a:r>
                      <a:r>
                        <a:rPr lang="en-GB" b="1" baseline="0" noProof="0" dirty="0" smtClean="0"/>
                        <a:t>’ </a:t>
                      </a:r>
                      <a:r>
                        <a:rPr lang="en-GB" baseline="0" noProof="0" dirty="0" smtClean="0"/>
                        <a:t>still replaces the ‘</a:t>
                      </a:r>
                      <a:r>
                        <a:rPr lang="en-GB" b="1" baseline="0" noProof="0" dirty="0" smtClean="0"/>
                        <a:t>do/does</a:t>
                      </a:r>
                      <a:r>
                        <a:rPr lang="en-GB" baseline="0" noProof="0" dirty="0" smtClean="0"/>
                        <a:t>’ (Where </a:t>
                      </a:r>
                      <a:r>
                        <a:rPr lang="en-GB" b="1" baseline="0" noProof="0" dirty="0" smtClean="0"/>
                        <a:t>do</a:t>
                      </a:r>
                      <a:r>
                        <a:rPr lang="en-GB" baseline="0" noProof="0" dirty="0" smtClean="0"/>
                        <a:t> you live?)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49F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i="1" noProof="0" dirty="0" smtClean="0"/>
                        <a:t>Be careful!</a:t>
                      </a:r>
                      <a:r>
                        <a:rPr lang="en-GB" sz="2400" b="1" i="1" baseline="0" noProof="0" dirty="0" smtClean="0"/>
                        <a:t> There are a few exceptions!</a:t>
                      </a:r>
                      <a:endParaRPr lang="en-GB" sz="2400" b="1" i="1" noProof="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aseline="0" noProof="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aseline="0" noProof="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49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noProof="0" dirty="0" err="1" smtClean="0"/>
                        <a:t>Pourquoi</a:t>
                      </a:r>
                      <a:r>
                        <a:rPr lang="en-GB" sz="2400" b="1" noProof="0" dirty="0" smtClean="0"/>
                        <a:t> </a:t>
                      </a:r>
                      <a:r>
                        <a:rPr lang="en-GB" sz="2000" noProof="0" dirty="0" smtClean="0"/>
                        <a:t>is the only Question Word which needs to be placed at the start!</a:t>
                      </a:r>
                    </a:p>
                    <a:p>
                      <a:endParaRPr lang="en-GB" sz="1200" noProof="0" dirty="0" smtClean="0"/>
                    </a:p>
                    <a:p>
                      <a:pPr algn="ctr"/>
                      <a:r>
                        <a:rPr lang="en-GB" i="1" noProof="0" dirty="0" err="1" smtClean="0"/>
                        <a:t>e.g</a:t>
                      </a:r>
                      <a:r>
                        <a:rPr lang="en-GB" i="1" noProof="0" dirty="0" smtClean="0"/>
                        <a:t>:</a:t>
                      </a:r>
                      <a:r>
                        <a:rPr lang="en-GB" i="1" baseline="0" noProof="0" dirty="0" smtClean="0"/>
                        <a:t> </a:t>
                      </a:r>
                      <a:r>
                        <a:rPr lang="en-GB" i="1" baseline="0" noProof="0" dirty="0" err="1" smtClean="0"/>
                        <a:t>Pourquoi</a:t>
                      </a:r>
                      <a:r>
                        <a:rPr lang="en-GB" i="1" baseline="0" noProof="0" dirty="0" smtClean="0"/>
                        <a:t> </a:t>
                      </a:r>
                      <a:r>
                        <a:rPr lang="en-GB" i="1" baseline="0" noProof="0" dirty="0" err="1" smtClean="0"/>
                        <a:t>tu</a:t>
                      </a:r>
                      <a:r>
                        <a:rPr lang="en-GB" i="1" baseline="0" noProof="0" dirty="0" smtClean="0"/>
                        <a:t> </a:t>
                      </a:r>
                      <a:r>
                        <a:rPr lang="en-GB" i="1" baseline="0" noProof="0" dirty="0" err="1" smtClean="0"/>
                        <a:t>aimes</a:t>
                      </a:r>
                      <a:r>
                        <a:rPr lang="en-GB" i="1" baseline="0" noProof="0" dirty="0" smtClean="0"/>
                        <a:t> le </a:t>
                      </a:r>
                      <a:r>
                        <a:rPr lang="en-GB" i="1" baseline="0" noProof="0" dirty="0" err="1" smtClean="0"/>
                        <a:t>français</a:t>
                      </a:r>
                      <a:r>
                        <a:rPr lang="en-GB" i="1" baseline="0" noProof="0" dirty="0" smtClean="0"/>
                        <a:t>? </a:t>
                      </a:r>
                      <a:endParaRPr lang="en-GB" i="1" noProof="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0" noProof="0" dirty="0" smtClean="0"/>
                        <a:t>Quoi</a:t>
                      </a:r>
                      <a:r>
                        <a:rPr lang="en-GB" sz="2000" baseline="0" noProof="0" dirty="0" smtClean="0"/>
                        <a:t> becomes: </a:t>
                      </a:r>
                      <a:r>
                        <a:rPr lang="en-GB" sz="2400" b="1" baseline="0" noProof="0" dirty="0" err="1" smtClean="0"/>
                        <a:t>Que</a:t>
                      </a:r>
                      <a:endParaRPr lang="en-GB" sz="2400" b="1" baseline="0" noProof="0" dirty="0" smtClean="0"/>
                    </a:p>
                    <a:p>
                      <a:endParaRPr lang="en-GB" baseline="0" noProof="0" dirty="0" smtClean="0"/>
                    </a:p>
                    <a:p>
                      <a:pPr algn="ctr"/>
                      <a:r>
                        <a:rPr lang="en-GB" i="1" baseline="0" noProof="0" dirty="0" err="1" smtClean="0"/>
                        <a:t>e.g</a:t>
                      </a:r>
                      <a:r>
                        <a:rPr lang="en-GB" i="1" baseline="0" noProof="0" dirty="0" smtClean="0"/>
                        <a:t>: </a:t>
                      </a:r>
                      <a:r>
                        <a:rPr lang="en-GB" i="1" baseline="0" noProof="0" dirty="0" err="1" smtClean="0"/>
                        <a:t>Que</a:t>
                      </a:r>
                      <a:r>
                        <a:rPr lang="en-GB" i="1" baseline="0" noProof="0" dirty="0" smtClean="0"/>
                        <a:t> </a:t>
                      </a:r>
                      <a:r>
                        <a:rPr lang="en-GB" i="1" baseline="0" noProof="0" dirty="0" err="1" smtClean="0"/>
                        <a:t>fais</a:t>
                      </a:r>
                      <a:r>
                        <a:rPr lang="en-GB" i="1" baseline="0" noProof="0" dirty="0" smtClean="0"/>
                        <a:t> </a:t>
                      </a:r>
                      <a:r>
                        <a:rPr lang="en-GB" i="1" baseline="0" noProof="0" dirty="0" err="1" smtClean="0"/>
                        <a:t>tu</a:t>
                      </a:r>
                      <a:r>
                        <a:rPr lang="en-GB" i="1" baseline="0" noProof="0" dirty="0" smtClean="0"/>
                        <a:t> le week-end?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0" noProof="0" dirty="0" smtClean="0"/>
                        <a:t>Quoi + </a:t>
                      </a:r>
                      <a:r>
                        <a:rPr lang="en-GB" sz="2000" b="1" baseline="0" noProof="0" dirty="0" err="1" smtClean="0"/>
                        <a:t>est-ce</a:t>
                      </a:r>
                      <a:r>
                        <a:rPr lang="en-GB" sz="2000" b="1" baseline="0" noProof="0" dirty="0" smtClean="0"/>
                        <a:t> </a:t>
                      </a:r>
                      <a:r>
                        <a:rPr lang="en-GB" sz="2000" b="1" baseline="0" noProof="0" dirty="0" err="1" smtClean="0"/>
                        <a:t>que</a:t>
                      </a:r>
                      <a:r>
                        <a:rPr lang="en-GB" sz="2000" b="1" baseline="0" noProof="0" dirty="0" smtClean="0"/>
                        <a:t> </a:t>
                      </a:r>
                      <a:r>
                        <a:rPr lang="en-GB" sz="2000" baseline="0" noProof="0" dirty="0" smtClean="0"/>
                        <a:t>becomes: </a:t>
                      </a:r>
                      <a:r>
                        <a:rPr lang="en-GB" sz="2400" b="1" baseline="0" noProof="0" dirty="0" err="1" smtClean="0"/>
                        <a:t>Qu’est-ce</a:t>
                      </a:r>
                      <a:r>
                        <a:rPr lang="en-GB" sz="2400" b="1" baseline="0" noProof="0" dirty="0" smtClean="0"/>
                        <a:t> </a:t>
                      </a:r>
                      <a:r>
                        <a:rPr lang="en-GB" sz="2400" b="1" baseline="0" noProof="0" dirty="0" err="1" smtClean="0"/>
                        <a:t>que</a:t>
                      </a:r>
                      <a:endParaRPr lang="en-GB" sz="2400" b="1" baseline="0" noProof="0" dirty="0" smtClean="0"/>
                    </a:p>
                    <a:p>
                      <a:endParaRPr lang="en-GB" baseline="0" noProof="0" dirty="0" smtClean="0"/>
                    </a:p>
                    <a:p>
                      <a:pPr algn="ctr"/>
                      <a:r>
                        <a:rPr lang="en-GB" i="1" baseline="0" noProof="0" dirty="0" err="1" smtClean="0"/>
                        <a:t>e.g</a:t>
                      </a:r>
                      <a:r>
                        <a:rPr lang="en-GB" i="1" baseline="0" noProof="0" dirty="0" smtClean="0"/>
                        <a:t>: </a:t>
                      </a:r>
                      <a:r>
                        <a:rPr lang="en-GB" i="1" baseline="0" noProof="0" dirty="0" err="1" smtClean="0"/>
                        <a:t>Qu’est-ce</a:t>
                      </a:r>
                      <a:r>
                        <a:rPr lang="en-GB" i="1" baseline="0" noProof="0" dirty="0" smtClean="0"/>
                        <a:t> </a:t>
                      </a:r>
                      <a:r>
                        <a:rPr lang="en-GB" i="1" baseline="0" noProof="0" dirty="0" err="1" smtClean="0"/>
                        <a:t>que</a:t>
                      </a:r>
                      <a:r>
                        <a:rPr lang="en-GB" i="1" baseline="0" noProof="0" dirty="0" smtClean="0"/>
                        <a:t> </a:t>
                      </a:r>
                      <a:r>
                        <a:rPr lang="en-GB" i="1" baseline="0" noProof="0" dirty="0" err="1" smtClean="0"/>
                        <a:t>tu</a:t>
                      </a:r>
                      <a:r>
                        <a:rPr lang="en-GB" i="1" baseline="0" noProof="0" dirty="0" smtClean="0"/>
                        <a:t> </a:t>
                      </a:r>
                      <a:r>
                        <a:rPr lang="en-GB" i="1" baseline="0" noProof="0" dirty="0" err="1" smtClean="0"/>
                        <a:t>fais</a:t>
                      </a:r>
                      <a:r>
                        <a:rPr lang="en-GB" i="1" baseline="0" noProof="0" dirty="0" smtClean="0"/>
                        <a:t> le week-end?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49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10" y="0"/>
            <a:ext cx="1689390" cy="119461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83024" y="0"/>
            <a:ext cx="10515600" cy="93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Questions for </a:t>
            </a:r>
            <a:r>
              <a:rPr lang="fr-FR" b="1" dirty="0" err="1" smtClean="0"/>
              <a:t>specific</a:t>
            </a:r>
            <a:r>
              <a:rPr lang="fr-FR" b="1" dirty="0" smtClean="0"/>
              <a:t> </a:t>
            </a:r>
            <a:r>
              <a:rPr lang="fr-FR" b="1" dirty="0" err="1" smtClean="0"/>
              <a:t>answers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2955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2352" y="956235"/>
            <a:ext cx="581441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Fill</a:t>
            </a:r>
            <a:r>
              <a:rPr lang="fr-FR" sz="3200" b="1" dirty="0" smtClean="0"/>
              <a:t> in the table on the </a:t>
            </a:r>
            <a:r>
              <a:rPr lang="fr-FR" sz="3200" b="1" dirty="0" err="1" smtClean="0"/>
              <a:t>worksheet</a:t>
            </a:r>
            <a:endParaRPr lang="fr-FR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10" y="0"/>
            <a:ext cx="1689390" cy="11946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8788" y="0"/>
            <a:ext cx="10515600" cy="725581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Let’s</a:t>
            </a:r>
            <a:r>
              <a:rPr lang="fr-FR" b="1" dirty="0" smtClean="0"/>
              <a:t> </a:t>
            </a:r>
            <a:r>
              <a:rPr lang="fr-FR" b="1" dirty="0" err="1" smtClean="0"/>
              <a:t>practise</a:t>
            </a:r>
            <a:r>
              <a:rPr lang="fr-FR" b="1" dirty="0" smtClean="0"/>
              <a:t>: </a:t>
            </a:r>
            <a:r>
              <a:rPr lang="fr-FR" sz="3600" b="1" dirty="0" smtClean="0"/>
              <a:t>Questions for </a:t>
            </a:r>
            <a:r>
              <a:rPr lang="fr-FR" sz="3600" b="1" dirty="0" err="1" smtClean="0"/>
              <a:t>specific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answers</a:t>
            </a:r>
            <a:endParaRPr lang="fr-FR" sz="3600" b="1" dirty="0"/>
          </a:p>
        </p:txBody>
      </p:sp>
      <p:pic>
        <p:nvPicPr>
          <p:cNvPr id="2" name="Picture 1" descr="Screen Shot 2019-07-20 at 13.20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5" y="1629251"/>
            <a:ext cx="10548471" cy="4316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176" y="5632825"/>
            <a:ext cx="8336268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b="1" u="sng" dirty="0" smtClean="0"/>
              <a:t>TIP: </a:t>
            </a:r>
          </a:p>
          <a:p>
            <a:pPr marL="342900" indent="-342900">
              <a:buFont typeface="Arial"/>
              <a:buChar char="•"/>
            </a:pPr>
            <a:r>
              <a:rPr lang="fr-FR" sz="2200" dirty="0" err="1" smtClean="0"/>
              <a:t>Don’t</a:t>
            </a:r>
            <a:r>
              <a:rPr lang="fr-FR" sz="2200" dirty="0" smtClean="0"/>
              <a:t> </a:t>
            </a:r>
            <a:r>
              <a:rPr lang="fr-FR" sz="2200" dirty="0" err="1" smtClean="0"/>
              <a:t>forget</a:t>
            </a:r>
            <a:r>
              <a:rPr lang="fr-FR" sz="2200" dirty="0" smtClean="0"/>
              <a:t> to </a:t>
            </a:r>
            <a:r>
              <a:rPr lang="fr-FR" sz="2200" dirty="0" err="1" smtClean="0"/>
              <a:t>add</a:t>
            </a:r>
            <a:r>
              <a:rPr lang="fr-FR" sz="2200" dirty="0" smtClean="0"/>
              <a:t> a ‘</a:t>
            </a:r>
            <a:r>
              <a:rPr lang="fr-FR" sz="2200" b="1" dirty="0" err="1" smtClean="0"/>
              <a:t>t</a:t>
            </a:r>
            <a:r>
              <a:rPr lang="fr-FR" sz="2200" dirty="0" smtClean="0"/>
              <a:t>’ or change </a:t>
            </a:r>
            <a:r>
              <a:rPr lang="fr-FR" sz="2200" b="1" dirty="0" smtClean="0"/>
              <a:t>que</a:t>
            </a:r>
            <a:r>
              <a:rPr lang="fr-FR" sz="2200" dirty="0" smtClean="0"/>
              <a:t> to </a:t>
            </a:r>
            <a:r>
              <a:rPr lang="fr-FR" sz="2200" b="1" dirty="0" smtClean="0"/>
              <a:t>qu’ </a:t>
            </a:r>
            <a:r>
              <a:rPr lang="fr-FR" sz="2200" dirty="0" err="1"/>
              <a:t>when</a:t>
            </a:r>
            <a:r>
              <a:rPr lang="fr-FR" sz="2200" dirty="0"/>
              <a:t> </a:t>
            </a:r>
            <a:r>
              <a:rPr lang="fr-FR" sz="2200" dirty="0" err="1"/>
              <a:t>necessary</a:t>
            </a:r>
            <a:r>
              <a:rPr lang="fr-FR" sz="2200" dirty="0"/>
              <a:t> </a:t>
            </a:r>
            <a:endParaRPr lang="fr-FR" sz="2200" dirty="0" smtClean="0"/>
          </a:p>
          <a:p>
            <a:pPr marL="342900" indent="-342900">
              <a:buFont typeface="Arial"/>
              <a:buChar char="•"/>
            </a:pPr>
            <a:r>
              <a:rPr lang="fr-FR" sz="2200" dirty="0" smtClean="0"/>
              <a:t>Look out for </a:t>
            </a:r>
            <a:r>
              <a:rPr lang="fr-FR" sz="2200" b="1" dirty="0" smtClean="0"/>
              <a:t>exceptions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99997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10" y="0"/>
            <a:ext cx="1689390" cy="11946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8788" y="0"/>
            <a:ext cx="10515600" cy="725581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Let’s</a:t>
            </a:r>
            <a:r>
              <a:rPr lang="fr-FR" b="1" dirty="0" smtClean="0"/>
              <a:t> </a:t>
            </a:r>
            <a:r>
              <a:rPr lang="fr-FR" b="1" dirty="0" err="1" smtClean="0"/>
              <a:t>practise</a:t>
            </a:r>
            <a:r>
              <a:rPr lang="fr-FR" b="1" dirty="0" smtClean="0"/>
              <a:t>: </a:t>
            </a:r>
            <a:r>
              <a:rPr lang="fr-FR" sz="3600" b="1" dirty="0" smtClean="0"/>
              <a:t>Questions for </a:t>
            </a:r>
            <a:r>
              <a:rPr lang="fr-FR" sz="3600" b="1" dirty="0" err="1" smtClean="0"/>
              <a:t>specific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answers</a:t>
            </a:r>
            <a:endParaRPr lang="fr-FR" sz="3600" b="1" dirty="0"/>
          </a:p>
        </p:txBody>
      </p:sp>
      <p:pic>
        <p:nvPicPr>
          <p:cNvPr id="3" name="Picture 2" descr="Screen Shot 2019-07-20 at 13.35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8" y="1311497"/>
            <a:ext cx="10860292" cy="4530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3059" y="5961530"/>
            <a:ext cx="7978867" cy="646331"/>
          </a:xfrm>
          <a:prstGeom prst="rect">
            <a:avLst/>
          </a:prstGeom>
          <a:solidFill>
            <a:srgbClr val="BDD7EE"/>
          </a:solidFill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Correct </a:t>
            </a:r>
            <a:r>
              <a:rPr lang="fr-FR" sz="3600" b="1" dirty="0" err="1" smtClean="0"/>
              <a:t>your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work</a:t>
            </a:r>
            <a:r>
              <a:rPr lang="fr-FR" sz="3600" b="1" dirty="0" smtClean="0"/>
              <a:t> if </a:t>
            </a:r>
            <a:r>
              <a:rPr lang="fr-FR" sz="3600" b="1" dirty="0" err="1" smtClean="0"/>
              <a:t>you</a:t>
            </a:r>
            <a:r>
              <a:rPr lang="fr-FR" sz="3600" b="1" dirty="0" smtClean="0"/>
              <a:t> made a </a:t>
            </a:r>
            <a:r>
              <a:rPr lang="fr-FR" sz="3600" b="1" dirty="0" err="1" smtClean="0"/>
              <a:t>mistake</a:t>
            </a:r>
            <a:endParaRPr lang="fr-FR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75438" y="706038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9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52" y="126067"/>
            <a:ext cx="6463562" cy="1039346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How </a:t>
            </a:r>
            <a:r>
              <a:rPr lang="fr-FR" sz="4800" b="1" dirty="0" err="1" smtClean="0"/>
              <a:t>did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you</a:t>
            </a:r>
            <a:r>
              <a:rPr lang="fr-FR" sz="4800" b="1" dirty="0" smtClean="0"/>
              <a:t> do?</a:t>
            </a:r>
            <a:endParaRPr lang="fr-FR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51058" y="5782234"/>
            <a:ext cx="4187765" cy="584776"/>
          </a:xfrm>
          <a:prstGeom prst="rect">
            <a:avLst/>
          </a:prstGeom>
          <a:noFill/>
          <a:ln w="76200" cmpd="sng">
            <a:solidFill>
              <a:srgbClr val="51009A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9A46CD"/>
                </a:solidFill>
              </a:rPr>
              <a:t>Practice </a:t>
            </a:r>
            <a:r>
              <a:rPr lang="fr-FR" sz="3200" b="1" dirty="0" err="1" smtClean="0">
                <a:solidFill>
                  <a:srgbClr val="9A46CD"/>
                </a:solidFill>
              </a:rPr>
              <a:t>makes</a:t>
            </a:r>
            <a:r>
              <a:rPr lang="fr-FR" sz="3200" b="1" dirty="0" smtClean="0">
                <a:solidFill>
                  <a:srgbClr val="9A46CD"/>
                </a:solidFill>
              </a:rPr>
              <a:t> </a:t>
            </a:r>
            <a:r>
              <a:rPr lang="fr-FR" sz="3200" b="1" dirty="0" err="1" smtClean="0">
                <a:solidFill>
                  <a:srgbClr val="9A46CD"/>
                </a:solidFill>
              </a:rPr>
              <a:t>perfect</a:t>
            </a:r>
            <a:r>
              <a:rPr lang="fr-FR" sz="3200" b="1" dirty="0" smtClean="0">
                <a:solidFill>
                  <a:srgbClr val="9A46CD"/>
                </a:solidFill>
              </a:rPr>
              <a:t>!</a:t>
            </a:r>
            <a:endParaRPr lang="fr-FR" sz="3200" b="1" dirty="0">
              <a:solidFill>
                <a:srgbClr val="9A46CD"/>
              </a:solidFill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6992469" y="1116479"/>
            <a:ext cx="4572000" cy="20510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2000" b="1" dirty="0"/>
              <a:t>You </a:t>
            </a:r>
            <a:r>
              <a:rPr lang="fr-FR" sz="2000" b="1" dirty="0" err="1"/>
              <a:t>probably</a:t>
            </a:r>
            <a:r>
              <a:rPr lang="fr-FR" sz="2000" b="1" dirty="0"/>
              <a:t> </a:t>
            </a:r>
            <a:r>
              <a:rPr lang="fr-FR" sz="2000" b="1" dirty="0" err="1"/>
              <a:t>feel</a:t>
            </a:r>
            <a:r>
              <a:rPr lang="fr-FR" sz="2000" b="1" dirty="0"/>
              <a:t> </a:t>
            </a:r>
            <a:r>
              <a:rPr lang="fr-FR" sz="2000" b="1" dirty="0" err="1"/>
              <a:t>you</a:t>
            </a:r>
            <a:r>
              <a:rPr lang="fr-FR" sz="2000" b="1" dirty="0"/>
              <a:t> </a:t>
            </a:r>
            <a:r>
              <a:rPr lang="fr-FR" sz="2000" b="1" dirty="0" err="1"/>
              <a:t>need</a:t>
            </a:r>
            <a:r>
              <a:rPr lang="fr-FR" sz="2000" b="1" dirty="0"/>
              <a:t> more practice. </a:t>
            </a:r>
            <a:r>
              <a:rPr lang="fr-FR" sz="2000" b="1" dirty="0" err="1"/>
              <a:t>Don’t</a:t>
            </a:r>
            <a:r>
              <a:rPr lang="fr-FR" sz="2000" b="1" dirty="0"/>
              <a:t> </a:t>
            </a:r>
            <a:r>
              <a:rPr lang="fr-FR" sz="2000" b="1" dirty="0" err="1"/>
              <a:t>worry</a:t>
            </a:r>
            <a:r>
              <a:rPr lang="fr-FR" sz="2000" b="1" dirty="0"/>
              <a:t>, </a:t>
            </a:r>
            <a:r>
              <a:rPr lang="fr-FR" sz="2000" b="1" dirty="0" err="1"/>
              <a:t>that’s</a:t>
            </a:r>
            <a:r>
              <a:rPr lang="fr-FR" sz="2000" b="1" dirty="0"/>
              <a:t> normal! Just </a:t>
            </a:r>
            <a:r>
              <a:rPr lang="fr-FR" sz="2000" b="1" dirty="0" err="1"/>
              <a:t>make</a:t>
            </a:r>
            <a:r>
              <a:rPr lang="fr-FR" sz="2000" b="1" dirty="0"/>
              <a:t> sure </a:t>
            </a:r>
            <a:r>
              <a:rPr lang="fr-FR" sz="2000" b="1" dirty="0" err="1"/>
              <a:t>you</a:t>
            </a:r>
            <a:r>
              <a:rPr lang="fr-FR" sz="2000" b="1" dirty="0"/>
              <a:t> </a:t>
            </a:r>
            <a:r>
              <a:rPr lang="fr-FR" sz="2000" b="1" dirty="0" err="1"/>
              <a:t>review</a:t>
            </a:r>
            <a:r>
              <a:rPr lang="fr-FR" sz="2000" b="1" dirty="0"/>
              <a:t> </a:t>
            </a:r>
            <a:r>
              <a:rPr lang="fr-FR" sz="2000" b="1" dirty="0" err="1"/>
              <a:t>this</a:t>
            </a:r>
            <a:r>
              <a:rPr lang="fr-FR" sz="2000" b="1" dirty="0"/>
              <a:t> </a:t>
            </a:r>
            <a:r>
              <a:rPr lang="fr-FR" sz="2000" b="1" dirty="0" err="1"/>
              <a:t>grammar</a:t>
            </a:r>
            <a:r>
              <a:rPr lang="fr-FR" sz="2000" b="1" dirty="0"/>
              <a:t> point </a:t>
            </a:r>
            <a:r>
              <a:rPr lang="fr-FR" sz="2000" b="1" dirty="0" err="1"/>
              <a:t>independently</a:t>
            </a:r>
            <a:r>
              <a:rPr lang="fr-FR" sz="2000" b="1" dirty="0"/>
              <a:t>.   </a:t>
            </a:r>
            <a:endParaRPr lang="en-GB" sz="2000" dirty="0"/>
          </a:p>
          <a:p>
            <a:pPr algn="just">
              <a:spcAft>
                <a:spcPts val="0"/>
              </a:spcAft>
              <a:tabLst>
                <a:tab pos="1828800" algn="l"/>
              </a:tabLst>
            </a:pPr>
            <a:endParaRPr lang="en-GB" sz="1100" b="1" dirty="0" smtClean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1828800" algn="l"/>
              </a:tabLst>
            </a:pPr>
            <a:r>
              <a:rPr lang="en-GB" sz="2000" b="1" dirty="0" smtClean="0">
                <a:effectLst/>
                <a:ea typeface="ＭＳ 明朝"/>
                <a:cs typeface="Times New Roman"/>
              </a:rPr>
              <a:t>Use </a:t>
            </a:r>
            <a:r>
              <a:rPr lang="en-GB" sz="2000" b="1" dirty="0">
                <a:effectLst/>
                <a:ea typeface="ＭＳ 明朝"/>
                <a:cs typeface="Times New Roman"/>
              </a:rPr>
              <a:t>this QR code to access the website: </a:t>
            </a:r>
          </a:p>
          <a:p>
            <a:pPr algn="just">
              <a:spcAft>
                <a:spcPts val="0"/>
              </a:spcAft>
            </a:pPr>
            <a:r>
              <a:rPr lang="fr-FR" sz="2000" b="1" dirty="0">
                <a:effectLst/>
                <a:ea typeface="ＭＳ 明朝"/>
                <a:cs typeface="Times New Roman"/>
              </a:rPr>
              <a:t> </a:t>
            </a:r>
            <a:endParaRPr lang="en-GB" sz="20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268941"/>
            <a:ext cx="4358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Independent </a:t>
            </a:r>
            <a:r>
              <a:rPr lang="fr-FR" sz="4000" b="1" dirty="0" err="1" smtClean="0"/>
              <a:t>study</a:t>
            </a:r>
            <a:r>
              <a:rPr lang="fr-FR" sz="4000" b="1" dirty="0" smtClean="0"/>
              <a:t>:</a:t>
            </a:r>
            <a:endParaRPr lang="fr-F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1880" y="1434353"/>
            <a:ext cx="5139766" cy="4524316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3600" b="1" dirty="0" smtClean="0"/>
              <a:t>Questions for </a:t>
            </a:r>
            <a:r>
              <a:rPr lang="fr-FR" sz="3600" b="1" dirty="0" err="1" smtClean="0"/>
              <a:t>Yes</a:t>
            </a:r>
            <a:r>
              <a:rPr lang="fr-FR" sz="3600" b="1" dirty="0" smtClean="0"/>
              <a:t>/No </a:t>
            </a:r>
            <a:r>
              <a:rPr lang="fr-FR" sz="3600" b="1" dirty="0" err="1" smtClean="0"/>
              <a:t>answers</a:t>
            </a:r>
            <a:r>
              <a:rPr lang="fr-FR" sz="3600" b="1" dirty="0" smtClean="0"/>
              <a:t>:	 /8</a:t>
            </a:r>
          </a:p>
          <a:p>
            <a:endParaRPr lang="fr-FR" sz="3600" b="1" dirty="0" smtClean="0"/>
          </a:p>
          <a:p>
            <a:pPr marL="571500" indent="-571500">
              <a:buFont typeface="Arial"/>
              <a:buChar char="•"/>
            </a:pPr>
            <a:r>
              <a:rPr lang="fr-FR" sz="3600" b="1" dirty="0" smtClean="0"/>
              <a:t>Questions for </a:t>
            </a:r>
            <a:r>
              <a:rPr lang="fr-FR" sz="3600" b="1" dirty="0" err="1" smtClean="0"/>
              <a:t>specific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answers</a:t>
            </a:r>
            <a:r>
              <a:rPr lang="fr-FR" sz="3600" b="1" dirty="0" smtClean="0"/>
              <a:t>: 	/5</a:t>
            </a:r>
          </a:p>
          <a:p>
            <a:pPr marL="571500" indent="-571500">
              <a:buFont typeface="Arial"/>
              <a:buChar char="•"/>
            </a:pPr>
            <a:endParaRPr lang="fr-FR" sz="3600" b="1" dirty="0"/>
          </a:p>
          <a:p>
            <a:r>
              <a:rPr lang="fr-FR" sz="3600" b="1" dirty="0" smtClean="0"/>
              <a:t>Total:		 /13</a:t>
            </a:r>
          </a:p>
          <a:p>
            <a:endParaRPr lang="fr-FR" sz="3600" b="1" dirty="0"/>
          </a:p>
        </p:txBody>
      </p:sp>
      <p:pic>
        <p:nvPicPr>
          <p:cNvPr id="6" name="Picture 5" descr="QR ques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40" y="2973293"/>
            <a:ext cx="2726765" cy="27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2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30546" cy="100252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Objectives:</a:t>
            </a:r>
            <a:endParaRPr lang="fr-FR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73767" y="937170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Knowledge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form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closed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and open questions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using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your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tone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of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voice</a:t>
            </a:r>
            <a:endParaRPr lang="fr-FR" sz="2800" dirty="0" smtClean="0">
              <a:ln w="0"/>
              <a:solidFill>
                <a:schemeClr val="tx1"/>
              </a:solidFill>
            </a:endParaRPr>
          </a:p>
        </p:txBody>
      </p:sp>
      <p:pic>
        <p:nvPicPr>
          <p:cNvPr id="205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94" y="99781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73767" y="4495910"/>
            <a:ext cx="5947835" cy="1689737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A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pplication: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ask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closed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and open questions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using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different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registers</a:t>
            </a:r>
            <a:endParaRPr lang="fr-FR" sz="280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3767" y="2757495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Comprehension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understand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closed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and open questions in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different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registers</a:t>
            </a:r>
            <a:endParaRPr lang="fr-FR" sz="2600" dirty="0" smtClean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6123"/>
              </p:ext>
            </p:extLst>
          </p:nvPr>
        </p:nvGraphicFramePr>
        <p:xfrm>
          <a:off x="8650941" y="1556912"/>
          <a:ext cx="2719294" cy="429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94"/>
              </a:tblGrid>
              <a:tr h="1032381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Transition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05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Nouns</a:t>
                      </a:r>
                      <a:endParaRPr lang="fr-FR" sz="24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noProof="0" dirty="0" smtClean="0">
                          <a:solidFill>
                            <a:schemeClr val="tx1"/>
                          </a:solidFill>
                        </a:rPr>
                        <a:t>(articles,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baseline="0" noProof="0" dirty="0" err="1" smtClean="0">
                          <a:solidFill>
                            <a:schemeClr val="tx1"/>
                          </a:solidFill>
                        </a:rPr>
                        <a:t>genders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, plural)</a:t>
                      </a:r>
                      <a:endParaRPr lang="fr-FR" sz="18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141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Numbers</a:t>
                      </a:r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 0-100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dates, time)</a:t>
                      </a:r>
                      <a:endParaRPr lang="fr-F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(open,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noProof="0" dirty="0" err="1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Opinions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dislikes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reasons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5400000">
            <a:off x="9823443" y="4693848"/>
            <a:ext cx="383502" cy="2734235"/>
          </a:xfrm>
          <a:prstGeom prst="homePlate">
            <a:avLst>
              <a:gd name="adj" fmla="val 53348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24" name="Picture 4" descr="https://pixabay.com/static/uploads/photo/2014/04/02/11/01/tick-305245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372" y="4341998"/>
            <a:ext cx="530682" cy="6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82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41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0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29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8227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Homework</a:t>
            </a:r>
            <a:r>
              <a:rPr lang="fr-FR" dirty="0" smtClean="0"/>
              <a:t>- </a:t>
            </a:r>
            <a:r>
              <a:rPr lang="fr-FR" dirty="0" err="1"/>
              <a:t>U</a:t>
            </a:r>
            <a:r>
              <a:rPr lang="fr-FR" dirty="0" err="1" smtClean="0"/>
              <a:t>sing</a:t>
            </a:r>
            <a:r>
              <a:rPr lang="fr-FR" dirty="0" smtClean="0"/>
              <a:t> the </a:t>
            </a:r>
            <a:r>
              <a:rPr lang="fr-FR" dirty="0" err="1" smtClean="0"/>
              <a:t>polite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314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/>
              <a:t>Research when to use « </a:t>
            </a:r>
            <a:r>
              <a:rPr lang="en-GB" sz="3600" b="1" dirty="0" err="1" smtClean="0"/>
              <a:t>tu</a:t>
            </a:r>
            <a:r>
              <a:rPr lang="en-GB" sz="3600" b="1" dirty="0" smtClean="0"/>
              <a:t> » and when to use « </a:t>
            </a:r>
            <a:r>
              <a:rPr lang="en-GB" sz="3600" b="1" dirty="0" err="1" smtClean="0"/>
              <a:t>vous</a:t>
            </a:r>
            <a:r>
              <a:rPr lang="en-GB" sz="3600" b="1" dirty="0" smtClean="0"/>
              <a:t> » in French and summarise the information in a table or a diagram. </a:t>
            </a:r>
          </a:p>
          <a:p>
            <a:pPr marL="0" indent="0">
              <a:buNone/>
            </a:pPr>
            <a:r>
              <a:rPr lang="en-GB" sz="3600" b="1" dirty="0" smtClean="0"/>
              <a:t>(Don’t go overboard! Half a page is enough.)</a:t>
            </a:r>
          </a:p>
          <a:p>
            <a:pPr marL="0" indent="0">
              <a:buNone/>
            </a:pPr>
            <a:endParaRPr lang="fr-FR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929" y="134471"/>
            <a:ext cx="1000125" cy="1000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1412" y="4228354"/>
            <a:ext cx="445247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Tip:</a:t>
            </a:r>
            <a:endParaRPr lang="fr-FR" sz="3200" dirty="0"/>
          </a:p>
          <a:p>
            <a:r>
              <a:rPr lang="fr-FR" sz="3200" dirty="0" smtClean="0"/>
              <a:t>To </a:t>
            </a:r>
            <a:r>
              <a:rPr lang="fr-FR" sz="3200" dirty="0" err="1" smtClean="0"/>
              <a:t>get</a:t>
            </a:r>
            <a:r>
              <a:rPr lang="fr-FR" sz="3200" dirty="0" smtClean="0"/>
              <a:t> </a:t>
            </a:r>
            <a:r>
              <a:rPr lang="fr-FR" sz="3200" dirty="0" err="1" smtClean="0"/>
              <a:t>you</a:t>
            </a:r>
            <a:r>
              <a:rPr lang="fr-FR" sz="3200" dirty="0" smtClean="0"/>
              <a:t> </a:t>
            </a:r>
            <a:r>
              <a:rPr lang="fr-FR" sz="3200" dirty="0" err="1" smtClean="0"/>
              <a:t>started</a:t>
            </a:r>
            <a:r>
              <a:rPr lang="fr-FR" sz="3200" dirty="0" smtClean="0"/>
              <a:t>, type ‘</a:t>
            </a:r>
            <a:r>
              <a:rPr lang="fr-FR" sz="3200" b="1" dirty="0" smtClean="0"/>
              <a:t>tu or vous</a:t>
            </a:r>
            <a:r>
              <a:rPr lang="fr-FR" sz="3200" dirty="0" smtClean="0"/>
              <a:t>’ in </a:t>
            </a:r>
            <a:r>
              <a:rPr lang="fr-FR" sz="3200" dirty="0" err="1" smtClean="0"/>
              <a:t>Youtube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2413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30546" cy="100252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Objectives:</a:t>
            </a:r>
            <a:endParaRPr lang="fr-FR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73767" y="937170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Knowledge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recognise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a range of expressions of opinions</a:t>
            </a:r>
            <a:endParaRPr lang="fr-FR" sz="2400" dirty="0" smtClean="0">
              <a:ln w="0"/>
              <a:solidFill>
                <a:schemeClr val="tx1"/>
              </a:solidFill>
            </a:endParaRPr>
          </a:p>
        </p:txBody>
      </p:sp>
      <p:pic>
        <p:nvPicPr>
          <p:cNvPr id="205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94" y="99781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73767" y="4495910"/>
            <a:ext cx="5947835" cy="1689737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A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pplication: 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to use a range of expressions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when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giving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opinions and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provide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justifications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3767" y="2757495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Comprehension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pick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up information about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other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people’s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opinions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89292"/>
              </p:ext>
            </p:extLst>
          </p:nvPr>
        </p:nvGraphicFramePr>
        <p:xfrm>
          <a:off x="8650941" y="1556912"/>
          <a:ext cx="2719294" cy="429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94"/>
              </a:tblGrid>
              <a:tr h="1032381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Transition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05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Nouns</a:t>
                      </a:r>
                      <a:endParaRPr lang="fr-FR" sz="24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noProof="0" dirty="0" smtClean="0">
                          <a:solidFill>
                            <a:schemeClr val="tx1"/>
                          </a:solidFill>
                        </a:rPr>
                        <a:t>(articles,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baseline="0" noProof="0" dirty="0" err="1" smtClean="0">
                          <a:solidFill>
                            <a:schemeClr val="tx1"/>
                          </a:solidFill>
                        </a:rPr>
                        <a:t>genders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, plural)</a:t>
                      </a:r>
                      <a:endParaRPr lang="fr-FR" sz="18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141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Numbers</a:t>
                      </a:r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 0-100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dates,time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(open,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noProof="0" dirty="0" err="1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Opinions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dislikes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reasons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5400000">
            <a:off x="9823443" y="4693848"/>
            <a:ext cx="383502" cy="2734235"/>
          </a:xfrm>
          <a:prstGeom prst="homePlate">
            <a:avLst>
              <a:gd name="adj" fmla="val 53348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24" name="Picture 4" descr="https://pixabay.com/static/uploads/photo/2014/04/02/11/01/tick-305245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502" y="5094016"/>
            <a:ext cx="530682" cy="6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82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41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0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29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931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71" y="147876"/>
            <a:ext cx="10515600" cy="787972"/>
          </a:xfrm>
        </p:spPr>
        <p:txBody>
          <a:bodyPr/>
          <a:lstStyle/>
          <a:p>
            <a:r>
              <a:rPr lang="fr-FR" b="1" dirty="0" smtClean="0"/>
              <a:t>Expressions to </a:t>
            </a:r>
            <a:r>
              <a:rPr lang="fr-FR" b="1" dirty="0" err="1" smtClean="0"/>
              <a:t>give</a:t>
            </a:r>
            <a:r>
              <a:rPr lang="fr-FR" b="1" dirty="0" smtClean="0"/>
              <a:t> opinions</a:t>
            </a:r>
            <a:endParaRPr lang="fr-F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4849" y="1637734"/>
            <a:ext cx="11078700" cy="3954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3000" b="1" dirty="0" smtClean="0"/>
              <a:t>Je trouve ma famille vraiment super. J’adore mes parents et je pense que mon frère est intéressant. En particulier, J’aime être avec ma mère. À mon avis elle est patiente et gentille. Je crois que l’activité que je préfère faire avec ma famille, c’est aller au restaurant. Ça me plaît beaucoup car je m’intéresse à la cuisine. Personnellement, j’aimerais passer plus de temps avec mon père. Il travaille beaucoup et je déteste ça!</a:t>
            </a:r>
            <a:endParaRPr lang="fr-FR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057" y="5821962"/>
            <a:ext cx="4460350" cy="830997"/>
          </a:xfrm>
          <a:prstGeom prst="rect">
            <a:avLst/>
          </a:prstGeom>
          <a:solidFill>
            <a:srgbClr val="E9BEFF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Note: </a:t>
            </a:r>
            <a:r>
              <a:rPr lang="fr-FR" sz="2400" dirty="0" err="1" smtClean="0"/>
              <a:t>Giving</a:t>
            </a:r>
            <a:r>
              <a:rPr lang="fr-FR" sz="2400" dirty="0" smtClean="0"/>
              <a:t> opinions </a:t>
            </a:r>
            <a:r>
              <a:rPr lang="fr-FR" sz="2400" dirty="0" err="1" smtClean="0"/>
              <a:t>is</a:t>
            </a:r>
            <a:r>
              <a:rPr lang="fr-FR" sz="2400" dirty="0" smtClean="0"/>
              <a:t> a </a:t>
            </a:r>
            <a:r>
              <a:rPr lang="fr-FR" sz="2400" dirty="0" err="1" smtClean="0"/>
              <a:t>great</a:t>
            </a:r>
            <a:r>
              <a:rPr lang="fr-FR" sz="2400" dirty="0" smtClean="0"/>
              <a:t> </a:t>
            </a:r>
            <a:r>
              <a:rPr lang="fr-FR" sz="2400" dirty="0" err="1" smtClean="0"/>
              <a:t>way</a:t>
            </a:r>
            <a:r>
              <a:rPr lang="fr-FR" sz="2400" dirty="0" smtClean="0"/>
              <a:t> to </a:t>
            </a:r>
            <a:r>
              <a:rPr lang="fr-FR" sz="2400" dirty="0" err="1" smtClean="0"/>
              <a:t>pick</a:t>
            </a:r>
            <a:r>
              <a:rPr lang="fr-FR" sz="2400" dirty="0" smtClean="0"/>
              <a:t> up marks in the exam.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66232" y="5328731"/>
            <a:ext cx="5079826" cy="1261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Tip:</a:t>
            </a:r>
            <a:r>
              <a:rPr lang="fr-FR" sz="2800" dirty="0" smtClean="0"/>
              <a:t> </a:t>
            </a:r>
            <a:r>
              <a:rPr lang="fr-FR" sz="2400" dirty="0" err="1" smtClean="0"/>
              <a:t>Don’t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put off by </a:t>
            </a:r>
            <a:r>
              <a:rPr lang="fr-FR" sz="2400" dirty="0" err="1" smtClean="0"/>
              <a:t>words</a:t>
            </a:r>
            <a:r>
              <a:rPr lang="fr-FR" sz="2400" dirty="0" smtClean="0"/>
              <a:t> </a:t>
            </a:r>
            <a:r>
              <a:rPr lang="fr-FR" sz="2400" dirty="0" err="1" smtClean="0"/>
              <a:t>you</a:t>
            </a:r>
            <a:r>
              <a:rPr lang="fr-FR" sz="2400" dirty="0" smtClean="0"/>
              <a:t> </a:t>
            </a:r>
            <a:r>
              <a:rPr lang="fr-FR" sz="2400" dirty="0" err="1" smtClean="0"/>
              <a:t>don’t</a:t>
            </a:r>
            <a:r>
              <a:rPr lang="fr-FR" sz="2400" dirty="0" smtClean="0"/>
              <a:t> know. There are 12 expressions, 4 of </a:t>
            </a:r>
            <a:r>
              <a:rPr lang="fr-FR" sz="2400" dirty="0" err="1" smtClean="0"/>
              <a:t>which</a:t>
            </a:r>
            <a:r>
              <a:rPr lang="fr-FR" sz="2400" dirty="0" smtClean="0"/>
              <a:t> </a:t>
            </a:r>
            <a:r>
              <a:rPr lang="fr-FR" sz="2400" dirty="0" err="1" smtClean="0"/>
              <a:t>you</a:t>
            </a:r>
            <a:r>
              <a:rPr lang="fr-FR" sz="2400" dirty="0" smtClean="0"/>
              <a:t> have </a:t>
            </a:r>
            <a:r>
              <a:rPr lang="fr-FR" sz="2400" dirty="0" err="1" smtClean="0"/>
              <a:t>used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</a:t>
            </a:r>
            <a:r>
              <a:rPr lang="fr-FR" sz="2400" dirty="0" err="1" smtClean="0"/>
              <a:t>year</a:t>
            </a:r>
            <a:r>
              <a:rPr lang="fr-FR" sz="2400" dirty="0" smtClean="0"/>
              <a:t> 7!  </a:t>
            </a:r>
            <a:endParaRPr lang="fr-F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18" y="123417"/>
            <a:ext cx="971118" cy="845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88" y="919135"/>
            <a:ext cx="971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Scan the </a:t>
            </a:r>
            <a:r>
              <a:rPr lang="fr-FR" sz="3600" b="1" dirty="0" err="1" smtClean="0"/>
              <a:t>text</a:t>
            </a:r>
            <a:r>
              <a:rPr lang="fr-FR" sz="3600" b="1" dirty="0" smtClean="0"/>
              <a:t> and </a:t>
            </a:r>
            <a:r>
              <a:rPr lang="fr-FR" sz="3600" b="1" dirty="0" err="1" smtClean="0"/>
              <a:t>find</a:t>
            </a:r>
            <a:r>
              <a:rPr lang="fr-FR" sz="3600" b="1" dirty="0" smtClean="0"/>
              <a:t> expressions </a:t>
            </a:r>
            <a:r>
              <a:rPr lang="fr-FR" sz="3600" b="1" dirty="0" err="1" smtClean="0"/>
              <a:t>giving</a:t>
            </a:r>
            <a:r>
              <a:rPr lang="fr-FR" sz="3600" b="1" dirty="0" smtClean="0"/>
              <a:t> opinions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65312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71" y="147876"/>
            <a:ext cx="10515600" cy="787972"/>
          </a:xfrm>
        </p:spPr>
        <p:txBody>
          <a:bodyPr/>
          <a:lstStyle/>
          <a:p>
            <a:r>
              <a:rPr lang="fr-FR" b="1" dirty="0" smtClean="0"/>
              <a:t>Expressions to </a:t>
            </a:r>
            <a:r>
              <a:rPr lang="fr-FR" b="1" dirty="0" err="1" smtClean="0"/>
              <a:t>give</a:t>
            </a:r>
            <a:r>
              <a:rPr lang="fr-FR" b="1" dirty="0" smtClean="0"/>
              <a:t> opinions</a:t>
            </a:r>
            <a:endParaRPr lang="fr-F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8139" y="2239350"/>
            <a:ext cx="11078700" cy="3954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3000" b="1" dirty="0" smtClean="0">
                <a:solidFill>
                  <a:srgbClr val="FF0000"/>
                </a:solidFill>
              </a:rPr>
              <a:t>Je trouve </a:t>
            </a:r>
            <a:r>
              <a:rPr lang="fr-FR" sz="3000" b="1" dirty="0" smtClean="0"/>
              <a:t>ma famille vraiment super. </a:t>
            </a:r>
            <a:r>
              <a:rPr lang="fr-FR" sz="3000" b="1" dirty="0" smtClean="0">
                <a:solidFill>
                  <a:srgbClr val="FF0000"/>
                </a:solidFill>
              </a:rPr>
              <a:t>J’adore</a:t>
            </a:r>
            <a:r>
              <a:rPr lang="fr-FR" sz="3000" b="1" dirty="0" smtClean="0"/>
              <a:t> mes parents et </a:t>
            </a:r>
            <a:r>
              <a:rPr lang="fr-FR" sz="3000" b="1" dirty="0" smtClean="0">
                <a:solidFill>
                  <a:srgbClr val="FF0000"/>
                </a:solidFill>
              </a:rPr>
              <a:t>je pense que </a:t>
            </a:r>
            <a:r>
              <a:rPr lang="fr-FR" sz="3000" b="1" dirty="0" smtClean="0"/>
              <a:t>mon frère est intéressant. En particulier, </a:t>
            </a:r>
            <a:r>
              <a:rPr lang="fr-FR" sz="3000" b="1" dirty="0" smtClean="0">
                <a:solidFill>
                  <a:srgbClr val="FF0000"/>
                </a:solidFill>
              </a:rPr>
              <a:t>J’aime</a:t>
            </a:r>
            <a:r>
              <a:rPr lang="fr-FR" sz="3000" b="1" dirty="0" smtClean="0"/>
              <a:t> être avec ma mère. </a:t>
            </a:r>
            <a:r>
              <a:rPr lang="fr-FR" sz="3000" b="1" dirty="0" smtClean="0">
                <a:solidFill>
                  <a:srgbClr val="FF0000"/>
                </a:solidFill>
              </a:rPr>
              <a:t>À mon avis </a:t>
            </a:r>
            <a:r>
              <a:rPr lang="fr-FR" sz="3000" b="1" dirty="0" smtClean="0"/>
              <a:t>elle est patiente et gentille. </a:t>
            </a:r>
            <a:r>
              <a:rPr lang="fr-FR" sz="3000" b="1" dirty="0" smtClean="0">
                <a:solidFill>
                  <a:srgbClr val="FF0000"/>
                </a:solidFill>
              </a:rPr>
              <a:t>Je crois que </a:t>
            </a:r>
            <a:r>
              <a:rPr lang="fr-FR" sz="3000" b="1" dirty="0" smtClean="0"/>
              <a:t>l’activité que </a:t>
            </a:r>
            <a:r>
              <a:rPr lang="fr-FR" sz="3000" b="1" dirty="0" smtClean="0">
                <a:solidFill>
                  <a:srgbClr val="FF0000"/>
                </a:solidFill>
              </a:rPr>
              <a:t>je préfère </a:t>
            </a:r>
            <a:r>
              <a:rPr lang="fr-FR" sz="3000" b="1" dirty="0" smtClean="0"/>
              <a:t>faire avec ma famille, c’est aller au restaurant. </a:t>
            </a:r>
            <a:r>
              <a:rPr lang="fr-FR" sz="3000" b="1" dirty="0" smtClean="0">
                <a:solidFill>
                  <a:srgbClr val="FF0000"/>
                </a:solidFill>
              </a:rPr>
              <a:t>Ça me plaît</a:t>
            </a:r>
            <a:r>
              <a:rPr lang="fr-FR" sz="3000" b="1" dirty="0" smtClean="0"/>
              <a:t> beaucoup car </a:t>
            </a:r>
            <a:r>
              <a:rPr lang="fr-FR" sz="3000" b="1" dirty="0" smtClean="0">
                <a:solidFill>
                  <a:srgbClr val="FF0000"/>
                </a:solidFill>
              </a:rPr>
              <a:t>je m’intéresse à </a:t>
            </a:r>
            <a:r>
              <a:rPr lang="fr-FR" sz="3000" b="1" dirty="0" smtClean="0"/>
              <a:t>la cuisine. </a:t>
            </a:r>
            <a:r>
              <a:rPr lang="fr-FR" sz="3000" b="1" dirty="0" smtClean="0">
                <a:solidFill>
                  <a:srgbClr val="FF0000"/>
                </a:solidFill>
              </a:rPr>
              <a:t>Personnellement</a:t>
            </a:r>
            <a:r>
              <a:rPr lang="fr-FR" sz="3000" b="1" dirty="0" smtClean="0"/>
              <a:t>, </a:t>
            </a:r>
            <a:r>
              <a:rPr lang="fr-FR" sz="3000" b="1" dirty="0" smtClean="0">
                <a:solidFill>
                  <a:srgbClr val="FF0000"/>
                </a:solidFill>
              </a:rPr>
              <a:t>j’aimerais</a:t>
            </a:r>
            <a:r>
              <a:rPr lang="fr-FR" sz="3000" b="1" dirty="0" smtClean="0"/>
              <a:t> passer plus de temps avec mon père. Il travaille beaucoup et </a:t>
            </a:r>
            <a:r>
              <a:rPr lang="fr-FR" sz="3000" b="1" dirty="0" smtClean="0">
                <a:solidFill>
                  <a:srgbClr val="FF0000"/>
                </a:solidFill>
              </a:rPr>
              <a:t>je déteste </a:t>
            </a:r>
            <a:r>
              <a:rPr lang="fr-FR" sz="3000" b="1" dirty="0" smtClean="0"/>
              <a:t>ça!</a:t>
            </a:r>
            <a:endParaRPr lang="fr-FR" sz="3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18" y="123417"/>
            <a:ext cx="971118" cy="845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269" y="1470615"/>
            <a:ext cx="699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How </a:t>
            </a:r>
            <a:r>
              <a:rPr lang="fr-FR" sz="3600" b="1" dirty="0" err="1" smtClean="0"/>
              <a:t>many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did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you</a:t>
            </a:r>
            <a:r>
              <a:rPr lang="fr-FR" sz="3600" b="1" dirty="0" smtClean="0"/>
              <a:t> manage to </a:t>
            </a:r>
            <a:r>
              <a:rPr lang="fr-FR" sz="3600" b="1" dirty="0" err="1" smtClean="0"/>
              <a:t>find</a:t>
            </a:r>
            <a:r>
              <a:rPr lang="fr-FR" sz="3600" b="1" dirty="0" smtClean="0"/>
              <a:t>?</a:t>
            </a:r>
            <a:endParaRPr lang="fr-FR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75438" y="706038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31007"/>
              </p:ext>
            </p:extLst>
          </p:nvPr>
        </p:nvGraphicFramePr>
        <p:xfrm>
          <a:off x="2345763" y="510489"/>
          <a:ext cx="7276355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271"/>
                <a:gridCol w="1455271"/>
                <a:gridCol w="1455271"/>
                <a:gridCol w="1455271"/>
                <a:gridCol w="1455271"/>
              </a:tblGrid>
              <a:tr h="370840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solidFill>
                            <a:srgbClr val="000000"/>
                          </a:solidFill>
                        </a:rPr>
                        <a:t>Definite</a:t>
                      </a:r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solidFill>
                            <a:srgbClr val="000000"/>
                          </a:solidFill>
                        </a:rPr>
                        <a:t>Indefinite</a:t>
                      </a:r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00"/>
                          </a:solidFill>
                        </a:rPr>
                        <a:t>French</a:t>
                      </a:r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1" dirty="0" smtClean="0">
                          <a:solidFill>
                            <a:srgbClr val="000000"/>
                          </a:solidFill>
                        </a:rPr>
                        <a:t>English</a:t>
                      </a:r>
                      <a:endParaRPr lang="fr-FR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00"/>
                          </a:solidFill>
                        </a:rPr>
                        <a:t>French</a:t>
                      </a:r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1" dirty="0" smtClean="0">
                          <a:solidFill>
                            <a:srgbClr val="000000"/>
                          </a:solidFill>
                        </a:rPr>
                        <a:t>English</a:t>
                      </a:r>
                      <a:endParaRPr lang="fr-FR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</a:rPr>
                        <a:t>masculine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</a:rPr>
                        <a:t>le</a:t>
                      </a:r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i="1" dirty="0" smtClean="0">
                          <a:solidFill>
                            <a:srgbClr val="000000"/>
                          </a:solidFill>
                        </a:rPr>
                        <a:t>the</a:t>
                      </a:r>
                      <a:endParaRPr lang="fr-FR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</a:rPr>
                        <a:t>un</a:t>
                      </a:r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i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fr-FR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1" dirty="0" err="1" smtClean="0">
                          <a:solidFill>
                            <a:srgbClr val="000000"/>
                          </a:solidFill>
                        </a:rPr>
                        <a:t>feminine</a:t>
                      </a:r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</a:rPr>
                        <a:t>la</a:t>
                      </a:r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i="1" dirty="0" smtClean="0">
                          <a:solidFill>
                            <a:srgbClr val="000000"/>
                          </a:solidFill>
                        </a:rPr>
                        <a:t>the</a:t>
                      </a:r>
                      <a:endParaRPr lang="fr-FR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</a:rPr>
                        <a:t>une</a:t>
                      </a:r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i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fr-FR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33175" y="2571147"/>
            <a:ext cx="10174942" cy="4131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700" b="1" dirty="0"/>
          </a:p>
          <a:p>
            <a:pPr marL="342900" indent="-342900">
              <a:buAutoNum type="arabicPeriod"/>
            </a:pPr>
            <a:r>
              <a:rPr lang="fr-FR" sz="2400" b="1" dirty="0" smtClean="0"/>
              <a:t>How </a:t>
            </a:r>
            <a:r>
              <a:rPr lang="fr-FR" sz="2400" b="1" dirty="0" err="1" smtClean="0"/>
              <a:t>many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genders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can</a:t>
            </a:r>
            <a:r>
              <a:rPr lang="fr-FR" sz="2400" b="1" dirty="0" smtClean="0"/>
              <a:t> French </a:t>
            </a:r>
            <a:r>
              <a:rPr lang="fr-FR" sz="2400" b="1" dirty="0" err="1" smtClean="0"/>
              <a:t>noun</a:t>
            </a:r>
            <a:r>
              <a:rPr lang="fr-FR" sz="2400" b="1" dirty="0" smtClean="0"/>
              <a:t> have? </a:t>
            </a:r>
            <a:r>
              <a:rPr lang="fr-FR" sz="2400" b="1" dirty="0" err="1" smtClean="0"/>
              <a:t>Which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ones</a:t>
            </a:r>
            <a:r>
              <a:rPr lang="fr-FR" sz="2400" b="1" dirty="0" smtClean="0"/>
              <a:t>?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2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genders</a:t>
            </a:r>
            <a:r>
              <a:rPr lang="fr-FR" sz="2400" b="1" dirty="0" smtClean="0">
                <a:solidFill>
                  <a:srgbClr val="FF0000"/>
                </a:solidFill>
              </a:rPr>
              <a:t>: masculine and </a:t>
            </a:r>
            <a:r>
              <a:rPr lang="fr-FR" sz="2400" b="1" dirty="0" err="1" smtClean="0">
                <a:solidFill>
                  <a:srgbClr val="FF0000"/>
                </a:solidFill>
              </a:rPr>
              <a:t>feminine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fr-FR" sz="12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err="1" smtClean="0"/>
              <a:t>Write</a:t>
            </a:r>
            <a:r>
              <a:rPr lang="fr-FR" sz="2400" b="1" dirty="0" smtClean="0"/>
              <a:t> a </a:t>
            </a:r>
            <a:r>
              <a:rPr lang="fr-FR" sz="2400" b="1" dirty="0" err="1" smtClean="0"/>
              <a:t>definite</a:t>
            </a:r>
            <a:r>
              <a:rPr lang="fr-FR" sz="2400" b="1" dirty="0" smtClean="0"/>
              <a:t> article in English: </a:t>
            </a:r>
            <a:r>
              <a:rPr lang="fr-FR" sz="2400" b="1" dirty="0">
                <a:solidFill>
                  <a:srgbClr val="FF0000"/>
                </a:solidFill>
              </a:rPr>
              <a:t>t</a:t>
            </a:r>
            <a:r>
              <a:rPr lang="fr-FR" sz="2400" b="1" dirty="0" smtClean="0">
                <a:solidFill>
                  <a:srgbClr val="FF0000"/>
                </a:solidFill>
              </a:rPr>
              <a:t>he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err="1" smtClean="0"/>
              <a:t>Write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indefinite</a:t>
            </a:r>
            <a:r>
              <a:rPr lang="fr-FR" sz="2400" b="1" dirty="0" smtClean="0"/>
              <a:t> article for a </a:t>
            </a:r>
            <a:r>
              <a:rPr lang="fr-FR" sz="2400" b="1" dirty="0" err="1" smtClean="0"/>
              <a:t>feminine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noun</a:t>
            </a:r>
            <a:r>
              <a:rPr lang="fr-FR" sz="2400" b="1" dirty="0" smtClean="0"/>
              <a:t> in French: </a:t>
            </a:r>
            <a:r>
              <a:rPr lang="fr-FR" sz="2400" b="1" dirty="0" smtClean="0">
                <a:solidFill>
                  <a:srgbClr val="FF0000"/>
                </a:solidFill>
              </a:rPr>
              <a:t>la</a:t>
            </a:r>
          </a:p>
          <a:p>
            <a:pPr>
              <a:lnSpc>
                <a:spcPct val="150000"/>
              </a:lnSpc>
            </a:pPr>
            <a:endParaRPr lang="fr-FR" sz="1200" b="1" dirty="0" smtClean="0"/>
          </a:p>
          <a:p>
            <a:pPr marL="342900" indent="-342900">
              <a:buAutoNum type="arabicPeriod"/>
            </a:pPr>
            <a:r>
              <a:rPr lang="fr-FR" sz="2400" b="1" dirty="0" err="1" smtClean="0"/>
              <a:t>What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difference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does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make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when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you</a:t>
            </a:r>
            <a:r>
              <a:rPr lang="fr-FR" sz="2400" b="1" dirty="0" smtClean="0"/>
              <a:t> use a </a:t>
            </a:r>
            <a:r>
              <a:rPr lang="fr-FR" sz="2400" b="1" dirty="0" err="1" smtClean="0"/>
              <a:t>definite</a:t>
            </a:r>
            <a:r>
              <a:rPr lang="fr-FR" sz="2400" b="1" dirty="0" smtClean="0"/>
              <a:t> or </a:t>
            </a:r>
            <a:r>
              <a:rPr lang="fr-FR" sz="2400" b="1" dirty="0" err="1" smtClean="0"/>
              <a:t>indefinite</a:t>
            </a:r>
            <a:r>
              <a:rPr lang="fr-FR" sz="2400" b="1" dirty="0" smtClean="0"/>
              <a:t> article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a </a:t>
            </a:r>
            <a:r>
              <a:rPr lang="fr-FR" sz="2400" b="1" dirty="0" err="1" smtClean="0"/>
              <a:t>particular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noun</a:t>
            </a:r>
            <a:r>
              <a:rPr lang="fr-FR" sz="2400" b="1" dirty="0" smtClean="0"/>
              <a:t>? (</a:t>
            </a:r>
            <a:r>
              <a:rPr lang="fr-FR" sz="2400" b="1" dirty="0" err="1" smtClean="0"/>
              <a:t>think</a:t>
            </a:r>
            <a:r>
              <a:rPr lang="fr-FR" sz="2400" b="1" dirty="0" smtClean="0"/>
              <a:t> of: «un chat » Vs « le chat »)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U</a:t>
            </a:r>
            <a:r>
              <a:rPr lang="fr-FR" sz="2400" b="1" dirty="0" smtClean="0">
                <a:solidFill>
                  <a:srgbClr val="FF0000"/>
                </a:solidFill>
              </a:rPr>
              <a:t>n chat (</a:t>
            </a:r>
            <a:r>
              <a:rPr lang="fr-FR" sz="2400" b="1" dirty="0" err="1" smtClean="0">
                <a:solidFill>
                  <a:srgbClr val="FF0000"/>
                </a:solidFill>
              </a:rPr>
              <a:t>indefinite</a:t>
            </a:r>
            <a:r>
              <a:rPr lang="fr-FR" sz="2400" b="1" dirty="0" smtClean="0">
                <a:solidFill>
                  <a:srgbClr val="FF0000"/>
                </a:solidFill>
              </a:rPr>
              <a:t>): a </a:t>
            </a:r>
            <a:r>
              <a:rPr lang="fr-FR" sz="2400" b="1" dirty="0" err="1" smtClean="0">
                <a:solidFill>
                  <a:srgbClr val="FF0000"/>
                </a:solidFill>
              </a:rPr>
              <a:t>random</a:t>
            </a:r>
            <a:r>
              <a:rPr lang="fr-FR" sz="2400" b="1" dirty="0" smtClean="0">
                <a:solidFill>
                  <a:srgbClr val="FF0000"/>
                </a:solidFill>
              </a:rPr>
              <a:t> cat (</a:t>
            </a:r>
            <a:r>
              <a:rPr lang="fr-FR" sz="2400" b="1" dirty="0" err="1" smtClean="0">
                <a:solidFill>
                  <a:srgbClr val="FF0000"/>
                </a:solidFill>
              </a:rPr>
              <a:t>which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you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don’t</a:t>
            </a:r>
            <a:r>
              <a:rPr lang="fr-FR" sz="2400" b="1" dirty="0" smtClean="0">
                <a:solidFill>
                  <a:srgbClr val="FF0000"/>
                </a:solidFill>
              </a:rPr>
              <a:t> know)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Le chat (</a:t>
            </a:r>
            <a:r>
              <a:rPr lang="fr-FR" sz="2400" b="1" dirty="0" err="1" smtClean="0">
                <a:solidFill>
                  <a:srgbClr val="FF0000"/>
                </a:solidFill>
              </a:rPr>
              <a:t>definite</a:t>
            </a:r>
            <a:r>
              <a:rPr lang="fr-FR" sz="2400" b="1" dirty="0" smtClean="0">
                <a:solidFill>
                  <a:srgbClr val="FF0000"/>
                </a:solidFill>
              </a:rPr>
              <a:t>): </a:t>
            </a:r>
            <a:r>
              <a:rPr lang="fr-FR" sz="2400" b="1" dirty="0" err="1" smtClean="0">
                <a:solidFill>
                  <a:srgbClr val="FF0000"/>
                </a:solidFill>
              </a:rPr>
              <a:t>referring</a:t>
            </a:r>
            <a:r>
              <a:rPr lang="fr-FR" sz="2400" b="1" dirty="0" smtClean="0">
                <a:solidFill>
                  <a:srgbClr val="FF0000"/>
                </a:solidFill>
              </a:rPr>
              <a:t> to a cat in </a:t>
            </a:r>
            <a:r>
              <a:rPr lang="fr-FR" sz="2400" b="1" dirty="0" err="1" smtClean="0">
                <a:solidFill>
                  <a:srgbClr val="FF0000"/>
                </a:solidFill>
              </a:rPr>
              <a:t>particular</a:t>
            </a:r>
            <a:r>
              <a:rPr lang="fr-FR" sz="2400" b="1" dirty="0" smtClean="0">
                <a:solidFill>
                  <a:srgbClr val="FF0000"/>
                </a:solidFill>
              </a:rPr>
              <a:t> (</a:t>
            </a:r>
            <a:r>
              <a:rPr lang="fr-FR" sz="2400" b="1" dirty="0" err="1" smtClean="0">
                <a:solidFill>
                  <a:srgbClr val="FF0000"/>
                </a:solidFill>
              </a:rPr>
              <a:t>which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you</a:t>
            </a:r>
            <a:r>
              <a:rPr lang="fr-FR" sz="2400" b="1" dirty="0" smtClean="0">
                <a:solidFill>
                  <a:srgbClr val="FF0000"/>
                </a:solidFill>
              </a:rPr>
              <a:t> know or point out)</a:t>
            </a:r>
          </a:p>
        </p:txBody>
      </p:sp>
      <p:pic>
        <p:nvPicPr>
          <p:cNvPr id="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75" y="2596520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9" y="3836639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36639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196287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" y="519628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1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2" y="519628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10" y="0"/>
            <a:ext cx="1689390" cy="1194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242641">
            <a:off x="115757" y="294593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2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90" y="164587"/>
            <a:ext cx="10515600" cy="704414"/>
          </a:xfrm>
        </p:spPr>
        <p:txBody>
          <a:bodyPr/>
          <a:lstStyle/>
          <a:p>
            <a:r>
              <a:rPr lang="fr-FR" b="1" dirty="0" err="1" smtClean="0"/>
              <a:t>Likes</a:t>
            </a:r>
            <a:r>
              <a:rPr lang="fr-FR" b="1" dirty="0" smtClean="0"/>
              <a:t> and </a:t>
            </a:r>
            <a:r>
              <a:rPr lang="fr-FR" b="1" dirty="0" err="1" smtClean="0"/>
              <a:t>Dislikes</a:t>
            </a:r>
            <a:endParaRPr lang="fr-FR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99155"/>
              </p:ext>
            </p:extLst>
          </p:nvPr>
        </p:nvGraphicFramePr>
        <p:xfrm>
          <a:off x="735237" y="2307260"/>
          <a:ext cx="1101186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930"/>
                <a:gridCol w="5505930"/>
              </a:tblGrid>
              <a:tr h="264042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J’adore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J’aime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Je</a:t>
                      </a:r>
                      <a:r>
                        <a:rPr lang="fr-FR" sz="3200" baseline="0" dirty="0" smtClean="0">
                          <a:solidFill>
                            <a:schemeClr val="tx1"/>
                          </a:solidFill>
                        </a:rPr>
                        <a:t> préfère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baseline="0" dirty="0" smtClean="0">
                          <a:solidFill>
                            <a:schemeClr val="tx1"/>
                          </a:solidFill>
                        </a:rPr>
                        <a:t>Ça me plaît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baseline="0" dirty="0" smtClean="0">
                          <a:solidFill>
                            <a:schemeClr val="tx1"/>
                          </a:solidFill>
                        </a:rPr>
                        <a:t>Je m’intéresse à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Je déteste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Je n’aime pas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Je ne préfère pas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Ça ne me plaît pas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Je ne m’intéresse pas à</a:t>
                      </a:r>
                      <a:endParaRPr lang="fr-FR" sz="3200" dirty="0" smtClean="0"/>
                    </a:p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lik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18277" r="17888" b="26652"/>
          <a:stretch/>
        </p:blipFill>
        <p:spPr>
          <a:xfrm>
            <a:off x="4699884" y="2378574"/>
            <a:ext cx="1415958" cy="1180985"/>
          </a:xfrm>
          <a:prstGeom prst="rect">
            <a:avLst/>
          </a:prstGeom>
        </p:spPr>
      </p:pic>
      <p:pic>
        <p:nvPicPr>
          <p:cNvPr id="6" name="Picture 5" descr="lik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18277" r="17888" b="26652"/>
          <a:stretch/>
        </p:blipFill>
        <p:spPr>
          <a:xfrm flipV="1">
            <a:off x="10226491" y="2497883"/>
            <a:ext cx="1415558" cy="1180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317" y="5290017"/>
            <a:ext cx="11094200" cy="1384995"/>
          </a:xfrm>
          <a:prstGeom prst="rect">
            <a:avLst/>
          </a:prstGeom>
          <a:solidFill>
            <a:srgbClr val="E9BEFF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Note: 	</a:t>
            </a:r>
            <a:r>
              <a:rPr lang="fr-FR" sz="2400" b="1" i="1" dirty="0" smtClean="0"/>
              <a:t>J’aime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mean</a:t>
            </a:r>
            <a:r>
              <a:rPr lang="fr-FR" sz="2400" dirty="0" smtClean="0"/>
              <a:t> </a:t>
            </a:r>
            <a:r>
              <a:rPr lang="fr-FR" sz="2400" b="1" dirty="0" smtClean="0"/>
              <a:t>I </a:t>
            </a:r>
            <a:r>
              <a:rPr lang="fr-FR" sz="2400" b="1" dirty="0" err="1" smtClean="0"/>
              <a:t>like</a:t>
            </a:r>
            <a:r>
              <a:rPr lang="fr-FR" sz="2400" b="1" dirty="0" smtClean="0"/>
              <a:t> </a:t>
            </a:r>
            <a:r>
              <a:rPr lang="fr-FR" sz="2400" dirty="0" smtClean="0"/>
              <a:t>or </a:t>
            </a:r>
            <a:r>
              <a:rPr lang="fr-FR" sz="2400" b="1" dirty="0" smtClean="0"/>
              <a:t>I love</a:t>
            </a:r>
            <a:endParaRPr lang="fr-FR" sz="2400" dirty="0"/>
          </a:p>
          <a:p>
            <a:endParaRPr lang="fr-FR" sz="1200" dirty="0" smtClean="0"/>
          </a:p>
          <a:p>
            <a:r>
              <a:rPr lang="fr-FR" sz="2400" b="1" i="1" dirty="0" smtClean="0">
                <a:sym typeface="Wingdings"/>
              </a:rPr>
              <a:t> </a:t>
            </a:r>
            <a:r>
              <a:rPr lang="fr-FR" sz="2400" b="1" i="1" dirty="0" smtClean="0"/>
              <a:t>J’aime Caroline </a:t>
            </a:r>
            <a:r>
              <a:rPr lang="fr-FR" sz="2400" dirty="0" err="1" smtClean="0"/>
              <a:t>means</a:t>
            </a:r>
            <a:r>
              <a:rPr lang="fr-FR" sz="2400" dirty="0" smtClean="0"/>
              <a:t> </a:t>
            </a:r>
            <a:r>
              <a:rPr lang="fr-FR" sz="2400" b="1" dirty="0" smtClean="0"/>
              <a:t>I love Caroline. </a:t>
            </a:r>
            <a:r>
              <a:rPr lang="fr-FR" sz="2400" dirty="0" smtClean="0"/>
              <a:t>If </a:t>
            </a:r>
            <a:r>
              <a:rPr lang="fr-FR" sz="2400" dirty="0" err="1" smtClean="0"/>
              <a:t>you</a:t>
            </a:r>
            <a:r>
              <a:rPr lang="fr-FR" sz="2400" dirty="0" smtClean="0"/>
              <a:t> </a:t>
            </a:r>
            <a:r>
              <a:rPr lang="fr-FR" sz="2400" dirty="0" err="1" smtClean="0"/>
              <a:t>wish</a:t>
            </a:r>
            <a:r>
              <a:rPr lang="fr-FR" sz="2400" dirty="0" smtClean="0"/>
              <a:t> to </a:t>
            </a:r>
            <a:r>
              <a:rPr lang="fr-FR" sz="2400" dirty="0" err="1" smtClean="0"/>
              <a:t>say</a:t>
            </a:r>
            <a:r>
              <a:rPr lang="fr-FR" sz="2400" dirty="0" smtClean="0"/>
              <a:t> </a:t>
            </a:r>
            <a:r>
              <a:rPr lang="fr-FR" sz="2400" b="1" dirty="0" smtClean="0"/>
              <a:t>I</a:t>
            </a:r>
            <a:r>
              <a:rPr lang="fr-FR" sz="2400" dirty="0" smtClean="0"/>
              <a:t> </a:t>
            </a:r>
            <a:r>
              <a:rPr lang="fr-FR" sz="2400" b="1" dirty="0" err="1" smtClean="0"/>
              <a:t>like</a:t>
            </a:r>
            <a:r>
              <a:rPr lang="fr-FR" sz="2400" dirty="0" smtClean="0"/>
              <a:t> </a:t>
            </a:r>
            <a:r>
              <a:rPr lang="fr-FR" sz="2400" b="1" dirty="0" smtClean="0"/>
              <a:t>Caroline</a:t>
            </a:r>
            <a:r>
              <a:rPr lang="fr-FR" sz="2400" dirty="0" smtClean="0"/>
              <a:t>, </a:t>
            </a:r>
            <a:r>
              <a:rPr lang="fr-FR" sz="2400" dirty="0" err="1" smtClean="0"/>
              <a:t>you</a:t>
            </a:r>
            <a:r>
              <a:rPr lang="fr-FR" sz="2400" dirty="0" smtClean="0"/>
              <a:t> </a:t>
            </a:r>
            <a:r>
              <a:rPr lang="fr-FR" sz="2400" dirty="0" err="1" smtClean="0"/>
              <a:t>need</a:t>
            </a:r>
            <a:r>
              <a:rPr lang="fr-FR" sz="2400" dirty="0" smtClean="0"/>
              <a:t> to use: </a:t>
            </a:r>
            <a:r>
              <a:rPr lang="fr-FR" sz="2400" b="1" i="1" dirty="0" smtClean="0"/>
              <a:t>J’aime </a:t>
            </a:r>
            <a:r>
              <a:rPr lang="fr-FR" sz="2400" b="1" i="1" u="sng" dirty="0" smtClean="0"/>
              <a:t>bien</a:t>
            </a:r>
            <a:r>
              <a:rPr lang="fr-FR" sz="2400" b="1" i="1" dirty="0" smtClean="0"/>
              <a:t> Caroline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8658" y="1203231"/>
            <a:ext cx="10713577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4200" b="1" dirty="0" smtClean="0"/>
              <a:t>Translate </a:t>
            </a:r>
            <a:r>
              <a:rPr lang="fr-FR" sz="4200" b="1" dirty="0" err="1" smtClean="0"/>
              <a:t>these</a:t>
            </a:r>
            <a:r>
              <a:rPr lang="fr-FR" sz="4200" b="1" dirty="0" smtClean="0"/>
              <a:t> expressions on </a:t>
            </a:r>
            <a:r>
              <a:rPr lang="fr-FR" sz="4200" b="1" dirty="0" err="1" smtClean="0"/>
              <a:t>your</a:t>
            </a:r>
            <a:r>
              <a:rPr lang="fr-FR" sz="4200" b="1" dirty="0" smtClean="0"/>
              <a:t> </a:t>
            </a:r>
            <a:r>
              <a:rPr lang="fr-FR" sz="4200" b="1" dirty="0" err="1" smtClean="0"/>
              <a:t>worksheet</a:t>
            </a:r>
            <a:endParaRPr lang="fr-FR" sz="4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983" y="154159"/>
            <a:ext cx="1748270" cy="8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90" y="164587"/>
            <a:ext cx="10515600" cy="704414"/>
          </a:xfrm>
        </p:spPr>
        <p:txBody>
          <a:bodyPr/>
          <a:lstStyle/>
          <a:p>
            <a:r>
              <a:rPr lang="fr-FR" b="1" dirty="0" err="1" smtClean="0"/>
              <a:t>Likes</a:t>
            </a:r>
            <a:r>
              <a:rPr lang="fr-FR" b="1" dirty="0" smtClean="0"/>
              <a:t> and </a:t>
            </a:r>
            <a:r>
              <a:rPr lang="fr-FR" b="1" dirty="0" err="1" smtClean="0"/>
              <a:t>Dislikes</a:t>
            </a:r>
            <a:endParaRPr lang="fr-FR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311929"/>
              </p:ext>
            </p:extLst>
          </p:nvPr>
        </p:nvGraphicFramePr>
        <p:xfrm>
          <a:off x="568138" y="1321279"/>
          <a:ext cx="11011860" cy="524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930"/>
                <a:gridCol w="5505930"/>
              </a:tblGrid>
              <a:tr h="264042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J’adore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I love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J’aime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like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/ I love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Je</a:t>
                      </a:r>
                      <a:r>
                        <a:rPr lang="fr-FR" sz="3200" baseline="0" dirty="0" smtClean="0">
                          <a:solidFill>
                            <a:schemeClr val="tx1"/>
                          </a:solidFill>
                        </a:rPr>
                        <a:t> préfère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fr-FR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3200" baseline="0" dirty="0" smtClean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fr-FR" sz="3200" baseline="0" dirty="0" err="1" smtClean="0">
                          <a:solidFill>
                            <a:srgbClr val="FF0000"/>
                          </a:solidFill>
                        </a:rPr>
                        <a:t>prefer</a:t>
                      </a:r>
                      <a:endParaRPr lang="fr-FR" sz="32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baseline="0" dirty="0" smtClean="0">
                          <a:solidFill>
                            <a:schemeClr val="tx1"/>
                          </a:solidFill>
                        </a:rPr>
                        <a:t>Ça me plaît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fr-FR" sz="3200" baseline="0" dirty="0" smtClean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fr-FR" sz="3200" baseline="0" dirty="0" err="1" smtClean="0">
                          <a:solidFill>
                            <a:srgbClr val="FF0000"/>
                          </a:solidFill>
                        </a:rPr>
                        <a:t>like</a:t>
                      </a:r>
                      <a:r>
                        <a:rPr lang="fr-FR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3200" baseline="0" dirty="0" err="1" smtClean="0">
                          <a:solidFill>
                            <a:srgbClr val="FF0000"/>
                          </a:solidFill>
                        </a:rPr>
                        <a:t>it</a:t>
                      </a:r>
                      <a:r>
                        <a:rPr lang="fr-FR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baseline="0" noProof="0" dirty="0" smtClean="0">
                          <a:solidFill>
                            <a:srgbClr val="FF0000"/>
                          </a:solidFill>
                        </a:rPr>
                        <a:t>(literally: it pleases me)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baseline="0" dirty="0" smtClean="0">
                          <a:solidFill>
                            <a:schemeClr val="tx1"/>
                          </a:solidFill>
                        </a:rPr>
                        <a:t>Je m’intéresse à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fr-FR" sz="3200" baseline="0" dirty="0" smtClean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fr-FR" sz="3200" baseline="0" dirty="0" err="1" smtClean="0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fr-FR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3200" baseline="0" dirty="0" err="1" smtClean="0">
                          <a:solidFill>
                            <a:srgbClr val="FF0000"/>
                          </a:solidFill>
                        </a:rPr>
                        <a:t>interested</a:t>
                      </a:r>
                      <a:r>
                        <a:rPr lang="fr-FR" sz="3200" baseline="0" dirty="0" smtClean="0">
                          <a:solidFill>
                            <a:srgbClr val="FF0000"/>
                          </a:solidFill>
                        </a:rPr>
                        <a:t> in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Je déteste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hate</a:t>
                      </a:r>
                      <a:endParaRPr lang="fr-FR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Je n’aime pas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don’t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like</a:t>
                      </a:r>
                      <a:endParaRPr lang="fr-FR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Je ne préfère pas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don’t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prefer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/ I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prefer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 not to</a:t>
                      </a:r>
                      <a:r>
                        <a:rPr lang="is-IS" sz="3200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fr-FR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Ça ne me plaît pas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don’t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like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it</a:t>
                      </a:r>
                      <a:endParaRPr lang="fr-FR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Je ne m’intéresse pas à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 not </a:t>
                      </a:r>
                      <a:r>
                        <a:rPr lang="fr-FR" sz="3200" dirty="0" err="1" smtClean="0">
                          <a:solidFill>
                            <a:srgbClr val="FF0000"/>
                          </a:solidFill>
                        </a:rPr>
                        <a:t>interested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 in</a:t>
                      </a:r>
                    </a:p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983" y="154159"/>
            <a:ext cx="1748270" cy="8741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57169" y="221403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lik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18277" r="17888" b="26652"/>
          <a:stretch/>
        </p:blipFill>
        <p:spPr>
          <a:xfrm>
            <a:off x="4399104" y="1392592"/>
            <a:ext cx="1415958" cy="1180985"/>
          </a:xfrm>
          <a:prstGeom prst="rect">
            <a:avLst/>
          </a:prstGeom>
        </p:spPr>
      </p:pic>
      <p:pic>
        <p:nvPicPr>
          <p:cNvPr id="12" name="Picture 11" descr="lik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18277" r="17888" b="26652"/>
          <a:stretch/>
        </p:blipFill>
        <p:spPr>
          <a:xfrm flipV="1">
            <a:off x="10076101" y="1461767"/>
            <a:ext cx="1415558" cy="11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7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90" y="131163"/>
            <a:ext cx="10515600" cy="955087"/>
          </a:xfrm>
        </p:spPr>
        <p:txBody>
          <a:bodyPr/>
          <a:lstStyle/>
          <a:p>
            <a:r>
              <a:rPr lang="fr-FR" b="1" dirty="0" err="1" smtClean="0"/>
              <a:t>Saying</a:t>
            </a:r>
            <a:r>
              <a:rPr lang="fr-FR" b="1" dirty="0" smtClean="0"/>
              <a:t> </a:t>
            </a:r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you</a:t>
            </a:r>
            <a:r>
              <a:rPr lang="fr-FR" b="1" dirty="0" smtClean="0"/>
              <a:t> </a:t>
            </a:r>
            <a:r>
              <a:rPr lang="fr-FR" b="1" dirty="0" err="1" smtClean="0"/>
              <a:t>think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169" y="2088944"/>
            <a:ext cx="8135045" cy="441184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Personnellement		(</a:t>
            </a:r>
            <a:r>
              <a:rPr lang="fr-FR" b="1" dirty="0" err="1"/>
              <a:t>P</a:t>
            </a:r>
            <a:r>
              <a:rPr lang="fr-FR" b="1" dirty="0" err="1" smtClean="0"/>
              <a:t>ersonally</a:t>
            </a:r>
            <a:r>
              <a:rPr lang="fr-FR" b="1" dirty="0" smtClean="0"/>
              <a:t>)</a:t>
            </a:r>
          </a:p>
          <a:p>
            <a:pPr marL="0" indent="0">
              <a:buNone/>
            </a:pPr>
            <a:r>
              <a:rPr lang="fr-FR" b="1" dirty="0" smtClean="0"/>
              <a:t>À mon avis 			(In </a:t>
            </a:r>
            <a:r>
              <a:rPr lang="fr-FR" b="1" dirty="0" err="1" smtClean="0"/>
              <a:t>my</a:t>
            </a:r>
            <a:r>
              <a:rPr lang="fr-FR" b="1" dirty="0" smtClean="0"/>
              <a:t> opinion)</a:t>
            </a:r>
          </a:p>
          <a:p>
            <a:pPr marL="0" indent="0">
              <a:buNone/>
            </a:pPr>
            <a:endParaRPr lang="fr-FR" sz="1900" b="1" dirty="0" smtClean="0"/>
          </a:p>
          <a:p>
            <a:pPr marL="0" indent="0">
              <a:buNone/>
            </a:pPr>
            <a:r>
              <a:rPr lang="fr-FR" b="1" dirty="0" smtClean="0"/>
              <a:t>Je pense que			(I </a:t>
            </a:r>
            <a:r>
              <a:rPr lang="fr-FR" b="1" dirty="0" err="1" smtClean="0"/>
              <a:t>think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)</a:t>
            </a:r>
          </a:p>
          <a:p>
            <a:pPr marL="0" indent="0">
              <a:buNone/>
            </a:pPr>
            <a:r>
              <a:rPr lang="fr-FR" b="1" dirty="0" smtClean="0"/>
              <a:t>Je crois que 			(I </a:t>
            </a:r>
            <a:r>
              <a:rPr lang="fr-FR" b="1" dirty="0" err="1" smtClean="0"/>
              <a:t>believe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)</a:t>
            </a:r>
          </a:p>
          <a:p>
            <a:pPr marL="0" indent="0">
              <a:buNone/>
            </a:pPr>
            <a:endParaRPr lang="fr-FR" sz="1900" b="1" dirty="0" smtClean="0"/>
          </a:p>
          <a:p>
            <a:pPr marL="0" indent="0">
              <a:buNone/>
            </a:pPr>
            <a:r>
              <a:rPr lang="en-US" b="1" dirty="0" smtClean="0"/>
              <a:t>J</a:t>
            </a:r>
            <a:r>
              <a:rPr lang="is-IS" b="1" dirty="0" smtClean="0"/>
              <a:t>e </a:t>
            </a:r>
            <a:r>
              <a:rPr lang="is-IS" b="1" dirty="0"/>
              <a:t>trouve </a:t>
            </a:r>
            <a:r>
              <a:rPr lang="is-IS" b="1" dirty="0" smtClean="0"/>
              <a:t>que  		(I find that)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Je trouve</a:t>
            </a:r>
            <a:r>
              <a:rPr lang="is-IS" b="1" dirty="0" smtClean="0"/>
              <a:t>… +adjectif 		(I find ...+adjective)</a:t>
            </a:r>
          </a:p>
          <a:p>
            <a:pPr marL="0" indent="0">
              <a:buNone/>
            </a:pPr>
            <a:r>
              <a:rPr lang="is-IS" b="1" dirty="0" smtClean="0"/>
              <a:t>Il </a:t>
            </a:r>
            <a:r>
              <a:rPr lang="is-IS" b="1" dirty="0"/>
              <a:t>me semble </a:t>
            </a:r>
            <a:r>
              <a:rPr lang="is-IS" b="1" dirty="0" smtClean="0"/>
              <a:t>que 		(It seems to me that)</a:t>
            </a:r>
          </a:p>
          <a:p>
            <a:pPr marL="0" indent="0">
              <a:buNone/>
            </a:pPr>
            <a:r>
              <a:rPr lang="is-IS" b="1" dirty="0"/>
              <a:t>... </a:t>
            </a:r>
            <a:r>
              <a:rPr lang="en-US" b="1" dirty="0"/>
              <a:t>m</a:t>
            </a:r>
            <a:r>
              <a:rPr lang="is-IS" b="1" dirty="0"/>
              <a:t>e semble +</a:t>
            </a:r>
            <a:r>
              <a:rPr lang="is-IS" b="1" dirty="0" smtClean="0"/>
              <a:t>adjectif 	(...seems </a:t>
            </a:r>
            <a:r>
              <a:rPr lang="is-IS" b="1" i="1" dirty="0" smtClean="0"/>
              <a:t>+adjective </a:t>
            </a:r>
            <a:r>
              <a:rPr lang="is-IS" b="1" dirty="0" smtClean="0"/>
              <a:t>to me)</a:t>
            </a:r>
          </a:p>
          <a:p>
            <a:pPr marL="0" indent="0">
              <a:buNone/>
            </a:pPr>
            <a:r>
              <a:rPr lang="is-IS" b="1" dirty="0" smtClean="0"/>
              <a:t>...me paraît +adjectif 		(...appears </a:t>
            </a:r>
            <a:r>
              <a:rPr lang="is-IS" b="1" i="1" dirty="0" smtClean="0"/>
              <a:t>+adjective </a:t>
            </a:r>
            <a:r>
              <a:rPr lang="is-IS" b="1" dirty="0" smtClean="0"/>
              <a:t>to me)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048" y="1019404"/>
            <a:ext cx="10225876" cy="523220"/>
          </a:xfrm>
          <a:prstGeom prst="rect">
            <a:avLst/>
          </a:prstGeom>
          <a:solidFill>
            <a:srgbClr val="BDD7EE"/>
          </a:solidFill>
        </p:spPr>
        <p:txBody>
          <a:bodyPr wrap="none" rtlCol="0">
            <a:spAutoFit/>
          </a:bodyPr>
          <a:lstStyle/>
          <a:p>
            <a:r>
              <a:rPr lang="fr-FR" sz="2800" b="1" dirty="0"/>
              <a:t>There are </a:t>
            </a:r>
            <a:r>
              <a:rPr lang="fr-FR" sz="2800" b="1" dirty="0" err="1"/>
              <a:t>other</a:t>
            </a:r>
            <a:r>
              <a:rPr lang="fr-FR" sz="2800" b="1" dirty="0"/>
              <a:t> expressions </a:t>
            </a:r>
            <a:r>
              <a:rPr lang="fr-FR" sz="2800" b="1" dirty="0" err="1"/>
              <a:t>you</a:t>
            </a:r>
            <a:r>
              <a:rPr lang="fr-FR" sz="2800" b="1" dirty="0"/>
              <a:t> </a:t>
            </a:r>
            <a:r>
              <a:rPr lang="fr-FR" sz="2800" b="1" dirty="0" err="1"/>
              <a:t>can</a:t>
            </a:r>
            <a:r>
              <a:rPr lang="fr-FR" sz="2800" b="1" dirty="0"/>
              <a:t> use to </a:t>
            </a:r>
            <a:r>
              <a:rPr lang="fr-FR" sz="2800" b="1" dirty="0" err="1"/>
              <a:t>give</a:t>
            </a:r>
            <a:r>
              <a:rPr lang="fr-FR" sz="2800" b="1" dirty="0"/>
              <a:t> </a:t>
            </a:r>
            <a:r>
              <a:rPr lang="fr-FR" sz="2800" b="1" dirty="0" err="1"/>
              <a:t>your</a:t>
            </a:r>
            <a:r>
              <a:rPr lang="fr-FR" sz="2800" b="1" dirty="0"/>
              <a:t> points of </a:t>
            </a:r>
            <a:r>
              <a:rPr lang="fr-FR" sz="2800" b="1" dirty="0" err="1"/>
              <a:t>view</a:t>
            </a:r>
            <a:r>
              <a:rPr lang="fr-FR" sz="2800" b="1" dirty="0"/>
              <a:t> </a:t>
            </a:r>
            <a:endParaRPr lang="fr-FR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806145" y="2454346"/>
            <a:ext cx="3091341" cy="2739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Tip:</a:t>
            </a:r>
            <a:r>
              <a:rPr lang="fr-FR" sz="2800" dirty="0" smtClean="0"/>
              <a:t> </a:t>
            </a:r>
          </a:p>
          <a:p>
            <a:r>
              <a:rPr lang="en-GB" sz="2400" dirty="0" smtClean="0"/>
              <a:t>Read through these expressions carefully. They are very useful to give points of view, whether they are positive or negative.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7493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70" y="0"/>
            <a:ext cx="10515600" cy="902423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Listening</a:t>
            </a:r>
            <a:r>
              <a:rPr lang="fr-FR" b="1" dirty="0" smtClean="0"/>
              <a:t> practice: </a:t>
            </a:r>
            <a:r>
              <a:rPr lang="fr-FR" sz="4000" b="1" dirty="0" smtClean="0"/>
              <a:t>Positive or </a:t>
            </a:r>
            <a:r>
              <a:rPr lang="fr-FR" sz="4000" b="1" dirty="0" err="1"/>
              <a:t>N</a:t>
            </a:r>
            <a:r>
              <a:rPr lang="fr-FR" sz="4000" b="1" dirty="0" err="1" smtClean="0"/>
              <a:t>egative</a:t>
            </a:r>
            <a:r>
              <a:rPr lang="fr-FR" sz="4000" b="1" dirty="0"/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924181"/>
              </p:ext>
            </p:extLst>
          </p:nvPr>
        </p:nvGraphicFramePr>
        <p:xfrm>
          <a:off x="701817" y="2791897"/>
          <a:ext cx="10794630" cy="304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315"/>
                <a:gridCol w="539731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                 La télévision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800" dirty="0" smtClean="0">
                          <a:solidFill>
                            <a:srgbClr val="000000"/>
                          </a:solidFill>
                        </a:rPr>
                        <a:t>                   Le jardinage</a:t>
                      </a:r>
                      <a:endParaRPr lang="fr-FR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fr-FR" sz="2800" dirty="0" smtClean="0"/>
                        <a:t>a.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fr-FR" sz="2800" dirty="0" smtClean="0"/>
                        <a:t>b.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fr-FR" sz="2800" dirty="0" smtClean="0"/>
                        <a:t>c.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fr-FR" sz="2800" dirty="0" smtClean="0"/>
                        <a:t>d.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fr-FR" sz="2800" dirty="0" smtClean="0"/>
                        <a:t>a.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fr-FR" sz="2800" dirty="0" smtClean="0"/>
                        <a:t>b.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fr-FR" sz="2800" dirty="0" smtClean="0"/>
                        <a:t>c.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fr-FR" sz="2800" dirty="0" smtClean="0"/>
                        <a:t>d.</a:t>
                      </a:r>
                      <a:endParaRPr lang="fr-FR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2" y="2875798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57" y="2875798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25" y="2875798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1040" y="1002693"/>
            <a:ext cx="11463028" cy="15742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700" b="1" dirty="0" smtClean="0"/>
              <a:t>You </a:t>
            </a:r>
            <a:r>
              <a:rPr lang="fr-FR" sz="2700" b="1" dirty="0" err="1" smtClean="0"/>
              <a:t>will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listen</a:t>
            </a:r>
            <a:r>
              <a:rPr lang="fr-FR" sz="2700" b="1" dirty="0" smtClean="0"/>
              <a:t> to </a:t>
            </a:r>
            <a:r>
              <a:rPr lang="fr-FR" sz="2700" b="1" dirty="0" err="1" smtClean="0"/>
              <a:t>two</a:t>
            </a:r>
            <a:r>
              <a:rPr lang="fr-FR" sz="2700" b="1" dirty="0" smtClean="0"/>
              <a:t> passages: one about </a:t>
            </a:r>
            <a:r>
              <a:rPr lang="fr-FR" sz="2700" b="1" dirty="0" err="1" smtClean="0"/>
              <a:t>television</a:t>
            </a:r>
            <a:r>
              <a:rPr lang="fr-FR" sz="2700" b="1" dirty="0" smtClean="0"/>
              <a:t> and one about </a:t>
            </a:r>
            <a:r>
              <a:rPr lang="fr-FR" sz="2700" b="1" dirty="0" err="1" smtClean="0"/>
              <a:t>gardening</a:t>
            </a:r>
            <a:r>
              <a:rPr lang="fr-FR" sz="2700" b="1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fr-FR" sz="2700" b="1" dirty="0" smtClean="0"/>
              <a:t>Record if the opinion </a:t>
            </a:r>
            <a:r>
              <a:rPr lang="fr-FR" sz="2700" b="1" dirty="0" err="1" smtClean="0"/>
              <a:t>given</a:t>
            </a:r>
            <a:r>
              <a:rPr lang="fr-FR" sz="2700" b="1" dirty="0" smtClean="0"/>
              <a:t> by </a:t>
            </a:r>
            <a:r>
              <a:rPr lang="fr-FR" sz="2700" b="1" dirty="0" err="1" smtClean="0"/>
              <a:t>each</a:t>
            </a:r>
            <a:r>
              <a:rPr lang="fr-FR" sz="2700" b="1" dirty="0" smtClean="0"/>
              <a:t> of the four people </a:t>
            </a:r>
            <a:r>
              <a:rPr lang="fr-FR" sz="2700" b="1" dirty="0" err="1" smtClean="0"/>
              <a:t>is</a:t>
            </a:r>
            <a:r>
              <a:rPr lang="fr-FR" sz="2700" b="1" dirty="0" smtClean="0"/>
              <a:t> positive (P) or </a:t>
            </a:r>
            <a:r>
              <a:rPr lang="fr-FR" sz="2700" b="1" dirty="0" err="1" smtClean="0"/>
              <a:t>negative</a:t>
            </a:r>
            <a:r>
              <a:rPr lang="fr-FR" sz="2700" b="1" dirty="0" smtClean="0"/>
              <a:t> (N).</a:t>
            </a:r>
          </a:p>
        </p:txBody>
      </p:sp>
      <p:pic>
        <p:nvPicPr>
          <p:cNvPr id="10" name="television-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19903" y="2907809"/>
            <a:ext cx="509803" cy="509803"/>
          </a:xfrm>
          <a:prstGeom prst="rect">
            <a:avLst/>
          </a:prstGeom>
        </p:spPr>
      </p:pic>
      <p:pic>
        <p:nvPicPr>
          <p:cNvPr id="11" name="gardening-audi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34967" y="2874400"/>
            <a:ext cx="559923" cy="559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4979" y="6033972"/>
            <a:ext cx="9608224" cy="584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Tip:</a:t>
            </a:r>
            <a:r>
              <a:rPr lang="fr-FR" sz="3200" dirty="0" smtClean="0"/>
              <a:t> </a:t>
            </a:r>
            <a:r>
              <a:rPr lang="en-GB" sz="2800" dirty="0" smtClean="0"/>
              <a:t>Scribble down the keywords you hear that give you clues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526250" y="5915887"/>
            <a:ext cx="642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/8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64302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5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70" y="0"/>
            <a:ext cx="10515600" cy="902423"/>
          </a:xfrm>
        </p:spPr>
        <p:txBody>
          <a:bodyPr/>
          <a:lstStyle/>
          <a:p>
            <a:r>
              <a:rPr lang="fr-FR" b="1" dirty="0" err="1" smtClean="0"/>
              <a:t>Listening</a:t>
            </a:r>
            <a:r>
              <a:rPr lang="fr-FR" b="1" dirty="0" smtClean="0"/>
              <a:t> practice: </a:t>
            </a:r>
            <a:r>
              <a:rPr lang="fr-FR" sz="4000" b="1" dirty="0" smtClean="0"/>
              <a:t>Positive or </a:t>
            </a:r>
            <a:r>
              <a:rPr lang="fr-FR" sz="4000" b="1" dirty="0" err="1"/>
              <a:t>N</a:t>
            </a:r>
            <a:r>
              <a:rPr lang="fr-FR" sz="4000" b="1" dirty="0" err="1" smtClean="0"/>
              <a:t>egative</a:t>
            </a:r>
            <a:r>
              <a:rPr lang="fr-FR" sz="4000" b="1" dirty="0"/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37483"/>
              </p:ext>
            </p:extLst>
          </p:nvPr>
        </p:nvGraphicFramePr>
        <p:xfrm>
          <a:off x="651687" y="1737360"/>
          <a:ext cx="1109541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700"/>
                <a:gridCol w="652671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                 La télévision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800" dirty="0" smtClean="0">
                          <a:solidFill>
                            <a:srgbClr val="000000"/>
                          </a:solidFill>
                        </a:rPr>
                        <a:t>                           Le jardinage</a:t>
                      </a:r>
                      <a:endParaRPr lang="fr-FR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fr-FR" sz="2400" dirty="0" smtClean="0"/>
                        <a:t>a. J’aime beaucoup regarder la télé.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C’est super.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fr-FR" sz="16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b. Je déteste regarder la télé.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C’est nul.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6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c. Je n’aime pas regarder la télé. C’est très ennuyeux.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6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d. La télé? C’est mon passe-temps</a:t>
                      </a:r>
                      <a:r>
                        <a:rPr lang="fr-FR" sz="2400" baseline="0" dirty="0" smtClean="0"/>
                        <a:t> préféré. </a:t>
                      </a:r>
                      <a:endParaRPr lang="fr-FR" sz="24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fr-FR" sz="2400" dirty="0" smtClean="0"/>
                        <a:t>a. Je passe des heures et</a:t>
                      </a:r>
                      <a:r>
                        <a:rPr lang="fr-FR" sz="2400" baseline="0" dirty="0" smtClean="0"/>
                        <a:t> des heures dans mon jardin. Ça me plaît et j’ai une passion pour les fleurs.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fr-FR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b. J’aide mon père toutes les semaines</a:t>
                      </a:r>
                      <a:r>
                        <a:rPr lang="fr-FR" sz="2400" baseline="0" dirty="0" smtClean="0"/>
                        <a:t> dans le jardin. Ça me fait grand plaisir.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c. Le jardinage,</a:t>
                      </a:r>
                      <a:r>
                        <a:rPr lang="fr-FR" sz="2400" baseline="0" dirty="0" smtClean="0"/>
                        <a:t> c’est très fatigant. Ça me fait mal au dos.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d. Je m’intéresse beaucoup au jardinage. Cette</a:t>
                      </a:r>
                      <a:r>
                        <a:rPr lang="fr-FR" sz="2400" baseline="0" dirty="0" smtClean="0"/>
                        <a:t> année je vais cultiver des légumes et je trouve ça extra. </a:t>
                      </a:r>
                      <a:endParaRPr lang="fr-FR" sz="2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2" y="1821261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39" y="1854684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26" y="1854684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38096" y="835578"/>
            <a:ext cx="8605625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3600" b="1" dirty="0" smtClean="0"/>
              <a:t>Use the </a:t>
            </a:r>
            <a:r>
              <a:rPr lang="fr-FR" sz="3600" b="1" dirty="0" err="1" smtClean="0"/>
              <a:t>transcripts</a:t>
            </a:r>
            <a:r>
              <a:rPr lang="fr-FR" sz="3600" b="1" dirty="0" smtClean="0"/>
              <a:t> to correct </a:t>
            </a:r>
            <a:r>
              <a:rPr lang="fr-FR" sz="3600" b="1" dirty="0" err="1" smtClean="0"/>
              <a:t>your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work</a:t>
            </a:r>
            <a:endParaRPr lang="fr-FR" sz="3600" b="1" dirty="0"/>
          </a:p>
        </p:txBody>
      </p:sp>
      <p:pic>
        <p:nvPicPr>
          <p:cNvPr id="10" name="television-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69773" y="1853272"/>
            <a:ext cx="509803" cy="509803"/>
          </a:xfrm>
          <a:prstGeom prst="rect">
            <a:avLst/>
          </a:prstGeom>
        </p:spPr>
      </p:pic>
      <p:pic>
        <p:nvPicPr>
          <p:cNvPr id="11" name="gardening-audi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84837" y="1819863"/>
            <a:ext cx="559923" cy="5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5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70" y="0"/>
            <a:ext cx="10515600" cy="902423"/>
          </a:xfrm>
        </p:spPr>
        <p:txBody>
          <a:bodyPr/>
          <a:lstStyle/>
          <a:p>
            <a:r>
              <a:rPr lang="fr-FR" b="1" dirty="0" err="1" smtClean="0"/>
              <a:t>Listening</a:t>
            </a:r>
            <a:r>
              <a:rPr lang="fr-FR" b="1" dirty="0" smtClean="0"/>
              <a:t> practice: </a:t>
            </a:r>
            <a:r>
              <a:rPr lang="fr-FR" sz="4000" b="1" dirty="0" smtClean="0"/>
              <a:t>Positive or </a:t>
            </a:r>
            <a:r>
              <a:rPr lang="fr-FR" sz="4000" b="1" dirty="0" err="1"/>
              <a:t>N</a:t>
            </a:r>
            <a:r>
              <a:rPr lang="fr-FR" sz="4000" b="1" dirty="0" err="1" smtClean="0"/>
              <a:t>egative</a:t>
            </a:r>
            <a:r>
              <a:rPr lang="fr-FR" sz="4000" b="1" dirty="0"/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48079"/>
              </p:ext>
            </p:extLst>
          </p:nvPr>
        </p:nvGraphicFramePr>
        <p:xfrm>
          <a:off x="651687" y="1520110"/>
          <a:ext cx="1109541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700"/>
                <a:gridCol w="652671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                 La télévision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800" dirty="0" smtClean="0">
                          <a:solidFill>
                            <a:srgbClr val="000000"/>
                          </a:solidFill>
                        </a:rPr>
                        <a:t>                           Le jardinage</a:t>
                      </a:r>
                      <a:endParaRPr lang="fr-FR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fr-FR" sz="2400" dirty="0" smtClean="0"/>
                        <a:t>a. J’aime beaucoup regarder la télé.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C’est super. </a:t>
                      </a:r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fr-FR" sz="2400" dirty="0" smtClean="0"/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fr-FR" sz="16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b. Je déteste regarder la télé.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C’est nul. </a:t>
                      </a:r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fr-FR" sz="2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6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c. Je n’aime pas regarder la télé. C’est très ennuyeux. </a:t>
                      </a:r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fr-FR" sz="2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6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d. La télé? C’est mon passe-temps</a:t>
                      </a:r>
                      <a:r>
                        <a:rPr lang="fr-FR" sz="2400" baseline="0" dirty="0" smtClean="0"/>
                        <a:t> préféré. </a:t>
                      </a:r>
                      <a:r>
                        <a:rPr lang="fr-FR" sz="2400" baseline="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fr-FR" sz="24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fr-FR" sz="2400" dirty="0" smtClean="0"/>
                        <a:t>a. Je passe des heures et</a:t>
                      </a:r>
                      <a:r>
                        <a:rPr lang="fr-FR" sz="2400" baseline="0" dirty="0" smtClean="0"/>
                        <a:t> des heures dans mon jardin. Ça me plaît et j’ai une passion pour les fleurs. </a:t>
                      </a:r>
                      <a:r>
                        <a:rPr lang="fr-FR" sz="2400" baseline="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fr-FR" sz="2400" baseline="0" dirty="0" smtClean="0"/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fr-FR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b. J’aide mon père toutes les semaines</a:t>
                      </a:r>
                      <a:r>
                        <a:rPr lang="fr-FR" sz="2400" baseline="0" dirty="0" smtClean="0"/>
                        <a:t> dans le jardin. Ça me fait grand plaisir. </a:t>
                      </a:r>
                      <a:r>
                        <a:rPr lang="fr-FR" sz="2400" baseline="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fr-FR" sz="2400" baseline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c. Le jardinage,</a:t>
                      </a:r>
                      <a:r>
                        <a:rPr lang="fr-FR" sz="2400" baseline="0" dirty="0" smtClean="0"/>
                        <a:t> c’est très fatigant. Ça me fait mal au dos. </a:t>
                      </a:r>
                      <a:r>
                        <a:rPr lang="fr-FR" sz="2400" baseline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fr-FR" sz="2400" baseline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 smtClean="0"/>
                        <a:t>d. Je m’intéresse beaucoup au jardinage. Cette</a:t>
                      </a:r>
                      <a:r>
                        <a:rPr lang="fr-FR" sz="2400" baseline="0" dirty="0" smtClean="0"/>
                        <a:t> année je vais cultiver des légumes et je trouve ça extra. </a:t>
                      </a:r>
                      <a:r>
                        <a:rPr lang="fr-FR" sz="2400" baseline="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fr-FR" sz="2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2" y="1604011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39" y="1637434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26" y="1637434"/>
            <a:ext cx="517182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television-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69773" y="1636022"/>
            <a:ext cx="509803" cy="509803"/>
          </a:xfrm>
          <a:prstGeom prst="rect">
            <a:avLst/>
          </a:prstGeom>
        </p:spPr>
      </p:pic>
      <p:pic>
        <p:nvPicPr>
          <p:cNvPr id="11" name="gardening-audi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84837" y="1602613"/>
            <a:ext cx="559923" cy="559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74138" y="739461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2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5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22" y="0"/>
            <a:ext cx="8502664" cy="768731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Reasons</a:t>
            </a:r>
            <a:r>
              <a:rPr lang="fr-FR" b="1" dirty="0" smtClean="0"/>
              <a:t> for </a:t>
            </a:r>
            <a:r>
              <a:rPr lang="fr-FR" b="1" dirty="0" err="1" smtClean="0"/>
              <a:t>your</a:t>
            </a:r>
            <a:r>
              <a:rPr lang="fr-FR" b="1" dirty="0" smtClean="0"/>
              <a:t> opinion</a:t>
            </a:r>
            <a:endParaRPr lang="fr-FR" b="1" dirty="0"/>
          </a:p>
        </p:txBody>
      </p:sp>
      <p:pic>
        <p:nvPicPr>
          <p:cNvPr id="4" name="Picture 3" descr="Staff:Users:peterroberts:Desktop:Screen Shot 2019-07-31 at 13.44.2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29" y="2423174"/>
            <a:ext cx="5414025" cy="411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92814" y="1164135"/>
            <a:ext cx="1740706" cy="5693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u="sng" dirty="0" err="1" smtClean="0"/>
              <a:t>Reminder</a:t>
            </a:r>
            <a:r>
              <a:rPr lang="fr-FR" sz="2800" b="1" u="sng" dirty="0" smtClean="0"/>
              <a:t>:</a:t>
            </a:r>
          </a:p>
          <a:p>
            <a:r>
              <a:rPr lang="fr-FR" sz="2400" b="1" dirty="0"/>
              <a:t>a</a:t>
            </a:r>
            <a:r>
              <a:rPr lang="fr-FR" sz="2400" b="1" dirty="0" smtClean="0"/>
              <a:t>ffreux</a:t>
            </a:r>
          </a:p>
          <a:p>
            <a:r>
              <a:rPr lang="fr-FR" sz="2400" b="1" dirty="0"/>
              <a:t>a</a:t>
            </a:r>
            <a:r>
              <a:rPr lang="fr-FR" sz="2400" b="1" dirty="0" smtClean="0"/>
              <a:t>musant</a:t>
            </a:r>
          </a:p>
          <a:p>
            <a:r>
              <a:rPr lang="fr-FR" sz="2400" b="1" dirty="0"/>
              <a:t>b</a:t>
            </a:r>
            <a:r>
              <a:rPr lang="fr-FR" sz="2400" b="1" dirty="0" smtClean="0"/>
              <a:t>eau</a:t>
            </a:r>
          </a:p>
          <a:p>
            <a:r>
              <a:rPr lang="fr-FR" sz="2400" b="1" dirty="0"/>
              <a:t>c</a:t>
            </a:r>
            <a:r>
              <a:rPr lang="fr-FR" sz="2400" b="1" dirty="0" smtClean="0"/>
              <a:t>ompliqué</a:t>
            </a:r>
          </a:p>
          <a:p>
            <a:r>
              <a:rPr lang="fr-FR" sz="2400" b="1" dirty="0"/>
              <a:t>d</a:t>
            </a:r>
            <a:r>
              <a:rPr lang="fr-FR" sz="2400" b="1" dirty="0" smtClean="0"/>
              <a:t>ifficile</a:t>
            </a:r>
          </a:p>
          <a:p>
            <a:r>
              <a:rPr lang="fr-FR" sz="2400" b="1" dirty="0" smtClean="0"/>
              <a:t>énervant</a:t>
            </a:r>
          </a:p>
          <a:p>
            <a:r>
              <a:rPr lang="fr-FR" sz="2400" b="1" dirty="0" smtClean="0"/>
              <a:t>ennuyeux</a:t>
            </a:r>
          </a:p>
          <a:p>
            <a:r>
              <a:rPr lang="fr-FR" sz="2400" b="1" dirty="0"/>
              <a:t>f</a:t>
            </a:r>
            <a:r>
              <a:rPr lang="fr-FR" sz="2400" b="1" dirty="0" smtClean="0"/>
              <a:t>acile</a:t>
            </a:r>
          </a:p>
          <a:p>
            <a:r>
              <a:rPr lang="fr-FR" sz="2400" b="1" dirty="0"/>
              <a:t>g</a:t>
            </a:r>
            <a:r>
              <a:rPr lang="fr-FR" sz="2400" b="1" dirty="0" smtClean="0"/>
              <a:t>énial</a:t>
            </a:r>
          </a:p>
          <a:p>
            <a:r>
              <a:rPr lang="fr-FR" sz="2400" b="1" dirty="0" smtClean="0"/>
              <a:t>important</a:t>
            </a:r>
          </a:p>
          <a:p>
            <a:r>
              <a:rPr lang="fr-FR" sz="2400" b="1" dirty="0"/>
              <a:t>i</a:t>
            </a:r>
            <a:r>
              <a:rPr lang="fr-FR" sz="2400" b="1" dirty="0" smtClean="0"/>
              <a:t>ntéressant</a:t>
            </a:r>
          </a:p>
          <a:p>
            <a:r>
              <a:rPr lang="fr-FR" sz="2400" b="1" dirty="0"/>
              <a:t>m</a:t>
            </a:r>
            <a:r>
              <a:rPr lang="fr-FR" sz="2400" b="1" dirty="0" smtClean="0"/>
              <a:t>auvais</a:t>
            </a:r>
          </a:p>
          <a:p>
            <a:r>
              <a:rPr lang="fr-FR" sz="2400" b="1" dirty="0"/>
              <a:t>p</a:t>
            </a:r>
            <a:r>
              <a:rPr lang="fr-FR" sz="2400" b="1" dirty="0" smtClean="0"/>
              <a:t>atient</a:t>
            </a:r>
          </a:p>
          <a:p>
            <a:r>
              <a:rPr lang="fr-FR" sz="2400" b="1" dirty="0" smtClean="0"/>
              <a:t>sympa</a:t>
            </a:r>
            <a:endParaRPr lang="fr-FR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0"/>
            <a:ext cx="1025236" cy="1025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4924" y="2679416"/>
            <a:ext cx="2879793" cy="1938992"/>
          </a:xfrm>
          <a:prstGeom prst="rect">
            <a:avLst/>
          </a:prstGeom>
          <a:solidFill>
            <a:srgbClr val="D7A8F2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Note: </a:t>
            </a:r>
          </a:p>
          <a:p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describing</a:t>
            </a:r>
            <a:r>
              <a:rPr lang="fr-FR" sz="2400" dirty="0" smtClean="0"/>
              <a:t> </a:t>
            </a:r>
            <a:r>
              <a:rPr lang="fr-FR" sz="2400" dirty="0" err="1" smtClean="0"/>
              <a:t>words</a:t>
            </a:r>
            <a:r>
              <a:rPr lang="fr-FR" sz="2400" dirty="0" smtClean="0"/>
              <a:t> to </a:t>
            </a:r>
            <a:r>
              <a:rPr lang="fr-FR" sz="2400" dirty="0" err="1" smtClean="0"/>
              <a:t>explain</a:t>
            </a:r>
            <a:r>
              <a:rPr lang="fr-FR" sz="2400" dirty="0" smtClean="0"/>
              <a:t> </a:t>
            </a:r>
            <a:r>
              <a:rPr lang="fr-FR" sz="2400" dirty="0" err="1" smtClean="0"/>
              <a:t>your</a:t>
            </a:r>
            <a:r>
              <a:rPr lang="fr-FR" sz="2400" dirty="0" smtClean="0"/>
              <a:t> opinions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get</a:t>
            </a:r>
            <a:r>
              <a:rPr lang="fr-FR" sz="2400" dirty="0" smtClean="0"/>
              <a:t> </a:t>
            </a:r>
            <a:r>
              <a:rPr lang="fr-FR" sz="2400" dirty="0" err="1" smtClean="0"/>
              <a:t>you</a:t>
            </a:r>
            <a:r>
              <a:rPr lang="fr-FR" sz="2400" dirty="0" smtClean="0"/>
              <a:t> extra marks!</a:t>
            </a:r>
            <a:endParaRPr lang="fr-F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4198" y="919135"/>
            <a:ext cx="939428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Check the clues on the </a:t>
            </a:r>
            <a:r>
              <a:rPr lang="fr-FR" sz="3200" b="1" dirty="0" err="1" smtClean="0"/>
              <a:t>worksheet</a:t>
            </a:r>
            <a:r>
              <a:rPr lang="fr-FR" sz="3200" b="1" dirty="0" smtClean="0"/>
              <a:t>: </a:t>
            </a:r>
            <a:r>
              <a:rPr lang="fr-FR" sz="3200" b="1" dirty="0" err="1" smtClean="0"/>
              <a:t>Across</a:t>
            </a:r>
            <a:r>
              <a:rPr lang="fr-FR" sz="3200" b="1" dirty="0" smtClean="0"/>
              <a:t> and Down </a:t>
            </a:r>
            <a:r>
              <a:rPr lang="fr-FR" sz="3200" b="1" dirty="0"/>
              <a:t>C</a:t>
            </a:r>
            <a:r>
              <a:rPr lang="fr-FR" sz="3200" b="1" dirty="0" smtClean="0"/>
              <a:t>omplete the </a:t>
            </a:r>
            <a:r>
              <a:rPr lang="fr-FR" sz="3200" b="1" dirty="0" err="1" smtClean="0"/>
              <a:t>crossword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with</a:t>
            </a:r>
            <a:r>
              <a:rPr lang="fr-FR" sz="3200" b="1" dirty="0" smtClean="0"/>
              <a:t> the French </a:t>
            </a:r>
            <a:r>
              <a:rPr lang="fr-FR" sz="3200" b="1" dirty="0" err="1" smtClean="0"/>
              <a:t>equivalent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34697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0"/>
            <a:ext cx="1025236" cy="1025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1627" y="137846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ttachment-1 (56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7" t="10235" r="16853" b="5209"/>
          <a:stretch/>
        </p:blipFill>
        <p:spPr>
          <a:xfrm>
            <a:off x="785368" y="275299"/>
            <a:ext cx="6667272" cy="6409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86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52" y="126067"/>
            <a:ext cx="6463562" cy="1039346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How </a:t>
            </a:r>
            <a:r>
              <a:rPr lang="fr-FR" sz="4800" b="1" dirty="0" err="1" smtClean="0"/>
              <a:t>did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you</a:t>
            </a:r>
            <a:r>
              <a:rPr lang="fr-FR" sz="4800" b="1" dirty="0" smtClean="0"/>
              <a:t> do?</a:t>
            </a:r>
            <a:endParaRPr lang="fr-FR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51058" y="5782234"/>
            <a:ext cx="4187765" cy="584776"/>
          </a:xfrm>
          <a:prstGeom prst="rect">
            <a:avLst/>
          </a:prstGeom>
          <a:noFill/>
          <a:ln w="76200" cmpd="sng">
            <a:solidFill>
              <a:srgbClr val="51009A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9A46CD"/>
                </a:solidFill>
              </a:rPr>
              <a:t>Practice </a:t>
            </a:r>
            <a:r>
              <a:rPr lang="fr-FR" sz="3200" b="1" dirty="0" err="1" smtClean="0">
                <a:solidFill>
                  <a:srgbClr val="9A46CD"/>
                </a:solidFill>
              </a:rPr>
              <a:t>makes</a:t>
            </a:r>
            <a:r>
              <a:rPr lang="fr-FR" sz="3200" b="1" dirty="0" smtClean="0">
                <a:solidFill>
                  <a:srgbClr val="9A46CD"/>
                </a:solidFill>
              </a:rPr>
              <a:t> </a:t>
            </a:r>
            <a:r>
              <a:rPr lang="fr-FR" sz="3200" b="1" dirty="0" err="1" smtClean="0">
                <a:solidFill>
                  <a:srgbClr val="9A46CD"/>
                </a:solidFill>
              </a:rPr>
              <a:t>perfect</a:t>
            </a:r>
            <a:r>
              <a:rPr lang="fr-FR" sz="3200" b="1" dirty="0" smtClean="0">
                <a:solidFill>
                  <a:srgbClr val="9A46CD"/>
                </a:solidFill>
              </a:rPr>
              <a:t>!</a:t>
            </a:r>
            <a:endParaRPr lang="fr-FR" sz="3200" b="1" dirty="0">
              <a:solidFill>
                <a:srgbClr val="9A46CD"/>
              </a:solidFill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7176278" y="1066344"/>
            <a:ext cx="4572000" cy="20510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2000" b="1" dirty="0"/>
              <a:t>You </a:t>
            </a:r>
            <a:r>
              <a:rPr lang="fr-FR" sz="2000" b="1" dirty="0" err="1"/>
              <a:t>will</a:t>
            </a:r>
            <a:r>
              <a:rPr lang="fr-FR" sz="2000" b="1" dirty="0"/>
              <a:t> </a:t>
            </a:r>
            <a:r>
              <a:rPr lang="fr-FR" sz="2000" b="1" dirty="0" err="1"/>
              <a:t>need</a:t>
            </a:r>
            <a:r>
              <a:rPr lang="fr-FR" sz="2000" b="1" dirty="0"/>
              <a:t> to express </a:t>
            </a:r>
            <a:r>
              <a:rPr lang="fr-FR" sz="2000" b="1" dirty="0" err="1"/>
              <a:t>your</a:t>
            </a:r>
            <a:r>
              <a:rPr lang="fr-FR" sz="2000" b="1" dirty="0"/>
              <a:t> opinions and </a:t>
            </a:r>
            <a:r>
              <a:rPr lang="fr-FR" sz="2000" b="1" dirty="0" err="1"/>
              <a:t>justify</a:t>
            </a:r>
            <a:r>
              <a:rPr lang="fr-FR" sz="2000" b="1" dirty="0"/>
              <a:t> </a:t>
            </a:r>
            <a:r>
              <a:rPr lang="fr-FR" sz="2000" b="1" dirty="0" err="1"/>
              <a:t>them</a:t>
            </a:r>
            <a:r>
              <a:rPr lang="fr-FR" sz="2000" b="1" dirty="0"/>
              <a:t> in all the </a:t>
            </a:r>
            <a:r>
              <a:rPr lang="fr-FR" sz="2000" b="1" dirty="0" err="1"/>
              <a:t>units</a:t>
            </a:r>
            <a:r>
              <a:rPr lang="fr-FR" sz="2000" b="1" dirty="0"/>
              <a:t> </a:t>
            </a:r>
            <a:r>
              <a:rPr lang="fr-FR" sz="2000" b="1" dirty="0" err="1" smtClean="0"/>
              <a:t>that</a:t>
            </a:r>
            <a:r>
              <a:rPr lang="fr-FR" sz="2000" b="1" dirty="0" smtClean="0"/>
              <a:t> </a:t>
            </a:r>
            <a:r>
              <a:rPr lang="fr-FR" sz="2000" b="1" dirty="0" err="1"/>
              <a:t>will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covered</a:t>
            </a:r>
            <a:r>
              <a:rPr lang="fr-FR" sz="2000" b="1" dirty="0"/>
              <a:t> </a:t>
            </a:r>
            <a:r>
              <a:rPr lang="fr-FR" sz="2000" b="1" dirty="0" err="1"/>
              <a:t>at</a:t>
            </a:r>
            <a:r>
              <a:rPr lang="fr-FR" sz="2000" b="1" dirty="0"/>
              <a:t> GCSE, </a:t>
            </a:r>
            <a:r>
              <a:rPr lang="fr-FR" sz="2000" b="1" dirty="0" err="1"/>
              <a:t>so</a:t>
            </a:r>
            <a:r>
              <a:rPr lang="fr-FR" sz="2000" b="1" dirty="0"/>
              <a:t> </a:t>
            </a:r>
            <a:r>
              <a:rPr lang="fr-FR" sz="2000" b="1" dirty="0" err="1"/>
              <a:t>make</a:t>
            </a:r>
            <a:r>
              <a:rPr lang="fr-FR" sz="2000" b="1" dirty="0"/>
              <a:t> sure </a:t>
            </a:r>
            <a:r>
              <a:rPr lang="fr-FR" sz="2000" b="1" dirty="0" err="1"/>
              <a:t>you</a:t>
            </a:r>
            <a:r>
              <a:rPr lang="fr-FR" sz="2000" b="1" dirty="0"/>
              <a:t> </a:t>
            </a:r>
            <a:r>
              <a:rPr lang="fr-FR" sz="2000" b="1" dirty="0" err="1"/>
              <a:t>can</a:t>
            </a:r>
            <a:r>
              <a:rPr lang="fr-FR" sz="2000" b="1" dirty="0"/>
              <a:t> use a cracking </a:t>
            </a:r>
            <a:r>
              <a:rPr lang="fr-FR" sz="2000" b="1" dirty="0" err="1" smtClean="0"/>
              <a:t>variety</a:t>
            </a:r>
            <a:r>
              <a:rPr lang="fr-FR" sz="2000" b="1" dirty="0" smtClean="0"/>
              <a:t>! </a:t>
            </a:r>
            <a:endParaRPr lang="en-GB" sz="2000" dirty="0"/>
          </a:p>
          <a:p>
            <a:pPr algn="just">
              <a:spcAft>
                <a:spcPts val="0"/>
              </a:spcAft>
              <a:tabLst>
                <a:tab pos="1828800" algn="l"/>
              </a:tabLst>
            </a:pPr>
            <a:endParaRPr lang="en-GB" sz="1100" b="1" dirty="0" smtClean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1828800" algn="l"/>
              </a:tabLst>
            </a:pPr>
            <a:r>
              <a:rPr lang="en-GB" sz="2000" b="1" dirty="0" smtClean="0">
                <a:effectLst/>
                <a:ea typeface="ＭＳ 明朝"/>
                <a:cs typeface="Times New Roman"/>
              </a:rPr>
              <a:t>Use </a:t>
            </a:r>
            <a:r>
              <a:rPr lang="en-GB" sz="2000" b="1" dirty="0">
                <a:effectLst/>
                <a:ea typeface="ＭＳ 明朝"/>
                <a:cs typeface="Times New Roman"/>
              </a:rPr>
              <a:t>this QR code to access the website: </a:t>
            </a:r>
          </a:p>
          <a:p>
            <a:pPr algn="just">
              <a:spcAft>
                <a:spcPts val="0"/>
              </a:spcAft>
            </a:pPr>
            <a:r>
              <a:rPr lang="fr-FR" sz="2000" b="1" dirty="0">
                <a:effectLst/>
                <a:ea typeface="ＭＳ 明朝"/>
                <a:cs typeface="Times New Roman"/>
              </a:rPr>
              <a:t> </a:t>
            </a:r>
            <a:endParaRPr lang="en-GB" sz="20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268941"/>
            <a:ext cx="4358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Independent </a:t>
            </a:r>
            <a:r>
              <a:rPr lang="fr-FR" sz="4000" b="1" dirty="0" err="1" smtClean="0"/>
              <a:t>study</a:t>
            </a:r>
            <a:r>
              <a:rPr lang="fr-FR" sz="4000" b="1" dirty="0" smtClean="0"/>
              <a:t>:</a:t>
            </a:r>
            <a:endParaRPr lang="fr-F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1299" y="2370199"/>
            <a:ext cx="6149263" cy="3046988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3200" b="1" dirty="0" err="1" smtClean="0"/>
              <a:t>Likes</a:t>
            </a:r>
            <a:r>
              <a:rPr lang="fr-FR" sz="3200" b="1" dirty="0" smtClean="0"/>
              <a:t> and </a:t>
            </a:r>
            <a:r>
              <a:rPr lang="fr-FR" sz="3200" b="1" dirty="0" err="1" smtClean="0"/>
              <a:t>Dislikes</a:t>
            </a:r>
            <a:endParaRPr lang="fr-FR" sz="3200" b="1" dirty="0" smtClean="0"/>
          </a:p>
          <a:p>
            <a:endParaRPr lang="fr-FR" sz="3200" b="1" dirty="0" smtClean="0"/>
          </a:p>
          <a:p>
            <a:pPr marL="571500" indent="-571500">
              <a:buFont typeface="Arial"/>
              <a:buChar char="•"/>
            </a:pPr>
            <a:r>
              <a:rPr lang="fr-FR" sz="3200" b="1" dirty="0" smtClean="0"/>
              <a:t>Positive and </a:t>
            </a:r>
            <a:r>
              <a:rPr lang="fr-FR" sz="3200" b="1" dirty="0" err="1" smtClean="0"/>
              <a:t>Negative</a:t>
            </a:r>
            <a:r>
              <a:rPr lang="fr-FR" sz="3200" b="1" dirty="0" smtClean="0"/>
              <a:t> opinions	</a:t>
            </a:r>
          </a:p>
          <a:p>
            <a:pPr marL="571500" indent="-571500">
              <a:buFont typeface="Arial"/>
              <a:buChar char="•"/>
            </a:pPr>
            <a:r>
              <a:rPr lang="fr-FR" sz="3200" b="1" dirty="0" err="1" smtClean="0"/>
              <a:t>Reasons</a:t>
            </a:r>
            <a:r>
              <a:rPr lang="fr-FR" sz="3200" b="1" dirty="0" smtClean="0"/>
              <a:t> for </a:t>
            </a:r>
            <a:r>
              <a:rPr lang="fr-FR" sz="3200" b="1" dirty="0" err="1" smtClean="0"/>
              <a:t>your</a:t>
            </a:r>
            <a:r>
              <a:rPr lang="fr-FR" sz="3200" b="1" dirty="0" smtClean="0"/>
              <a:t> opinion	</a:t>
            </a:r>
            <a:endParaRPr lang="fr-FR" sz="3200" b="1" dirty="0"/>
          </a:p>
          <a:p>
            <a:endParaRPr lang="fr-FR" sz="3200" b="1" dirty="0"/>
          </a:p>
        </p:txBody>
      </p:sp>
      <p:pic>
        <p:nvPicPr>
          <p:cNvPr id="4" name="Picture 3" descr="QR code-opin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04" y="2907975"/>
            <a:ext cx="2707045" cy="270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30546" cy="100252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Objectives:</a:t>
            </a:r>
            <a:endParaRPr lang="fr-FR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73767" y="937170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Knowledge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800" dirty="0" err="1" smtClean="0">
                <a:ln w="0"/>
                <a:solidFill>
                  <a:schemeClr val="tx1"/>
                </a:solidFill>
              </a:rPr>
              <a:t>recognise</a:t>
            </a:r>
            <a:r>
              <a:rPr lang="fr-FR" sz="2800" dirty="0" smtClean="0">
                <a:ln w="0"/>
                <a:solidFill>
                  <a:schemeClr val="tx1"/>
                </a:solidFill>
              </a:rPr>
              <a:t> a range of expressions of opinions</a:t>
            </a:r>
            <a:endParaRPr lang="fr-FR" sz="2400" dirty="0" smtClean="0">
              <a:ln w="0"/>
              <a:solidFill>
                <a:schemeClr val="tx1"/>
              </a:solidFill>
            </a:endParaRPr>
          </a:p>
        </p:txBody>
      </p:sp>
      <p:pic>
        <p:nvPicPr>
          <p:cNvPr id="205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94" y="997816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73767" y="4495910"/>
            <a:ext cx="5947835" cy="1689737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A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pplication: 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to use a range of expressions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when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giving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opinions and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provide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justifications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3767" y="2757495"/>
            <a:ext cx="5947835" cy="16450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 err="1" smtClean="0">
                <a:ln w="0"/>
                <a:solidFill>
                  <a:schemeClr val="tx1"/>
                </a:solidFill>
              </a:rPr>
              <a:t>Comprehension</a:t>
            </a:r>
            <a:r>
              <a:rPr lang="fr-FR" sz="2800" b="1" dirty="0" smtClean="0">
                <a:ln w="0"/>
                <a:solidFill>
                  <a:schemeClr val="tx1"/>
                </a:solidFill>
              </a:rPr>
              <a:t>: 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to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pick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up information about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other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ln w="0"/>
                <a:solidFill>
                  <a:schemeClr val="tx1"/>
                </a:solidFill>
              </a:rPr>
              <a:t>people’s</a:t>
            </a:r>
            <a:r>
              <a:rPr lang="fr-FR" sz="2600" dirty="0" smtClean="0">
                <a:ln w="0"/>
                <a:solidFill>
                  <a:schemeClr val="tx1"/>
                </a:solidFill>
              </a:rPr>
              <a:t> opinions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23049"/>
              </p:ext>
            </p:extLst>
          </p:nvPr>
        </p:nvGraphicFramePr>
        <p:xfrm>
          <a:off x="8650941" y="1556912"/>
          <a:ext cx="2719294" cy="429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94"/>
              </a:tblGrid>
              <a:tr h="1032381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Transition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05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Nouns</a:t>
                      </a:r>
                      <a:endParaRPr lang="fr-FR" sz="24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noProof="0" dirty="0" smtClean="0">
                          <a:solidFill>
                            <a:schemeClr val="tx1"/>
                          </a:solidFill>
                        </a:rPr>
                        <a:t>(articles,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baseline="0" noProof="0" dirty="0" err="1" smtClean="0">
                          <a:solidFill>
                            <a:schemeClr val="tx1"/>
                          </a:solidFill>
                        </a:rPr>
                        <a:t>genders</a:t>
                      </a:r>
                      <a:r>
                        <a:rPr lang="fr-FR" sz="1800" b="1" baseline="0" noProof="0" dirty="0" smtClean="0">
                          <a:solidFill>
                            <a:schemeClr val="tx1"/>
                          </a:solidFill>
                        </a:rPr>
                        <a:t>, plural)</a:t>
                      </a:r>
                      <a:endParaRPr lang="fr-FR" sz="18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141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err="1" smtClean="0">
                          <a:solidFill>
                            <a:schemeClr val="tx1"/>
                          </a:solidFill>
                        </a:rPr>
                        <a:t>Numbers</a:t>
                      </a:r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 0-100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dates,time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(open,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noProof="0" dirty="0" err="1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Opinions</a:t>
                      </a:r>
                    </a:p>
                    <a:p>
                      <a:pPr algn="ctr"/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dislikes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000" b="1" noProof="0" dirty="0" err="1" smtClean="0">
                          <a:solidFill>
                            <a:schemeClr val="tx1"/>
                          </a:solidFill>
                        </a:rPr>
                        <a:t>reasons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5400000">
            <a:off x="9823443" y="4693848"/>
            <a:ext cx="383502" cy="2734235"/>
          </a:xfrm>
          <a:prstGeom prst="homePlate">
            <a:avLst>
              <a:gd name="adj" fmla="val 53348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24" name="Picture 4" descr="https://pixabay.com/static/uploads/photo/2014/04/02/11/01/tick-305245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502" y="5094016"/>
            <a:ext cx="530682" cy="6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82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41" y="2823628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0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29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4589675"/>
            <a:ext cx="41297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2313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9934"/>
          </a:xfrm>
        </p:spPr>
        <p:txBody>
          <a:bodyPr/>
          <a:lstStyle/>
          <a:p>
            <a:r>
              <a:rPr lang="fr-FR" b="1" dirty="0" smtClean="0"/>
              <a:t>Masculine or </a:t>
            </a:r>
            <a:r>
              <a:rPr lang="fr-FR" b="1" dirty="0" err="1" smtClean="0"/>
              <a:t>feminine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1001058"/>
            <a:ext cx="111158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It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sometimes</a:t>
            </a:r>
            <a:r>
              <a:rPr lang="fr-FR" sz="2800" b="1" dirty="0" smtClean="0"/>
              <a:t> possible to </a:t>
            </a:r>
            <a:r>
              <a:rPr lang="fr-FR" sz="2800" b="1" dirty="0" err="1" smtClean="0"/>
              <a:t>work</a:t>
            </a:r>
            <a:r>
              <a:rPr lang="fr-FR" sz="2800" b="1" dirty="0" smtClean="0"/>
              <a:t> out the </a:t>
            </a:r>
            <a:r>
              <a:rPr lang="fr-FR" sz="2800" b="1" dirty="0" err="1" smtClean="0"/>
              <a:t>gender</a:t>
            </a:r>
            <a:r>
              <a:rPr lang="fr-FR" sz="2800" b="1" dirty="0" smtClean="0"/>
              <a:t> of a </a:t>
            </a:r>
            <a:r>
              <a:rPr lang="fr-FR" sz="2800" b="1" dirty="0" err="1" smtClean="0"/>
              <a:t>noun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from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its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ending</a:t>
            </a:r>
            <a:endParaRPr lang="fr-FR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13197"/>
              </p:ext>
            </p:extLst>
          </p:nvPr>
        </p:nvGraphicFramePr>
        <p:xfrm>
          <a:off x="717180" y="1675903"/>
          <a:ext cx="4332937" cy="496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97"/>
                <a:gridCol w="1313887"/>
                <a:gridCol w="118035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masculine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feminine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ien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-et</a:t>
                      </a:r>
                    </a:p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isme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oir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-ou</a:t>
                      </a:r>
                    </a:p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-ment</a:t>
                      </a:r>
                    </a:p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eur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-eau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aison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euse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-esse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tude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ise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trice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lle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fr-F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sion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ine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-ure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nne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-té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tié</a:t>
                      </a: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fr-FR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08706" y="1792941"/>
            <a:ext cx="632011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Using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this</a:t>
            </a:r>
            <a:r>
              <a:rPr lang="fr-FR" sz="2800" b="1" dirty="0" smtClean="0"/>
              <a:t> table: </a:t>
            </a:r>
          </a:p>
          <a:p>
            <a:endParaRPr lang="fr-FR" sz="1200" dirty="0"/>
          </a:p>
          <a:p>
            <a:r>
              <a:rPr lang="fr-FR" sz="2800" b="1" dirty="0" err="1"/>
              <a:t>M</a:t>
            </a:r>
            <a:r>
              <a:rPr lang="fr-FR" sz="2800" b="1" dirty="0" err="1" smtClean="0"/>
              <a:t>ake</a:t>
            </a:r>
            <a:r>
              <a:rPr lang="fr-FR" sz="2800" b="1" dirty="0" smtClean="0"/>
              <a:t> a note </a:t>
            </a:r>
            <a:r>
              <a:rPr lang="fr-FR" sz="2800" dirty="0" smtClean="0"/>
              <a:t>of the </a:t>
            </a:r>
            <a:r>
              <a:rPr lang="fr-FR" sz="2800" dirty="0" err="1" smtClean="0"/>
              <a:t>gender</a:t>
            </a:r>
            <a:r>
              <a:rPr lang="fr-FR" sz="2800" dirty="0" smtClean="0"/>
              <a:t> </a:t>
            </a:r>
            <a:r>
              <a:rPr lang="fr-FR" sz="2800" b="1" dirty="0" smtClean="0"/>
              <a:t>(m) </a:t>
            </a:r>
            <a:r>
              <a:rPr lang="fr-FR" sz="2800" dirty="0" smtClean="0"/>
              <a:t>or </a:t>
            </a:r>
            <a:r>
              <a:rPr lang="fr-FR" sz="2800" b="1" dirty="0" smtClean="0"/>
              <a:t>(f) </a:t>
            </a:r>
            <a:r>
              <a:rPr lang="fr-FR" sz="2800" dirty="0" err="1" smtClean="0"/>
              <a:t>next</a:t>
            </a:r>
            <a:r>
              <a:rPr lang="fr-FR" sz="2800" dirty="0" smtClean="0"/>
              <a:t> to </a:t>
            </a:r>
            <a:r>
              <a:rPr lang="fr-FR" sz="2800" dirty="0" err="1" smtClean="0"/>
              <a:t>each</a:t>
            </a:r>
            <a:r>
              <a:rPr lang="fr-FR" sz="2800" dirty="0" smtClean="0"/>
              <a:t> </a:t>
            </a:r>
            <a:r>
              <a:rPr lang="fr-FR" sz="2800" dirty="0" err="1" smtClean="0"/>
              <a:t>noun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</a:t>
            </a:r>
            <a:r>
              <a:rPr lang="fr-FR" sz="2800" dirty="0" err="1" smtClean="0"/>
              <a:t>list</a:t>
            </a:r>
            <a:r>
              <a:rPr lang="fr-FR" sz="2800" dirty="0" smtClean="0"/>
              <a:t> </a:t>
            </a:r>
            <a:r>
              <a:rPr lang="fr-FR" sz="2800" dirty="0" err="1" smtClean="0"/>
              <a:t>provided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worksheet</a:t>
            </a:r>
            <a:endParaRPr lang="fr-FR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470" y="0"/>
            <a:ext cx="881529" cy="881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582" y="0"/>
            <a:ext cx="1183241" cy="836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9293" y="4078941"/>
            <a:ext cx="5214471" cy="126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0000"/>
                </a:solidFill>
              </a:rPr>
              <a:t>Tip:</a:t>
            </a:r>
          </a:p>
          <a:p>
            <a:endParaRPr lang="fr-FR" sz="1200" b="1" dirty="0" smtClean="0">
              <a:solidFill>
                <a:srgbClr val="000000"/>
              </a:solidFill>
            </a:endParaRPr>
          </a:p>
          <a:p>
            <a:r>
              <a:rPr lang="fr-FR" sz="2000" b="1" dirty="0" err="1" smtClean="0">
                <a:solidFill>
                  <a:srgbClr val="000000"/>
                </a:solidFill>
              </a:rPr>
              <a:t>Don’t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forget</a:t>
            </a:r>
            <a:r>
              <a:rPr lang="fr-FR" sz="2000" b="1" dirty="0">
                <a:solidFill>
                  <a:srgbClr val="000000"/>
                </a:solidFill>
              </a:rPr>
              <a:t>: </a:t>
            </a:r>
            <a:r>
              <a:rPr lang="fr-FR" sz="2000" dirty="0" err="1"/>
              <a:t>when</a:t>
            </a:r>
            <a:r>
              <a:rPr lang="fr-FR" sz="2000" dirty="0"/>
              <a:t> the </a:t>
            </a:r>
            <a:r>
              <a:rPr lang="fr-FR" sz="2000" dirty="0" err="1"/>
              <a:t>noun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a </a:t>
            </a:r>
            <a:r>
              <a:rPr lang="fr-FR" sz="2000" dirty="0" err="1"/>
              <a:t>person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work</a:t>
            </a:r>
            <a:r>
              <a:rPr lang="fr-FR" sz="2000" dirty="0"/>
              <a:t> out the </a:t>
            </a:r>
            <a:r>
              <a:rPr lang="fr-FR" sz="2000" dirty="0" err="1"/>
              <a:t>gender</a:t>
            </a:r>
            <a:r>
              <a:rPr lang="fr-FR" sz="2000" dirty="0"/>
              <a:t> </a:t>
            </a:r>
            <a:r>
              <a:rPr lang="fr-FR" sz="2000" dirty="0" err="1"/>
              <a:t>without</a:t>
            </a:r>
            <a:r>
              <a:rPr lang="fr-FR" sz="2000" dirty="0"/>
              <a:t> </a:t>
            </a:r>
            <a:r>
              <a:rPr lang="fr-FR" sz="2000" dirty="0" err="1"/>
              <a:t>using</a:t>
            </a:r>
            <a:r>
              <a:rPr lang="fr-FR" sz="2000" dirty="0"/>
              <a:t> </a:t>
            </a:r>
            <a:r>
              <a:rPr lang="fr-FR" sz="2000" dirty="0" err="1"/>
              <a:t>this</a:t>
            </a:r>
            <a:r>
              <a:rPr lang="fr-FR" sz="2000" dirty="0"/>
              <a:t> </a:t>
            </a:r>
            <a:r>
              <a:rPr lang="fr-FR" sz="2000" dirty="0" smtClean="0"/>
              <a:t>table</a:t>
            </a:r>
            <a:endParaRPr lang="fr-F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529294" y="5588000"/>
            <a:ext cx="5184588" cy="1115690"/>
          </a:xfrm>
          <a:prstGeom prst="rect">
            <a:avLst/>
          </a:prstGeom>
          <a:solidFill>
            <a:srgbClr val="E2B0FF"/>
          </a:solidFill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Note: </a:t>
            </a:r>
            <a:endParaRPr lang="fr-FR" sz="2000" b="1" u="sng" dirty="0" smtClean="0"/>
          </a:p>
          <a:p>
            <a:endParaRPr lang="fr-FR" sz="1050" b="1" dirty="0"/>
          </a:p>
          <a:p>
            <a:r>
              <a:rPr lang="fr-FR" dirty="0" smtClean="0"/>
              <a:t>There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nouns</a:t>
            </a:r>
            <a:r>
              <a:rPr lang="fr-FR" dirty="0"/>
              <a:t> for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won’t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work</a:t>
            </a:r>
            <a:r>
              <a:rPr lang="fr-FR" dirty="0"/>
              <a:t> out the </a:t>
            </a:r>
            <a:r>
              <a:rPr lang="fr-FR" dirty="0" err="1"/>
              <a:t>gender</a:t>
            </a:r>
            <a:r>
              <a:rPr lang="fr-FR" dirty="0"/>
              <a:t>,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leave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blank</a:t>
            </a:r>
            <a:r>
              <a:rPr lang="fr-FR" dirty="0"/>
              <a:t> for </a:t>
            </a:r>
            <a:r>
              <a:rPr lang="fr-FR" dirty="0" err="1"/>
              <a:t>now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727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0" y="181299"/>
            <a:ext cx="8168465" cy="754548"/>
          </a:xfrm>
        </p:spPr>
        <p:txBody>
          <a:bodyPr/>
          <a:lstStyle/>
          <a:p>
            <a:r>
              <a:rPr lang="fr-FR" dirty="0" err="1" smtClean="0"/>
              <a:t>Homework</a:t>
            </a:r>
            <a:r>
              <a:rPr lang="fr-FR" dirty="0" smtClean="0"/>
              <a:t>: Translation En-Fr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18" y="187543"/>
            <a:ext cx="1729296" cy="864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14" y="116982"/>
            <a:ext cx="758294" cy="758294"/>
          </a:xfrm>
          <a:prstGeom prst="rect">
            <a:avLst/>
          </a:prstGeom>
        </p:spPr>
      </p:pic>
      <p:pic>
        <p:nvPicPr>
          <p:cNvPr id="14" name="Picture 13" descr="Screen Shot 2019-07-31 at 15.44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62" y="1307996"/>
            <a:ext cx="3596009" cy="5082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99030" y="2353662"/>
            <a:ext cx="5662706" cy="22383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4000" b="1" dirty="0" smtClean="0"/>
              <a:t>Complete the </a:t>
            </a:r>
            <a:r>
              <a:rPr lang="fr-FR" sz="4000" b="1" dirty="0" err="1" smtClean="0"/>
              <a:t>worksheet</a:t>
            </a:r>
            <a:r>
              <a:rPr lang="fr-FR" sz="4000" b="1" dirty="0" smtClean="0"/>
              <a:t>: </a:t>
            </a:r>
            <a:r>
              <a:rPr lang="fr-FR" sz="3600" b="1" dirty="0" smtClean="0"/>
              <a:t>Transition: Opinions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5475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3176" y="1957294"/>
            <a:ext cx="4840941" cy="289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Tips</a:t>
            </a:r>
          </a:p>
          <a:p>
            <a:endParaRPr lang="fr-FR" sz="2400" b="1" dirty="0" smtClean="0"/>
          </a:p>
          <a:p>
            <a:pPr marL="285750" indent="-285750">
              <a:buFont typeface="Arial"/>
              <a:buChar char="•"/>
            </a:pPr>
            <a:r>
              <a:rPr lang="fr-FR" sz="2400" b="1" dirty="0" err="1" smtClean="0"/>
              <a:t>Listen</a:t>
            </a:r>
            <a:r>
              <a:rPr lang="fr-FR" sz="2400" b="1" dirty="0" smtClean="0"/>
              <a:t> out for ‘</a:t>
            </a:r>
            <a:r>
              <a:rPr lang="fr-FR" sz="2400" b="1" i="1" dirty="0" smtClean="0"/>
              <a:t>un</a:t>
            </a:r>
            <a:r>
              <a:rPr lang="fr-FR" sz="2400" b="1" dirty="0" smtClean="0"/>
              <a:t>’ or ‘</a:t>
            </a:r>
            <a:r>
              <a:rPr lang="fr-FR" sz="2400" b="1" i="1" dirty="0" smtClean="0"/>
              <a:t>une</a:t>
            </a:r>
            <a:r>
              <a:rPr lang="fr-FR" sz="2400" b="1" dirty="0" smtClean="0"/>
              <a:t>’ 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start</a:t>
            </a:r>
            <a:endParaRPr lang="fr-FR" sz="2400" b="1" dirty="0" smtClean="0"/>
          </a:p>
          <a:p>
            <a:endParaRPr lang="fr-FR" sz="1400" b="1" dirty="0"/>
          </a:p>
          <a:p>
            <a:pPr marL="285750" indent="-285750">
              <a:buFont typeface="Arial"/>
              <a:buChar char="•"/>
            </a:pPr>
            <a:r>
              <a:rPr lang="fr-FR" sz="2400" b="1" dirty="0" err="1" smtClean="0"/>
              <a:t>Pay</a:t>
            </a:r>
            <a:r>
              <a:rPr lang="fr-FR" sz="2400" b="1" dirty="0" smtClean="0"/>
              <a:t> good attention to the </a:t>
            </a:r>
            <a:r>
              <a:rPr lang="fr-FR" sz="2400" b="1" dirty="0" err="1" smtClean="0"/>
              <a:t>pronunciation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these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nouns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you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will</a:t>
            </a:r>
            <a:r>
              <a:rPr lang="fr-FR" sz="2400" b="1" dirty="0" smtClean="0"/>
              <a:t> have to use </a:t>
            </a:r>
            <a:r>
              <a:rPr lang="fr-FR" sz="2400" b="1" dirty="0" err="1" smtClean="0"/>
              <a:t>them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later</a:t>
            </a:r>
            <a:endParaRPr lang="fr-FR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3177" y="5244353"/>
            <a:ext cx="4878259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u="sng" dirty="0" err="1" smtClean="0"/>
              <a:t>Reminder</a:t>
            </a:r>
            <a:r>
              <a:rPr lang="fr-FR" sz="2400" b="1" u="sng" dirty="0" smtClean="0"/>
              <a:t>: </a:t>
            </a:r>
          </a:p>
          <a:p>
            <a:endParaRPr lang="fr-FR" sz="1400" b="1" dirty="0"/>
          </a:p>
          <a:p>
            <a:pPr marL="285750" indent="-285750">
              <a:buFont typeface="Arial"/>
              <a:buChar char="•"/>
            </a:pPr>
            <a:r>
              <a:rPr lang="fr-FR" sz="2000" b="1" dirty="0" smtClean="0"/>
              <a:t>Un: </a:t>
            </a:r>
            <a:r>
              <a:rPr lang="fr-FR" sz="2000" b="1" dirty="0" err="1" smtClean="0"/>
              <a:t>indefinite</a:t>
            </a:r>
            <a:r>
              <a:rPr lang="fr-FR" sz="2000" b="1" dirty="0" smtClean="0"/>
              <a:t> article for masculine </a:t>
            </a:r>
            <a:r>
              <a:rPr lang="fr-FR" sz="2000" b="1" dirty="0" err="1" smtClean="0"/>
              <a:t>nouns</a:t>
            </a:r>
            <a:endParaRPr lang="fr-FR" sz="2000" b="1" dirty="0" smtClean="0"/>
          </a:p>
          <a:p>
            <a:pPr marL="285750" indent="-285750">
              <a:buFont typeface="Arial"/>
              <a:buChar char="•"/>
            </a:pPr>
            <a:r>
              <a:rPr lang="fr-FR" sz="2000" b="1" dirty="0" smtClean="0"/>
              <a:t>Une: </a:t>
            </a:r>
            <a:r>
              <a:rPr lang="fr-FR" sz="2000" b="1" dirty="0" err="1" smtClean="0"/>
              <a:t>indefinite</a:t>
            </a:r>
            <a:r>
              <a:rPr lang="fr-FR" sz="2000" b="1" dirty="0" smtClean="0"/>
              <a:t> article for </a:t>
            </a:r>
            <a:r>
              <a:rPr lang="fr-FR" sz="2000" b="1" dirty="0" err="1" smtClean="0"/>
              <a:t>feminine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nouns</a:t>
            </a:r>
            <a:endParaRPr lang="fr-F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3177" y="268942"/>
            <a:ext cx="107725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Listen</a:t>
            </a:r>
            <a:r>
              <a:rPr lang="fr-FR" sz="2800" b="1" dirty="0" smtClean="0"/>
              <a:t> to the </a:t>
            </a:r>
            <a:r>
              <a:rPr lang="fr-FR" sz="2800" b="1" dirty="0" err="1" smtClean="0"/>
              <a:t>nouns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with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their</a:t>
            </a:r>
            <a:r>
              <a:rPr lang="fr-FR" sz="2800" b="1" dirty="0" smtClean="0"/>
              <a:t> articles to </a:t>
            </a:r>
            <a:r>
              <a:rPr lang="fr-FR" sz="2800" b="1" u="sng" dirty="0" smtClean="0"/>
              <a:t>correct</a:t>
            </a:r>
            <a:r>
              <a:rPr lang="fr-FR" sz="2800" b="1" dirty="0" smtClean="0"/>
              <a:t> or </a:t>
            </a:r>
            <a:r>
              <a:rPr lang="fr-FR" sz="2800" b="1" u="sng" dirty="0" err="1" smtClean="0"/>
              <a:t>complete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work</a:t>
            </a:r>
            <a:endParaRPr lang="fr-F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46942" y="866588"/>
            <a:ext cx="733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Be </a:t>
            </a:r>
            <a:r>
              <a:rPr lang="fr-FR" sz="2800" i="1" dirty="0" err="1" smtClean="0"/>
              <a:t>careful</a:t>
            </a:r>
            <a:r>
              <a:rPr lang="fr-FR" sz="2800" i="1" dirty="0" smtClean="0"/>
              <a:t>: the </a:t>
            </a:r>
            <a:r>
              <a:rPr lang="fr-FR" sz="2800" i="1" dirty="0" err="1" smtClean="0"/>
              <a:t>words</a:t>
            </a:r>
            <a:r>
              <a:rPr lang="fr-FR" sz="2800" i="1" dirty="0" smtClean="0"/>
              <a:t> are not </a:t>
            </a:r>
            <a:r>
              <a:rPr lang="fr-FR" sz="2800" i="1" dirty="0" err="1" smtClean="0"/>
              <a:t>given</a:t>
            </a:r>
            <a:r>
              <a:rPr lang="fr-FR" sz="2800" i="1" dirty="0" smtClean="0"/>
              <a:t> in </a:t>
            </a:r>
            <a:r>
              <a:rPr lang="fr-FR" sz="2800" i="1" dirty="0" err="1" smtClean="0"/>
              <a:t>that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order</a:t>
            </a:r>
            <a:r>
              <a:rPr lang="fr-FR" sz="2800" i="1" dirty="0" smtClean="0"/>
              <a:t>!</a:t>
            </a:r>
            <a:endParaRPr lang="fr-FR" sz="2800" i="1" dirty="0"/>
          </a:p>
        </p:txBody>
      </p:sp>
      <p:pic>
        <p:nvPicPr>
          <p:cNvPr id="2" name="Picture 1" descr="Screen Shot 2019-07-17 at 10.19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62" y="1598706"/>
            <a:ext cx="5428007" cy="5109882"/>
          </a:xfrm>
          <a:prstGeom prst="rect">
            <a:avLst/>
          </a:prstGeom>
        </p:spPr>
      </p:pic>
      <p:pic>
        <p:nvPicPr>
          <p:cNvPr id="3" name="Nouns-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4534" y="233960"/>
            <a:ext cx="493091" cy="4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4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118" y="0"/>
            <a:ext cx="5627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Self-</a:t>
            </a:r>
            <a:r>
              <a:rPr lang="fr-FR" sz="4000" b="1" dirty="0" err="1" smtClean="0"/>
              <a:t>assessment</a:t>
            </a:r>
            <a:r>
              <a:rPr lang="fr-FR" sz="4000" b="1" dirty="0" smtClean="0"/>
              <a:t>: </a:t>
            </a:r>
            <a:r>
              <a:rPr lang="fr-FR" sz="4000" b="1" dirty="0" err="1" smtClean="0"/>
              <a:t>Genders</a:t>
            </a:r>
            <a:endParaRPr lang="fr-FR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63928"/>
              </p:ext>
            </p:extLst>
          </p:nvPr>
        </p:nvGraphicFramePr>
        <p:xfrm>
          <a:off x="791882" y="1018489"/>
          <a:ext cx="6783296" cy="530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648"/>
                <a:gridCol w="339164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1. Un couple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(m)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11.</a:t>
                      </a:r>
                      <a:r>
                        <a:rPr lang="fr-FR" sz="2400" b="1" baseline="0" dirty="0" smtClean="0">
                          <a:solidFill>
                            <a:srgbClr val="000000"/>
                          </a:solidFill>
                        </a:rPr>
                        <a:t> Un mari 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(m)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2. Une sœur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(f)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12. Une église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(f)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3. Un animal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(m)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13. Une femme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(f)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4. Un fils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(m)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14. Une jeunesse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(f)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5. Un divorce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(m)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15. Une pression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(f)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6. Un mariage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(m)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16. Une famille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(f)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7. Une qualité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(f)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17. Un fiancé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(m)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8.</a:t>
                      </a:r>
                      <a:r>
                        <a:rPr lang="fr-FR" sz="2400" b="1" baseline="0" dirty="0" smtClean="0">
                          <a:solidFill>
                            <a:srgbClr val="000000"/>
                          </a:solidFill>
                        </a:rPr>
                        <a:t> Un copain 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(m)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18. Une robe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(f)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9. Une raison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(f)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19. Un rêve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(m)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10. Un beau-père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(m)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</a:rPr>
                        <a:t>20. Une promesse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(f)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89178" y="108559"/>
            <a:ext cx="200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Answers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4118" y="1001058"/>
            <a:ext cx="4093882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If </a:t>
            </a:r>
            <a:r>
              <a:rPr lang="fr-FR" sz="2400" b="1" u="sng" dirty="0" err="1" smtClean="0"/>
              <a:t>you</a:t>
            </a:r>
            <a:r>
              <a:rPr lang="fr-FR" sz="2400" b="1" u="sng" dirty="0" smtClean="0"/>
              <a:t> made an </a:t>
            </a:r>
            <a:r>
              <a:rPr lang="fr-FR" sz="2400" b="1" u="sng" dirty="0" err="1" smtClean="0"/>
              <a:t>error</a:t>
            </a:r>
            <a:r>
              <a:rPr lang="fr-FR" sz="2400" b="1" u="sng" dirty="0" smtClean="0"/>
              <a:t>:</a:t>
            </a:r>
            <a:endParaRPr lang="fr-FR" sz="2400" b="1" u="sng" dirty="0"/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sz="2200" dirty="0" smtClean="0"/>
              <a:t>Correct </a:t>
            </a:r>
            <a:r>
              <a:rPr lang="fr-FR" sz="2200" dirty="0" err="1" smtClean="0"/>
              <a:t>it</a:t>
            </a:r>
            <a:r>
              <a:rPr lang="fr-FR" sz="2200" dirty="0" smtClean="0"/>
              <a:t> in the table</a:t>
            </a:r>
          </a:p>
          <a:p>
            <a:endParaRPr lang="fr-FR" sz="2200" dirty="0"/>
          </a:p>
          <a:p>
            <a:pPr marL="285750" indent="-285750">
              <a:buFont typeface="Arial"/>
              <a:buChar char="•"/>
            </a:pPr>
            <a:r>
              <a:rPr lang="fr-FR" sz="2200" dirty="0" err="1" smtClean="0"/>
              <a:t>Highlight</a:t>
            </a:r>
            <a:r>
              <a:rPr lang="fr-FR" sz="2200" dirty="0" smtClean="0"/>
              <a:t> </a:t>
            </a:r>
            <a:r>
              <a:rPr lang="fr-FR" sz="2200" dirty="0" err="1" smtClean="0"/>
              <a:t>it</a:t>
            </a:r>
            <a:r>
              <a:rPr lang="fr-FR" sz="2200" dirty="0" smtClean="0"/>
              <a:t> in the table</a:t>
            </a:r>
          </a:p>
          <a:p>
            <a:endParaRPr lang="fr-FR" sz="2200" dirty="0"/>
          </a:p>
          <a:p>
            <a:pPr marL="285750" indent="-285750">
              <a:buFont typeface="Arial"/>
              <a:buChar char="•"/>
            </a:pPr>
            <a:r>
              <a:rPr lang="fr-FR" sz="2200" dirty="0" err="1"/>
              <a:t>R</a:t>
            </a:r>
            <a:r>
              <a:rPr lang="fr-FR" sz="2200" dirty="0" err="1" smtClean="0"/>
              <a:t>e-write</a:t>
            </a:r>
            <a:r>
              <a:rPr lang="fr-FR" sz="2200" dirty="0" smtClean="0"/>
              <a:t> </a:t>
            </a:r>
            <a:r>
              <a:rPr lang="fr-FR" sz="2200" dirty="0" err="1" smtClean="0"/>
              <a:t>it</a:t>
            </a:r>
            <a:r>
              <a:rPr lang="fr-FR" sz="2200" dirty="0" smtClean="0"/>
              <a:t> in the ‘notes’ </a:t>
            </a:r>
            <a:r>
              <a:rPr lang="fr-FR" sz="2200" dirty="0" err="1" smtClean="0"/>
              <a:t>below</a:t>
            </a:r>
            <a:r>
              <a:rPr lang="fr-FR" sz="2200" dirty="0" smtClean="0"/>
              <a:t> the table</a:t>
            </a:r>
            <a:endParaRPr lang="fr-F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8243100" y="4153647"/>
            <a:ext cx="3291488" cy="196977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Mark </a:t>
            </a:r>
            <a:r>
              <a:rPr lang="fr-FR" sz="2400" b="1" u="sng" dirty="0" err="1" smtClean="0"/>
              <a:t>your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work</a:t>
            </a:r>
            <a:r>
              <a:rPr lang="fr-FR" sz="2400" b="1" u="sng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sz="2400" b="1" dirty="0" smtClean="0"/>
              <a:t>Self-</a:t>
            </a:r>
            <a:r>
              <a:rPr lang="fr-FR" sz="2400" b="1" dirty="0" err="1" smtClean="0"/>
              <a:t>assessment</a:t>
            </a:r>
            <a:r>
              <a:rPr lang="fr-FR" sz="2400" b="1" dirty="0" smtClean="0"/>
              <a:t>:</a:t>
            </a:r>
          </a:p>
          <a:p>
            <a:r>
              <a:rPr lang="fr-FR" sz="2000" b="1" dirty="0" err="1" smtClean="0"/>
              <a:t>Genders</a:t>
            </a:r>
            <a:r>
              <a:rPr lang="fr-FR" sz="2000" b="1" dirty="0" smtClean="0"/>
              <a:t>:            /20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524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9987</TotalTime>
  <Words>6345</Words>
  <Application>Microsoft Macintosh PowerPoint</Application>
  <PresentationFormat>Custom</PresentationFormat>
  <Paragraphs>1370</Paragraphs>
  <Slides>70</Slides>
  <Notes>44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Objectives:</vt:lpstr>
      <vt:lpstr>Pour commencer:</vt:lpstr>
      <vt:lpstr>Pour commencer:</vt:lpstr>
      <vt:lpstr>Genders of nouns:</vt:lpstr>
      <vt:lpstr>PowerPoint Presentation</vt:lpstr>
      <vt:lpstr>PowerPoint Presentation</vt:lpstr>
      <vt:lpstr>Masculine or feminine?</vt:lpstr>
      <vt:lpstr>PowerPoint Presentation</vt:lpstr>
      <vt:lpstr>PowerPoint Presentation</vt:lpstr>
      <vt:lpstr>Nouns starting with a vowel</vt:lpstr>
      <vt:lpstr>Nouns starting with a vowel</vt:lpstr>
      <vt:lpstr>Plurals</vt:lpstr>
      <vt:lpstr>Let’s practise!</vt:lpstr>
      <vt:lpstr>Let’s practise!</vt:lpstr>
      <vt:lpstr>PowerPoint Presentation</vt:lpstr>
      <vt:lpstr>PowerPoint Presentation</vt:lpstr>
      <vt:lpstr>How good is your memory?</vt:lpstr>
      <vt:lpstr>How good is your memory?</vt:lpstr>
      <vt:lpstr>PowerPoint Presentation</vt:lpstr>
      <vt:lpstr>PowerPoint Presentation</vt:lpstr>
      <vt:lpstr>How did you do?</vt:lpstr>
      <vt:lpstr>Back to your whiteboard…</vt:lpstr>
      <vt:lpstr>Back to your whiteboard…</vt:lpstr>
      <vt:lpstr>Let’s summarise and make notes</vt:lpstr>
      <vt:lpstr>Objectives:</vt:lpstr>
      <vt:lpstr>Homework</vt:lpstr>
      <vt:lpstr>Objectives:</vt:lpstr>
      <vt:lpstr>PowerPoint Presentation</vt:lpstr>
      <vt:lpstr>Numbers from 1 to16</vt:lpstr>
      <vt:lpstr>Numbers from 1 to16</vt:lpstr>
      <vt:lpstr>Numbers 1-16: Let’s practise</vt:lpstr>
      <vt:lpstr>Numbers 1-16: Let’s practise</vt:lpstr>
      <vt:lpstr>Numbers from 17 to 69</vt:lpstr>
      <vt:lpstr>Numbers from 17 to 69</vt:lpstr>
      <vt:lpstr>Giving the time</vt:lpstr>
      <vt:lpstr>Giving the time</vt:lpstr>
      <vt:lpstr>Numbers from 70 to 100</vt:lpstr>
      <vt:lpstr>French phone numbers</vt:lpstr>
      <vt:lpstr>French phone numbers</vt:lpstr>
      <vt:lpstr>How did you do?</vt:lpstr>
      <vt:lpstr>Objectives:</vt:lpstr>
      <vt:lpstr>Homework</vt:lpstr>
      <vt:lpstr>Objectives:</vt:lpstr>
      <vt:lpstr>PowerPoint Presentation</vt:lpstr>
      <vt:lpstr>PowerPoint Presentation</vt:lpstr>
      <vt:lpstr>Asking questions in French</vt:lpstr>
      <vt:lpstr>Questions for Yes/No answers</vt:lpstr>
      <vt:lpstr>Let’s practise: Questions with Yes/No answers</vt:lpstr>
      <vt:lpstr>Let’s practise: Questions with Yes/No answers</vt:lpstr>
      <vt:lpstr>PowerPoint Presentation</vt:lpstr>
      <vt:lpstr>PowerPoint Presentation</vt:lpstr>
      <vt:lpstr>Let’s practise: Questions for specific answers</vt:lpstr>
      <vt:lpstr>Let’s practise: Questions for specific answers</vt:lpstr>
      <vt:lpstr>How did you do?</vt:lpstr>
      <vt:lpstr>Objectives:</vt:lpstr>
      <vt:lpstr>Homework- Using the polite form</vt:lpstr>
      <vt:lpstr>Objectives:</vt:lpstr>
      <vt:lpstr>Expressions to give opinions</vt:lpstr>
      <vt:lpstr>Expressions to give opinions</vt:lpstr>
      <vt:lpstr>Likes and Dislikes</vt:lpstr>
      <vt:lpstr>Likes and Dislikes</vt:lpstr>
      <vt:lpstr>Saying what you think</vt:lpstr>
      <vt:lpstr>Listening practice: Positive or Negative?</vt:lpstr>
      <vt:lpstr>Listening practice: Positive or Negative?</vt:lpstr>
      <vt:lpstr>Listening practice: Positive or Negative?</vt:lpstr>
      <vt:lpstr>Reasons for your opinion</vt:lpstr>
      <vt:lpstr>PowerPoint Presentation</vt:lpstr>
      <vt:lpstr>How did you do?</vt:lpstr>
      <vt:lpstr>Objectives:</vt:lpstr>
      <vt:lpstr>Homework: Translation En-Fr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GUILLE</dc:creator>
  <cp:lastModifiedBy>Peter Roberts</cp:lastModifiedBy>
  <cp:revision>732</cp:revision>
  <cp:lastPrinted>2017-11-21T07:05:18Z</cp:lastPrinted>
  <dcterms:created xsi:type="dcterms:W3CDTF">2017-10-29T09:19:52Z</dcterms:created>
  <dcterms:modified xsi:type="dcterms:W3CDTF">2019-08-08T09:45:00Z</dcterms:modified>
</cp:coreProperties>
</file>