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0" r:id="rId4"/>
    <p:sldId id="271" r:id="rId5"/>
    <p:sldId id="267" r:id="rId6"/>
    <p:sldId id="269" r:id="rId7"/>
    <p:sldId id="257" r:id="rId8"/>
    <p:sldId id="258" r:id="rId9"/>
    <p:sldId id="259" r:id="rId10"/>
    <p:sldId id="260" r:id="rId11"/>
    <p:sldId id="261" r:id="rId12"/>
    <p:sldId id="265" r:id="rId13"/>
    <p:sldId id="262" r:id="rId14"/>
    <p:sldId id="26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5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196872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193615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219489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2460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62758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420927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180554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10999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238446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25466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7D56D1-D891-4513-BDCA-D0187CB876A1}" type="datetimeFigureOut">
              <a:rPr lang="en-GB" smtClean="0"/>
              <a:pPr/>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E8567-889C-4F25-B517-DDF45E1F806D}" type="slidenum">
              <a:rPr lang="en-GB" smtClean="0"/>
              <a:pPr/>
              <a:t>‹#›</a:t>
            </a:fld>
            <a:endParaRPr lang="en-GB"/>
          </a:p>
        </p:txBody>
      </p:sp>
    </p:spTree>
    <p:extLst>
      <p:ext uri="{BB962C8B-B14F-4D97-AF65-F5344CB8AC3E}">
        <p14:creationId xmlns:p14="http://schemas.microsoft.com/office/powerpoint/2010/main" val="372751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D56D1-D891-4513-BDCA-D0187CB876A1}" type="datetimeFigureOut">
              <a:rPr lang="en-GB" smtClean="0"/>
              <a:pPr/>
              <a:t>30/06/2021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E8567-889C-4F25-B517-DDF45E1F806D}" type="slidenum">
              <a:rPr lang="en-GB" smtClean="0"/>
              <a:pPr/>
              <a:t>‹#›</a:t>
            </a:fld>
            <a:endParaRPr lang="en-GB"/>
          </a:p>
        </p:txBody>
      </p:sp>
    </p:spTree>
    <p:extLst>
      <p:ext uri="{BB962C8B-B14F-4D97-AF65-F5344CB8AC3E}">
        <p14:creationId xmlns:p14="http://schemas.microsoft.com/office/powerpoint/2010/main" val="153318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772400" cy="1944216"/>
          </a:xfrm>
          <a:solidFill>
            <a:schemeClr val="accent2"/>
          </a:solidFill>
        </p:spPr>
        <p:txBody>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Edexcel A Level Geography</a:t>
            </a:r>
            <a:br>
              <a:rPr lang="en-GB"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2 year full A Level course</a:t>
            </a:r>
          </a:p>
        </p:txBody>
      </p:sp>
    </p:spTree>
    <p:extLst>
      <p:ext uri="{BB962C8B-B14F-4D97-AF65-F5344CB8AC3E}">
        <p14:creationId xmlns:p14="http://schemas.microsoft.com/office/powerpoint/2010/main" val="79205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Paper 2</a:t>
            </a:r>
          </a:p>
        </p:txBody>
      </p:sp>
      <p:sp>
        <p:nvSpPr>
          <p:cNvPr id="3" name="Content Placeholder 2"/>
          <p:cNvSpPr>
            <a:spLocks noGrp="1"/>
          </p:cNvSpPr>
          <p:nvPr>
            <p:ph idx="1"/>
          </p:nvPr>
        </p:nvSpPr>
        <p:spPr>
          <a:solidFill>
            <a:schemeClr val="bg1">
              <a:lumMod val="95000"/>
            </a:schemeClr>
          </a:solidFill>
        </p:spPr>
        <p:txBody>
          <a:bodyPr>
            <a:noAutofit/>
          </a:bodyPr>
          <a:lstStyle/>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Written examination: 2 hours and 15 minutes</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30% of the qualification</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105 marks</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Content overview1</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 Area of study 2, Topic 3: </a:t>
            </a:r>
            <a:r>
              <a:rPr lang="en-GB" sz="1250" b="1" dirty="0">
                <a:latin typeface="Tahoma" panose="020B0604030504040204" pitchFamily="34" charset="0"/>
                <a:ea typeface="Tahoma" panose="020B0604030504040204" pitchFamily="34" charset="0"/>
                <a:cs typeface="Tahoma" panose="020B0604030504040204" pitchFamily="34" charset="0"/>
              </a:rPr>
              <a:t>Globalisation</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 Area of study 2, Topic 4: </a:t>
            </a:r>
            <a:r>
              <a:rPr lang="en-GB" sz="1250" b="1" dirty="0">
                <a:latin typeface="Tahoma" panose="020B0604030504040204" pitchFamily="34" charset="0"/>
                <a:ea typeface="Tahoma" panose="020B0604030504040204" pitchFamily="34" charset="0"/>
                <a:cs typeface="Tahoma" panose="020B0604030504040204" pitchFamily="34" charset="0"/>
              </a:rPr>
              <a:t>Shaping Places –4A Regenerating Places</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 Area of study 4, Topic 7: </a:t>
            </a:r>
            <a:r>
              <a:rPr lang="en-GB" sz="1250" b="1" dirty="0">
                <a:latin typeface="Tahoma" panose="020B0604030504040204" pitchFamily="34" charset="0"/>
                <a:ea typeface="Tahoma" panose="020B0604030504040204" pitchFamily="34" charset="0"/>
                <a:cs typeface="Tahoma" panose="020B0604030504040204" pitchFamily="34" charset="0"/>
              </a:rPr>
              <a:t>Superpowers</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 Area of study 4, Topic 8: Global Development and Connections – including optional sub-topics from which students choose one from two: 8A Health, Human Rights and Intervention or 8B </a:t>
            </a:r>
            <a:r>
              <a:rPr lang="en-GB" sz="1250" b="1" dirty="0">
                <a:latin typeface="Tahoma" panose="020B0604030504040204" pitchFamily="34" charset="0"/>
                <a:ea typeface="Tahoma" panose="020B0604030504040204" pitchFamily="34" charset="0"/>
                <a:cs typeface="Tahoma" panose="020B0604030504040204" pitchFamily="34" charset="0"/>
              </a:rPr>
              <a:t>Migration, Identity and Sovereignty</a:t>
            </a:r>
            <a:r>
              <a:rPr lang="en-GB" sz="1250" dirty="0">
                <a:latin typeface="Tahoma" panose="020B0604030504040204" pitchFamily="34" charset="0"/>
                <a:ea typeface="Tahoma" panose="020B0604030504040204" pitchFamily="34" charset="0"/>
                <a:cs typeface="Tahoma" panose="020B0604030504040204" pitchFamily="34" charset="0"/>
              </a:rPr>
              <a:t>. </a:t>
            </a:r>
            <a:endParaRPr lang="en-GB" sz="125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25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Assessment overview</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An externally-assessed written examination comprising three sections.</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Section A relates to Topics 3 and 7: Globalisation / Superpowers.</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Section B relates to Topic 4: Shaping Places. Students answer questions on either Topic 4A: or 4B: Diverse Places.</a:t>
            </a:r>
          </a:p>
          <a:p>
            <a:pPr marL="0" indent="0">
              <a:buNone/>
            </a:pPr>
            <a:r>
              <a:rPr lang="en-GB" sz="1250" dirty="0">
                <a:latin typeface="Tahoma" panose="020B0604030504040204" pitchFamily="34" charset="0"/>
                <a:ea typeface="Tahoma" panose="020B0604030504040204" pitchFamily="34" charset="0"/>
                <a:cs typeface="Tahoma" panose="020B0604030504040204" pitchFamily="34" charset="0"/>
              </a:rPr>
              <a:t>Section C relates to Topic 8: Global Development and Connections. Students answer questions on either Topic 8A: Health, Human Rights and Intervention or Topic 8B: Migration, Identity and Sovereignty. The examination may include short open, open response and resource-linked questions. The examination includes 12-mark and 20-mark extended writing questions. Calculators may be used.</a:t>
            </a:r>
          </a:p>
        </p:txBody>
      </p:sp>
    </p:spTree>
    <p:extLst>
      <p:ext uri="{BB962C8B-B14F-4D97-AF65-F5344CB8AC3E}">
        <p14:creationId xmlns:p14="http://schemas.microsoft.com/office/powerpoint/2010/main" val="1685935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Paper 3</a:t>
            </a:r>
          </a:p>
        </p:txBody>
      </p:sp>
      <p:sp>
        <p:nvSpPr>
          <p:cNvPr id="3" name="Content Placeholder 2"/>
          <p:cNvSpPr>
            <a:spLocks noGrp="1"/>
          </p:cNvSpPr>
          <p:nvPr>
            <p:ph idx="1"/>
          </p:nvPr>
        </p:nvSpPr>
        <p:spPr>
          <a:solidFill>
            <a:schemeClr val="bg1">
              <a:lumMod val="95000"/>
            </a:schemeClr>
          </a:solidFill>
        </p:spPr>
        <p:txBody>
          <a:bodyPr>
            <a:normAutofit fontScale="47500" lnSpcReduction="20000"/>
          </a:bodyPr>
          <a:lstStyle/>
          <a:p>
            <a:pPr marL="0" indent="0">
              <a:buNone/>
            </a:pPr>
            <a:r>
              <a:rPr lang="en-GB" dirty="0">
                <a:latin typeface="Tahoma" panose="020B0604030504040204" pitchFamily="34" charset="0"/>
                <a:ea typeface="Tahoma" panose="020B0604030504040204" pitchFamily="34" charset="0"/>
                <a:cs typeface="Tahoma" panose="020B0604030504040204" pitchFamily="34" charset="0"/>
              </a:rPr>
              <a:t>Written examination: 2 hours and 15 minutes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20% of the qualification</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70 marks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Content overview</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The specification contains three synoptic themes within the compulsory1 content areas: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Players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Attitudes and actions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Futures and uncertainties.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The synoptic investigation will be based on a geographical issue within a place-based context that links to the three synoptic themes and is rooted in two or more of the compulsory content areas.</a:t>
            </a:r>
          </a:p>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Assessment overview</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An externally-assessed written examination comprising three sections. A resource booklet will contain information about the geographical issue.</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Sections A, B and C all draw synoptically on knowledge and understanding from compulsory content drawn from different parts of the course. The examination may include short open, open response and resource-linked questions. The examination includes 8-mark, 18-mark and 24-mark extended writing questions. Calculators may be used.</a:t>
            </a:r>
          </a:p>
        </p:txBody>
      </p:sp>
    </p:spTree>
    <p:extLst>
      <p:ext uri="{BB962C8B-B14F-4D97-AF65-F5344CB8AC3E}">
        <p14:creationId xmlns:p14="http://schemas.microsoft.com/office/powerpoint/2010/main" val="1865063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2" y="188640"/>
            <a:ext cx="2333714" cy="576064"/>
          </a:xfrm>
          <a:solidFill>
            <a:schemeClr val="bg1">
              <a:lumMod val="95000"/>
            </a:schemeClr>
          </a:solidFill>
        </p:spPr>
        <p:txBody>
          <a:bodyPr>
            <a:normAutofit fontScale="85000" lnSpcReduction="10000"/>
          </a:bodyPr>
          <a:lstStyle/>
          <a:p>
            <a:pPr marL="0" indent="0">
              <a:buNone/>
            </a:pPr>
            <a:r>
              <a:rPr lang="en-GB" dirty="0">
                <a:latin typeface="Tahoma" panose="020B0604030504040204" pitchFamily="34" charset="0"/>
                <a:ea typeface="Tahoma" panose="020B0604030504040204" pitchFamily="34" charset="0"/>
                <a:cs typeface="Tahoma" panose="020B0604030504040204" pitchFamily="34" charset="0"/>
              </a:rPr>
              <a:t>Synoptic links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62" t="15039" r="28733" b="27734"/>
          <a:stretch/>
        </p:blipFill>
        <p:spPr bwMode="auto">
          <a:xfrm>
            <a:off x="971600" y="1624786"/>
            <a:ext cx="6860181" cy="505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1394" y="811738"/>
            <a:ext cx="8607421" cy="584775"/>
          </a:xfrm>
          <a:prstGeom prst="rect">
            <a:avLst/>
          </a:prstGeom>
          <a:solidFill>
            <a:schemeClr val="bg1">
              <a:lumMod val="95000"/>
            </a:schemeClr>
          </a:solidFill>
        </p:spPr>
        <p:txBody>
          <a:bodyPr wrap="non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Throughout all papers especially paper 3 you need to understand the three synoptic themes:</a:t>
            </a:r>
          </a:p>
          <a:p>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rPr>
              <a:t>PLAYERS	</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a:solidFill>
                  <a:schemeClr val="accent1"/>
                </a:solidFill>
                <a:latin typeface="Tahoma" panose="020B0604030504040204" pitchFamily="34" charset="0"/>
                <a:ea typeface="Tahoma" panose="020B0604030504040204" pitchFamily="34" charset="0"/>
                <a:cs typeface="Tahoma" panose="020B0604030504040204" pitchFamily="34" charset="0"/>
              </a:rPr>
              <a:t>ATTITUDES and ACTIONS	</a:t>
            </a: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a:solidFill>
                  <a:schemeClr val="accent3"/>
                </a:solidFill>
                <a:latin typeface="Tahoma" panose="020B0604030504040204" pitchFamily="34" charset="0"/>
                <a:ea typeface="Tahoma" panose="020B0604030504040204" pitchFamily="34" charset="0"/>
                <a:cs typeface="Tahoma" panose="020B0604030504040204" pitchFamily="34" charset="0"/>
              </a:rPr>
              <a:t>FUTURES and UNCERTAINTIES</a:t>
            </a:r>
          </a:p>
        </p:txBody>
      </p:sp>
    </p:spTree>
    <p:extLst>
      <p:ext uri="{BB962C8B-B14F-4D97-AF65-F5344CB8AC3E}">
        <p14:creationId xmlns:p14="http://schemas.microsoft.com/office/powerpoint/2010/main" val="2428832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GB" sz="3800" dirty="0">
                <a:latin typeface="Tahoma" panose="020B0604030504040204" pitchFamily="34" charset="0"/>
                <a:ea typeface="Tahoma" panose="020B0604030504040204" pitchFamily="34" charset="0"/>
                <a:cs typeface="Tahoma" panose="020B0604030504040204" pitchFamily="34" charset="0"/>
              </a:rPr>
              <a:t>Paper 4 – Independent Investigation</a:t>
            </a:r>
          </a:p>
        </p:txBody>
      </p:sp>
      <p:sp>
        <p:nvSpPr>
          <p:cNvPr id="3" name="Content Placeholder 2"/>
          <p:cNvSpPr>
            <a:spLocks noGrp="1"/>
          </p:cNvSpPr>
          <p:nvPr>
            <p:ph idx="1"/>
          </p:nvPr>
        </p:nvSpPr>
        <p:spPr>
          <a:solidFill>
            <a:schemeClr val="bg1">
              <a:lumMod val="95000"/>
            </a:schemeClr>
          </a:solidFill>
        </p:spPr>
        <p:txBody>
          <a:bodyPr>
            <a:noAutofit/>
          </a:bodyPr>
          <a:lstStyle/>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Coursework: Independent Investigation (9GE0/04)</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Non-examined assessment</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20% of the qualification</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70 marks</a:t>
            </a:r>
          </a:p>
          <a:p>
            <a:pPr marL="0" indent="0">
              <a:buNone/>
            </a:pPr>
            <a:endParaRPr lang="en-GB" sz="135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350" dirty="0" smtClean="0">
                <a:latin typeface="Tahoma" panose="020B0604030504040204" pitchFamily="34" charset="0"/>
                <a:ea typeface="Tahoma" panose="020B0604030504040204" pitchFamily="34" charset="0"/>
                <a:cs typeface="Tahoma" panose="020B0604030504040204" pitchFamily="34" charset="0"/>
              </a:rPr>
              <a:t>● </a:t>
            </a:r>
            <a:r>
              <a:rPr lang="en-GB" sz="1350" dirty="0">
                <a:latin typeface="Tahoma" panose="020B0604030504040204" pitchFamily="34" charset="0"/>
                <a:ea typeface="Tahoma" panose="020B0604030504040204" pitchFamily="34" charset="0"/>
                <a:cs typeface="Tahoma" panose="020B0604030504040204" pitchFamily="34" charset="0"/>
              </a:rPr>
              <a:t>The student defines a question or issue for investigation, relating to the compulsory or optional content. The topic may relate to any aspect of geography contained within the specification</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 The student’s investigation will incorporate fieldwork data (collected individually or as part of a group) and own research and/or secondary data</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 The fieldwork, which forms the focus and context of the individual investigation, may be either human, physical or integrated physical-human</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 The investigation report will evidence independent analysis and evaluation of data, presentation of data findings and extended writing</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 Students will be expected to show evidence that they have used both quantitative and qualitative data to support their independent investigation as appropriate to the particular environment and/or location.</a:t>
            </a:r>
          </a:p>
          <a:p>
            <a:pPr marL="0" indent="0">
              <a:buNone/>
            </a:pPr>
            <a:endParaRPr lang="en-GB" sz="135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Assessment overview</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 The investigation report is internally assessed and externally moderated.</a:t>
            </a:r>
          </a:p>
          <a:p>
            <a:pPr marL="0" indent="0">
              <a:buNone/>
            </a:pPr>
            <a:r>
              <a:rPr lang="en-GB" sz="1350" dirty="0">
                <a:latin typeface="Tahoma" panose="020B0604030504040204" pitchFamily="34" charset="0"/>
                <a:ea typeface="Tahoma" panose="020B0604030504040204" pitchFamily="34" charset="0"/>
                <a:cs typeface="Tahoma" panose="020B0604030504040204" pitchFamily="34" charset="0"/>
              </a:rPr>
              <a:t>● The student will produce a written report of 3000–4000 words</a:t>
            </a:r>
          </a:p>
        </p:txBody>
      </p:sp>
      <p:sp>
        <p:nvSpPr>
          <p:cNvPr id="4" name="TextBox 3"/>
          <p:cNvSpPr txBox="1"/>
          <p:nvPr/>
        </p:nvSpPr>
        <p:spPr>
          <a:xfrm>
            <a:off x="179512" y="6309320"/>
            <a:ext cx="8856984" cy="369332"/>
          </a:xfrm>
          <a:prstGeom prst="rect">
            <a:avLst/>
          </a:prstGeom>
          <a:solidFill>
            <a:schemeClr val="bg1">
              <a:lumMod val="95000"/>
            </a:schemeClr>
          </a:solid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Throughout course you need to keep this in mind. You will decide what you want to study</a:t>
            </a:r>
            <a:r>
              <a:rPr lang="en-GB" dirty="0"/>
              <a:t>.</a:t>
            </a:r>
          </a:p>
        </p:txBody>
      </p:sp>
    </p:spTree>
    <p:extLst>
      <p:ext uri="{BB962C8B-B14F-4D97-AF65-F5344CB8AC3E}">
        <p14:creationId xmlns:p14="http://schemas.microsoft.com/office/powerpoint/2010/main" val="1994374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Fieldwork</a:t>
            </a:r>
          </a:p>
        </p:txBody>
      </p:sp>
      <p:sp>
        <p:nvSpPr>
          <p:cNvPr id="3" name="Content Placeholder 2"/>
          <p:cNvSpPr>
            <a:spLocks noGrp="1"/>
          </p:cNvSpPr>
          <p:nvPr>
            <p:ph idx="1"/>
          </p:nvPr>
        </p:nvSpPr>
        <p:spPr>
          <a:solidFill>
            <a:schemeClr val="bg1">
              <a:lumMod val="95000"/>
            </a:schemeClr>
          </a:solidFill>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In order for you to complete your A Level you must complete a minimum of 4 days of fieldwork. It is during these days that you will collect the data for your independent investigation.</a:t>
            </a:r>
          </a:p>
          <a:p>
            <a:r>
              <a:rPr lang="en-GB" dirty="0">
                <a:latin typeface="Tahoma" panose="020B0604030504040204" pitchFamily="34" charset="0"/>
                <a:ea typeface="Tahoma" panose="020B0604030504040204" pitchFamily="34" charset="0"/>
                <a:cs typeface="Tahoma" panose="020B0604030504040204" pitchFamily="34" charset="0"/>
              </a:rPr>
              <a:t>Dates of fieldwork are to be decided. You must attend. </a:t>
            </a:r>
            <a:r>
              <a:rPr lang="en-GB" b="1" dirty="0">
                <a:latin typeface="Tahoma" panose="020B0604030504040204" pitchFamily="34" charset="0"/>
                <a:ea typeface="Tahoma" panose="020B0604030504040204" pitchFamily="34" charset="0"/>
                <a:cs typeface="Tahoma" panose="020B0604030504040204" pitchFamily="34" charset="0"/>
              </a:rPr>
              <a:t>Failure to attend would mean you will not be able to complete the course</a:t>
            </a:r>
            <a:r>
              <a:rPr lang="en-GB"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62987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Reading</a:t>
            </a:r>
          </a:p>
        </p:txBody>
      </p:sp>
      <p:sp>
        <p:nvSpPr>
          <p:cNvPr id="3" name="Content Placeholder 2"/>
          <p:cNvSpPr>
            <a:spLocks noGrp="1"/>
          </p:cNvSpPr>
          <p:nvPr>
            <p:ph idx="1"/>
          </p:nvPr>
        </p:nvSpPr>
        <p:spPr>
          <a:xfrm>
            <a:off x="395536" y="1556792"/>
            <a:ext cx="8229600" cy="4525963"/>
          </a:xfrm>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Reading is a must. You are expected to read up on the course as we progress through it.</a:t>
            </a:r>
          </a:p>
          <a:p>
            <a:r>
              <a:rPr lang="en-GB" dirty="0">
                <a:latin typeface="Tahoma" panose="020B0604030504040204" pitchFamily="34" charset="0"/>
                <a:ea typeface="Tahoma" panose="020B0604030504040204" pitchFamily="34" charset="0"/>
                <a:cs typeface="Tahoma" panose="020B0604030504040204" pitchFamily="34" charset="0"/>
              </a:rPr>
              <a:t>I will point you in the right direction for reading materials, but you MUST be proactive in doing this.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Finally…. any questions just ask.</a:t>
            </a:r>
          </a:p>
        </p:txBody>
      </p:sp>
    </p:spTree>
    <p:extLst>
      <p:ext uri="{BB962C8B-B14F-4D97-AF65-F5344CB8AC3E}">
        <p14:creationId xmlns:p14="http://schemas.microsoft.com/office/powerpoint/2010/main" val="309382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is Geography?</a:t>
            </a:r>
          </a:p>
        </p:txBody>
      </p:sp>
      <p:sp>
        <p:nvSpPr>
          <p:cNvPr id="3" name="Content Placeholder 2"/>
          <p:cNvSpPr>
            <a:spLocks noGrp="1"/>
          </p:cNvSpPr>
          <p:nvPr>
            <p:ph idx="1"/>
          </p:nvPr>
        </p:nvSpPr>
        <p:spPr>
          <a:xfrm>
            <a:off x="457200" y="1600200"/>
            <a:ext cx="8229600" cy="4925144"/>
          </a:xfrm>
          <a:solidFill>
            <a:schemeClr val="bg1">
              <a:lumMod val="95000"/>
            </a:schemeClr>
          </a:solidFill>
        </p:spPr>
        <p:txBody>
          <a:bodyPr>
            <a:normAutofit/>
          </a:bodyPr>
          <a:lstStyle/>
          <a:p>
            <a:pPr marL="0" indent="0">
              <a:buNone/>
            </a:pPr>
            <a:r>
              <a:rPr lang="en-GB" dirty="0"/>
              <a:t>What do YOU think it is?</a:t>
            </a:r>
          </a:p>
          <a:p>
            <a:pPr marL="0" indent="0">
              <a:buNone/>
            </a:pPr>
            <a:endParaRPr lang="en-GB" dirty="0"/>
          </a:p>
          <a:p>
            <a:pPr marL="0" indent="0">
              <a:buNone/>
            </a:pPr>
            <a:r>
              <a:rPr lang="en-GB" i="1" dirty="0"/>
              <a:t>‘Geography is all around us.  It is about what is where and where is what; and why and when, and who and how… Geography is about the planet we inhabit, from the water that gives it life to its extensive biodiversity.’</a:t>
            </a:r>
          </a:p>
          <a:p>
            <a:pPr marL="0" indent="0">
              <a:buNone/>
            </a:pPr>
            <a:endParaRPr lang="en-GB" dirty="0"/>
          </a:p>
          <a:p>
            <a:pPr marL="0" indent="0">
              <a:buNone/>
            </a:pPr>
            <a:r>
              <a:rPr lang="en-GB" dirty="0"/>
              <a:t>Dorling and Lee (2016)</a:t>
            </a:r>
          </a:p>
          <a:p>
            <a:pPr marL="0" indent="0">
              <a:buNone/>
            </a:pPr>
            <a:endParaRPr lang="en-GB" dirty="0"/>
          </a:p>
        </p:txBody>
      </p:sp>
    </p:spTree>
    <p:extLst>
      <p:ext uri="{BB962C8B-B14F-4D97-AF65-F5344CB8AC3E}">
        <p14:creationId xmlns:p14="http://schemas.microsoft.com/office/powerpoint/2010/main" val="38173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dirty="0">
                <a:latin typeface="Tahoma" panose="020B0604030504040204" pitchFamily="34" charset="0"/>
                <a:ea typeface="Tahoma" panose="020B0604030504040204" pitchFamily="34" charset="0"/>
                <a:cs typeface="Tahoma" panose="020B0604030504040204" pitchFamily="34" charset="0"/>
              </a:rPr>
              <a:t>What do Geographers need to know?</a:t>
            </a:r>
          </a:p>
        </p:txBody>
      </p:sp>
      <p:sp>
        <p:nvSpPr>
          <p:cNvPr id="3" name="Content Placeholder 2"/>
          <p:cNvSpPr>
            <a:spLocks noGrp="1"/>
          </p:cNvSpPr>
          <p:nvPr>
            <p:ph idx="1"/>
          </p:nvPr>
        </p:nvSpPr>
        <p:spPr>
          <a:xfrm>
            <a:off x="457200" y="1600200"/>
            <a:ext cx="8229600" cy="4925144"/>
          </a:xfrm>
          <a:solidFill>
            <a:schemeClr val="bg1">
              <a:lumMod val="95000"/>
            </a:schemeClr>
          </a:solidFill>
        </p:spPr>
        <p:txBody>
          <a:bodyPr>
            <a:normAutofit/>
          </a:bodyPr>
          <a:lstStyle/>
          <a:p>
            <a:pPr marL="0" indent="0">
              <a:buNone/>
            </a:pPr>
            <a:r>
              <a:rPr lang="en-GB" dirty="0"/>
              <a:t>What do YOU think they need to know / be good at?</a:t>
            </a:r>
          </a:p>
          <a:p>
            <a:pPr marL="0" indent="0">
              <a:buNone/>
            </a:pPr>
            <a:endParaRPr lang="en-GB" dirty="0"/>
          </a:p>
          <a:p>
            <a:pPr marL="0" indent="0">
              <a:buNone/>
            </a:pPr>
            <a:r>
              <a:rPr lang="en-GB" i="1" dirty="0"/>
              <a:t>‘Geographers need to know a little biology and chemistry, sociology and politics, and some mathematics and economics. A few languages can come in handy, too.’</a:t>
            </a:r>
          </a:p>
          <a:p>
            <a:pPr marL="0" indent="0">
              <a:buNone/>
            </a:pPr>
            <a:endParaRPr lang="en-GB" dirty="0"/>
          </a:p>
          <a:p>
            <a:pPr marL="0" indent="0">
              <a:buNone/>
            </a:pPr>
            <a:r>
              <a:rPr lang="en-GB" dirty="0"/>
              <a:t>Dorling and Lee (2016)</a:t>
            </a:r>
          </a:p>
          <a:p>
            <a:pPr marL="0" indent="0">
              <a:buNone/>
            </a:pPr>
            <a:endParaRPr lang="en-GB" dirty="0"/>
          </a:p>
        </p:txBody>
      </p:sp>
    </p:spTree>
    <p:extLst>
      <p:ext uri="{BB962C8B-B14F-4D97-AF65-F5344CB8AC3E}">
        <p14:creationId xmlns:p14="http://schemas.microsoft.com/office/powerpoint/2010/main" val="4066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What are Geographers like?</a:t>
            </a:r>
          </a:p>
        </p:txBody>
      </p:sp>
      <p:sp>
        <p:nvSpPr>
          <p:cNvPr id="3" name="Content Placeholder 2"/>
          <p:cNvSpPr>
            <a:spLocks noGrp="1"/>
          </p:cNvSpPr>
          <p:nvPr>
            <p:ph idx="1"/>
          </p:nvPr>
        </p:nvSpPr>
        <p:spPr>
          <a:xfrm>
            <a:off x="457200" y="1600200"/>
            <a:ext cx="8229600" cy="4925144"/>
          </a:xfrm>
          <a:solidFill>
            <a:schemeClr val="bg1">
              <a:lumMod val="95000"/>
            </a:schemeClr>
          </a:solidFill>
        </p:spPr>
        <p:txBody>
          <a:bodyPr>
            <a:normAutofit fontScale="92500" lnSpcReduction="20000"/>
          </a:bodyPr>
          <a:lstStyle/>
          <a:p>
            <a:pPr marL="0" indent="0">
              <a:buNone/>
            </a:pPr>
            <a:r>
              <a:rPr lang="en-GB" dirty="0"/>
              <a:t>What do YOU think a Geographer is interested in?</a:t>
            </a:r>
          </a:p>
          <a:p>
            <a:pPr marL="0" indent="0">
              <a:buNone/>
            </a:pPr>
            <a:endParaRPr lang="en-GB" dirty="0"/>
          </a:p>
          <a:p>
            <a:pPr marL="0" indent="0">
              <a:buNone/>
            </a:pPr>
            <a:r>
              <a:rPr lang="en-GB" i="1" dirty="0"/>
              <a:t>‘Geographers have a tradition of being curious explorers of both places and ideas.  Where does that highway go? Who lives in this big house and why? How did we arrive at where we are? When are we going to learn to live together? Can you really consume more and more and does it really make you feel better?’</a:t>
            </a:r>
          </a:p>
          <a:p>
            <a:pPr marL="0" indent="0">
              <a:buNone/>
            </a:pPr>
            <a:endParaRPr lang="en-GB" dirty="0"/>
          </a:p>
          <a:p>
            <a:pPr marL="0" indent="0">
              <a:buNone/>
            </a:pPr>
            <a:r>
              <a:rPr lang="en-GB" dirty="0"/>
              <a:t>Dorling and Lee (2016)</a:t>
            </a:r>
          </a:p>
          <a:p>
            <a:pPr marL="0" indent="0">
              <a:buNone/>
            </a:pPr>
            <a:endParaRPr lang="en-GB" dirty="0"/>
          </a:p>
        </p:txBody>
      </p:sp>
    </p:spTree>
    <p:extLst>
      <p:ext uri="{BB962C8B-B14F-4D97-AF65-F5344CB8AC3E}">
        <p14:creationId xmlns:p14="http://schemas.microsoft.com/office/powerpoint/2010/main" val="3333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0D9A-ADC6-4135-8FCD-4DD7611F4623}"/>
              </a:ext>
            </a:extLst>
          </p:cNvPr>
          <p:cNvSpPr>
            <a:spLocks noGrp="1"/>
          </p:cNvSpPr>
          <p:nvPr>
            <p:ph type="title"/>
          </p:nvPr>
        </p:nvSpPr>
        <p:spPr>
          <a:solidFill>
            <a:schemeClr val="bg1"/>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Essential reading:</a:t>
            </a:r>
          </a:p>
        </p:txBody>
      </p:sp>
      <p:sp>
        <p:nvSpPr>
          <p:cNvPr id="3" name="Content Placeholder 2">
            <a:extLst>
              <a:ext uri="{FF2B5EF4-FFF2-40B4-BE49-F238E27FC236}">
                <a16:creationId xmlns:a16="http://schemas.microsoft.com/office/drawing/2014/main" id="{F57AC208-8EE6-4719-8F74-2ED6340D4AC7}"/>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6655DC4-D3FA-4267-AC6F-089B458BCE93}"/>
              </a:ext>
            </a:extLst>
          </p:cNvPr>
          <p:cNvPicPr>
            <a:picLocks noChangeAspect="1"/>
          </p:cNvPicPr>
          <p:nvPr/>
        </p:nvPicPr>
        <p:blipFill rotWithShape="1">
          <a:blip r:embed="rId2"/>
          <a:srcRect t="29000" r="35825" b="14445"/>
          <a:stretch/>
        </p:blipFill>
        <p:spPr>
          <a:xfrm>
            <a:off x="173647" y="1682857"/>
            <a:ext cx="8796705" cy="4360648"/>
          </a:xfrm>
          <a:prstGeom prst="rect">
            <a:avLst/>
          </a:prstGeom>
        </p:spPr>
      </p:pic>
    </p:spTree>
    <p:extLst>
      <p:ext uri="{BB962C8B-B14F-4D97-AF65-F5344CB8AC3E}">
        <p14:creationId xmlns:p14="http://schemas.microsoft.com/office/powerpoint/2010/main" val="306952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0D9A-ADC6-4135-8FCD-4DD7611F4623}"/>
              </a:ext>
            </a:extLst>
          </p:cNvPr>
          <p:cNvSpPr>
            <a:spLocks noGrp="1"/>
          </p:cNvSpPr>
          <p:nvPr>
            <p:ph type="title"/>
          </p:nvPr>
        </p:nvSpPr>
        <p:spPr>
          <a:xfrm>
            <a:off x="482247" y="4571216"/>
            <a:ext cx="8179506" cy="1115415"/>
          </a:xfrm>
        </p:spPr>
        <p:txBody>
          <a:bodyPr vert="horz" lIns="91440" tIns="45720" rIns="91440" bIns="45720" rtlCol="0" anchor="b">
            <a:normAutofit/>
          </a:bodyPr>
          <a:lstStyle/>
          <a:p>
            <a:pPr>
              <a:lnSpc>
                <a:spcPct val="90000"/>
              </a:lnSpc>
            </a:pPr>
            <a:r>
              <a:rPr lang="en-US" sz="6000"/>
              <a:t>Recommended reading:</a:t>
            </a:r>
          </a:p>
        </p:txBody>
      </p:sp>
      <p:pic>
        <p:nvPicPr>
          <p:cNvPr id="10" name="Picture 9">
            <a:extLst>
              <a:ext uri="{FF2B5EF4-FFF2-40B4-BE49-F238E27FC236}">
                <a16:creationId xmlns:a16="http://schemas.microsoft.com/office/drawing/2014/main" id="{FD65D0EC-6A4E-4AB9-8F4E-9B337057F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59" y="1211067"/>
            <a:ext cx="2014279" cy="3040421"/>
          </a:xfrm>
          <a:prstGeom prst="rect">
            <a:avLst/>
          </a:prstGeom>
        </p:spPr>
      </p:pic>
      <p:pic>
        <p:nvPicPr>
          <p:cNvPr id="6" name="Content Placeholder 5" descr="A close up of a sign&#10;&#10;Description generated with very high confidence">
            <a:extLst>
              <a:ext uri="{FF2B5EF4-FFF2-40B4-BE49-F238E27FC236}">
                <a16:creationId xmlns:a16="http://schemas.microsoft.com/office/drawing/2014/main" id="{6CBA8B9B-D987-47FC-8CFE-6895086074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6388" y="2237209"/>
            <a:ext cx="2014279" cy="2014279"/>
          </a:xfrm>
          <a:prstGeom prst="rect">
            <a:avLst/>
          </a:prstGeom>
        </p:spPr>
      </p:pic>
      <p:pic>
        <p:nvPicPr>
          <p:cNvPr id="12" name="Picture 11" descr="A picture containing newspaper, text&#10;&#10;Description generated with very high confidence">
            <a:extLst>
              <a:ext uri="{FF2B5EF4-FFF2-40B4-BE49-F238E27FC236}">
                <a16:creationId xmlns:a16="http://schemas.microsoft.com/office/drawing/2014/main" id="{FC152A12-E57B-4FDE-AFCD-BEE1DCA6C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1219542"/>
            <a:ext cx="1978346" cy="3031947"/>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15FAB0F6-BE65-4B98-BFB2-CF3FDEACB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6246" y="2237209"/>
            <a:ext cx="2014280" cy="2014280"/>
          </a:xfrm>
          <a:prstGeom prst="rect">
            <a:avLst/>
          </a:prstGeom>
        </p:spPr>
      </p:pic>
      <p:cxnSp>
        <p:nvCxnSpPr>
          <p:cNvPr id="17" name="Straight Connector 16">
            <a:extLst>
              <a:ext uri="{FF2B5EF4-FFF2-40B4-BE49-F238E27FC236}">
                <a16:creationId xmlns:a16="http://schemas.microsoft.com/office/drawing/2014/main" id="{8733B210-462D-42A4-BA20-36743BB5E6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a:solidFill>
              <a:srgbClr val="1C42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133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you will study</a:t>
            </a:r>
          </a:p>
        </p:txBody>
      </p:sp>
      <p:sp>
        <p:nvSpPr>
          <p:cNvPr id="3" name="Content Placeholder 2"/>
          <p:cNvSpPr>
            <a:spLocks noGrp="1"/>
          </p:cNvSpPr>
          <p:nvPr>
            <p:ph idx="1"/>
          </p:nvPr>
        </p:nvSpPr>
        <p:spPr>
          <a:xfrm>
            <a:off x="457200" y="1600200"/>
            <a:ext cx="8229600" cy="4925144"/>
          </a:xfrm>
          <a:solidFill>
            <a:schemeClr val="bg1">
              <a:lumMod val="95000"/>
            </a:schemeClr>
          </a:solidFill>
        </p:spPr>
        <p:txBody>
          <a:bodyPr>
            <a:normAutofit/>
          </a:bodyPr>
          <a:lstStyle/>
          <a:p>
            <a:pPr marL="0" indent="0">
              <a:buNone/>
            </a:pPr>
            <a:r>
              <a:rPr lang="en-GB" dirty="0">
                <a:latin typeface="Tahoma" panose="020B0604030504040204" pitchFamily="34" charset="0"/>
                <a:ea typeface="Tahoma" panose="020B0604030504040204" pitchFamily="34" charset="0"/>
                <a:cs typeface="Tahoma" panose="020B0604030504040204" pitchFamily="34" charset="0"/>
              </a:rPr>
              <a:t>The content is split into 4 areas of study; </a:t>
            </a:r>
          </a:p>
          <a:p>
            <a:r>
              <a:rPr lang="en-GB" dirty="0">
                <a:latin typeface="Tahoma" panose="020B0604030504040204" pitchFamily="34" charset="0"/>
                <a:ea typeface="Tahoma" panose="020B0604030504040204" pitchFamily="34" charset="0"/>
                <a:cs typeface="Tahoma" panose="020B0604030504040204" pitchFamily="34" charset="0"/>
              </a:rPr>
              <a:t>Area of study 1: Dynamic Landscapes</a:t>
            </a:r>
          </a:p>
          <a:p>
            <a:r>
              <a:rPr lang="en-GB" dirty="0">
                <a:latin typeface="Tahoma" panose="020B0604030504040204" pitchFamily="34" charset="0"/>
                <a:ea typeface="Tahoma" panose="020B0604030504040204" pitchFamily="34" charset="0"/>
                <a:cs typeface="Tahoma" panose="020B0604030504040204" pitchFamily="34" charset="0"/>
              </a:rPr>
              <a:t>Area of study 2: Dynamic Places </a:t>
            </a:r>
          </a:p>
          <a:p>
            <a:r>
              <a:rPr lang="en-GB" dirty="0">
                <a:latin typeface="Tahoma" panose="020B0604030504040204" pitchFamily="34" charset="0"/>
                <a:ea typeface="Tahoma" panose="020B0604030504040204" pitchFamily="34" charset="0"/>
                <a:cs typeface="Tahoma" panose="020B0604030504040204" pitchFamily="34" charset="0"/>
              </a:rPr>
              <a:t>Area of study 3: Physical Systems and Sustainability </a:t>
            </a:r>
          </a:p>
          <a:p>
            <a:r>
              <a:rPr lang="en-GB" dirty="0">
                <a:latin typeface="Tahoma" panose="020B0604030504040204" pitchFamily="34" charset="0"/>
                <a:ea typeface="Tahoma" panose="020B0604030504040204" pitchFamily="34" charset="0"/>
                <a:cs typeface="Tahoma" panose="020B0604030504040204" pitchFamily="34" charset="0"/>
              </a:rPr>
              <a:t>Area of study 4: Human Systems and Geopolitics.</a:t>
            </a:r>
          </a:p>
          <a:p>
            <a:endParaRPr lang="en-GB" dirty="0"/>
          </a:p>
          <a:p>
            <a:pPr marL="0" indent="0">
              <a:buNone/>
            </a:pPr>
            <a:endParaRPr lang="en-GB" dirty="0"/>
          </a:p>
        </p:txBody>
      </p:sp>
    </p:spTree>
    <p:extLst>
      <p:ext uri="{BB962C8B-B14F-4D97-AF65-F5344CB8AC3E}">
        <p14:creationId xmlns:p14="http://schemas.microsoft.com/office/powerpoint/2010/main" val="2122946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Examination</a:t>
            </a:r>
          </a:p>
        </p:txBody>
      </p:sp>
      <p:sp>
        <p:nvSpPr>
          <p:cNvPr id="3" name="Content Placeholder 2"/>
          <p:cNvSpPr>
            <a:spLocks noGrp="1"/>
          </p:cNvSpPr>
          <p:nvPr>
            <p:ph idx="1"/>
          </p:nvPr>
        </p:nvSpPr>
        <p:spPr>
          <a:xfrm>
            <a:off x="457200" y="1600201"/>
            <a:ext cx="8229600" cy="2332856"/>
          </a:xfrm>
          <a:solidFill>
            <a:schemeClr val="bg1">
              <a:lumMod val="95000"/>
            </a:schemeClr>
          </a:solidFill>
        </p:spPr>
        <p:txBody>
          <a:bodyPr>
            <a:normAutofit fontScale="85000"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You will take ALL of your exams in the summer </a:t>
            </a:r>
            <a:r>
              <a:rPr lang="en-GB" dirty="0" smtClean="0">
                <a:latin typeface="Tahoma" panose="020B0604030504040204" pitchFamily="34" charset="0"/>
                <a:ea typeface="Tahoma" panose="020B0604030504040204" pitchFamily="34" charset="0"/>
                <a:cs typeface="Tahoma" panose="020B0604030504040204" pitchFamily="34" charset="0"/>
              </a:rPr>
              <a:t>two years after you start the course (if you start in Sept 2021 exams are in summer 2023).</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It will </a:t>
            </a:r>
            <a:r>
              <a:rPr lang="en-GB" dirty="0" smtClean="0">
                <a:latin typeface="Tahoma" panose="020B0604030504040204" pitchFamily="34" charset="0"/>
                <a:ea typeface="Tahoma" panose="020B0604030504040204" pitchFamily="34" charset="0"/>
                <a:cs typeface="Tahoma" panose="020B0604030504040204" pitchFamily="34" charset="0"/>
              </a:rPr>
              <a:t>consist </a:t>
            </a:r>
            <a:r>
              <a:rPr lang="en-GB" dirty="0">
                <a:latin typeface="Tahoma" panose="020B0604030504040204" pitchFamily="34" charset="0"/>
                <a:ea typeface="Tahoma" panose="020B0604030504040204" pitchFamily="34" charset="0"/>
                <a:cs typeface="Tahoma" panose="020B0604030504040204" pitchFamily="34" charset="0"/>
              </a:rPr>
              <a:t>of three externally examined papers and one coursework component.</a:t>
            </a:r>
          </a:p>
          <a:p>
            <a:pPr marL="0" indent="0">
              <a:buNone/>
            </a:pPr>
            <a:endParaRPr lang="en-GB" dirty="0"/>
          </a:p>
        </p:txBody>
      </p:sp>
    </p:spTree>
    <p:extLst>
      <p:ext uri="{BB962C8B-B14F-4D97-AF65-F5344CB8AC3E}">
        <p14:creationId xmlns:p14="http://schemas.microsoft.com/office/powerpoint/2010/main" val="288156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latin typeface="Tahoma" panose="020B0604030504040204" pitchFamily="34" charset="0"/>
                <a:ea typeface="Tahoma" panose="020B0604030504040204" pitchFamily="34" charset="0"/>
                <a:cs typeface="Tahoma" panose="020B0604030504040204" pitchFamily="34" charset="0"/>
              </a:rPr>
              <a:t>Paper 1</a:t>
            </a:r>
          </a:p>
        </p:txBody>
      </p:sp>
      <p:sp>
        <p:nvSpPr>
          <p:cNvPr id="3" name="Content Placeholder 2"/>
          <p:cNvSpPr>
            <a:spLocks noGrp="1"/>
          </p:cNvSpPr>
          <p:nvPr>
            <p:ph idx="1"/>
          </p:nvPr>
        </p:nvSpPr>
        <p:spPr>
          <a:xfrm>
            <a:off x="457200" y="1600200"/>
            <a:ext cx="8229600" cy="5141168"/>
          </a:xfrm>
          <a:solidFill>
            <a:schemeClr val="bg1">
              <a:lumMod val="95000"/>
            </a:schemeClr>
          </a:solidFill>
        </p:spPr>
        <p:txBody>
          <a:bodyPr>
            <a:normAutofit fontScale="47500" lnSpcReduction="20000"/>
          </a:bodyPr>
          <a:lstStyle/>
          <a:p>
            <a:pPr marL="0" indent="0">
              <a:buNone/>
            </a:pPr>
            <a:r>
              <a:rPr lang="en-GB" dirty="0">
                <a:latin typeface="Tahoma" panose="020B0604030504040204" pitchFamily="34" charset="0"/>
                <a:ea typeface="Tahoma" panose="020B0604030504040204" pitchFamily="34" charset="0"/>
                <a:cs typeface="Tahoma" panose="020B0604030504040204" pitchFamily="34" charset="0"/>
              </a:rPr>
              <a:t>Written examination: 2 hours and 15 minutes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30% of the qualification</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105 marks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Content overview:</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Area of study 1, Topic 1: </a:t>
            </a:r>
            <a:r>
              <a:rPr lang="en-GB" b="1" dirty="0">
                <a:latin typeface="Tahoma" panose="020B0604030504040204" pitchFamily="34" charset="0"/>
                <a:ea typeface="Tahoma" panose="020B0604030504040204" pitchFamily="34" charset="0"/>
                <a:cs typeface="Tahoma" panose="020B0604030504040204" pitchFamily="34" charset="0"/>
              </a:rPr>
              <a:t>Tectonic Processes and Hazards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Area of study 1, Topic 2: Landscape Systems, Processes and Change – </a:t>
            </a:r>
            <a:r>
              <a:rPr lang="en-GB" b="1" dirty="0">
                <a:latin typeface="Tahoma" panose="020B0604030504040204" pitchFamily="34" charset="0"/>
                <a:ea typeface="Tahoma" panose="020B0604030504040204" pitchFamily="34" charset="0"/>
                <a:cs typeface="Tahoma" panose="020B0604030504040204" pitchFamily="34" charset="0"/>
              </a:rPr>
              <a:t>2B: Coastal Landscapes and Change</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Area of study 3, Topic 5: The Water Cycle and Water Insecurity</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Area of study 3, Topic 6: The Carbon Cycle and Energy Security</a:t>
            </a:r>
          </a:p>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Assessment overview</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An externally-assessed written examination comprising three sections.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Section A relates to Topic 1: </a:t>
            </a:r>
            <a:r>
              <a:rPr lang="en-GB" b="1" dirty="0">
                <a:latin typeface="Tahoma" panose="020B0604030504040204" pitchFamily="34" charset="0"/>
                <a:ea typeface="Tahoma" panose="020B0604030504040204" pitchFamily="34" charset="0"/>
                <a:cs typeface="Tahoma" panose="020B0604030504040204" pitchFamily="34" charset="0"/>
              </a:rPr>
              <a:t>Tectonic Processes and Hazards.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Section B relates to Topic 2: Landscape Systems, Processes and Change. Students answer</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questions on either Topic 2A Glaciation </a:t>
            </a:r>
            <a:r>
              <a:rPr lang="en-GB" b="1" dirty="0">
                <a:latin typeface="Tahoma" panose="020B0604030504040204" pitchFamily="34" charset="0"/>
                <a:ea typeface="Tahoma" panose="020B0604030504040204" pitchFamily="34" charset="0"/>
                <a:cs typeface="Tahoma" panose="020B0604030504040204" pitchFamily="34" charset="0"/>
              </a:rPr>
              <a:t>2B: Coastal Landscapes and Change.</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Section C relates to Topic 5: The Water Cycle and Water Insecurity and Topic 6: The Carbon Cycle and Energy Security.</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The examination may include short open, open response and resource-linked questions. The</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examination includes 12-mark and 20-mark extended writing questions. Calculators may be used.</a:t>
            </a:r>
          </a:p>
        </p:txBody>
      </p:sp>
    </p:spTree>
    <p:extLst>
      <p:ext uri="{BB962C8B-B14F-4D97-AF65-F5344CB8AC3E}">
        <p14:creationId xmlns:p14="http://schemas.microsoft.com/office/powerpoint/2010/main" val="405556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1198</Words>
  <Application>Microsoft Office PowerPoint</Application>
  <PresentationFormat>On-screen Show (4:3)</PresentationFormat>
  <Paragraphs>104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Tahoma</vt:lpstr>
      <vt:lpstr>Office Theme</vt:lpstr>
      <vt:lpstr>Edexcel A Level Geography 2 year full A Level course</vt:lpstr>
      <vt:lpstr>What is Geography?</vt:lpstr>
      <vt:lpstr>What do Geographers need to know?</vt:lpstr>
      <vt:lpstr>What are Geographers like?</vt:lpstr>
      <vt:lpstr>Essential reading:</vt:lpstr>
      <vt:lpstr>Recommended reading:</vt:lpstr>
      <vt:lpstr>What you will study</vt:lpstr>
      <vt:lpstr>Examination</vt:lpstr>
      <vt:lpstr>Paper 1</vt:lpstr>
      <vt:lpstr>Paper 2</vt:lpstr>
      <vt:lpstr>Paper 3</vt:lpstr>
      <vt:lpstr>PowerPoint Presentation</vt:lpstr>
      <vt:lpstr>Paper 4 – Independent Investigation</vt:lpstr>
      <vt:lpstr>Fieldwork</vt:lpstr>
      <vt:lpstr>Reading</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A Level Geography. 2 year full A Level course.</dc:title>
  <dc:creator>L Hodgkinson</dc:creator>
  <cp:lastModifiedBy>Laura Hodgkinson</cp:lastModifiedBy>
  <cp:revision>22</cp:revision>
  <dcterms:created xsi:type="dcterms:W3CDTF">2016-08-30T10:59:06Z</dcterms:created>
  <dcterms:modified xsi:type="dcterms:W3CDTF">2021-06-30T10:35:36Z</dcterms:modified>
</cp:coreProperties>
</file>