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9"/>
  </p:notesMasterIdLst>
  <p:sldIdLst>
    <p:sldId id="271" r:id="rId3"/>
    <p:sldId id="380" r:id="rId4"/>
    <p:sldId id="381" r:id="rId5"/>
    <p:sldId id="387" r:id="rId6"/>
    <p:sldId id="382" r:id="rId7"/>
    <p:sldId id="409" r:id="rId8"/>
    <p:sldId id="410" r:id="rId9"/>
    <p:sldId id="388" r:id="rId10"/>
    <p:sldId id="391" r:id="rId11"/>
    <p:sldId id="389" r:id="rId12"/>
    <p:sldId id="390" r:id="rId13"/>
    <p:sldId id="425" r:id="rId14"/>
    <p:sldId id="426" r:id="rId15"/>
    <p:sldId id="413" r:id="rId16"/>
    <p:sldId id="414" r:id="rId17"/>
    <p:sldId id="415" r:id="rId18"/>
    <p:sldId id="416" r:id="rId19"/>
    <p:sldId id="418" r:id="rId20"/>
    <p:sldId id="383" r:id="rId21"/>
    <p:sldId id="384" r:id="rId22"/>
    <p:sldId id="385" r:id="rId23"/>
    <p:sldId id="386" r:id="rId24"/>
    <p:sldId id="393" r:id="rId25"/>
    <p:sldId id="411" r:id="rId26"/>
    <p:sldId id="392" r:id="rId27"/>
    <p:sldId id="412" r:id="rId28"/>
    <p:sldId id="397" r:id="rId29"/>
    <p:sldId id="396" r:id="rId30"/>
    <p:sldId id="399" r:id="rId31"/>
    <p:sldId id="398" r:id="rId32"/>
    <p:sldId id="400" r:id="rId33"/>
    <p:sldId id="401" r:id="rId34"/>
    <p:sldId id="402" r:id="rId35"/>
    <p:sldId id="403" r:id="rId36"/>
    <p:sldId id="404" r:id="rId37"/>
    <p:sldId id="405" r:id="rId38"/>
    <p:sldId id="406" r:id="rId39"/>
    <p:sldId id="407" r:id="rId40"/>
    <p:sldId id="419" r:id="rId41"/>
    <p:sldId id="256" r:id="rId42"/>
    <p:sldId id="257" r:id="rId43"/>
    <p:sldId id="260" r:id="rId44"/>
    <p:sldId id="265" r:id="rId45"/>
    <p:sldId id="270" r:id="rId46"/>
    <p:sldId id="262" r:id="rId47"/>
    <p:sldId id="263"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3D9262-E33F-4F09-9F08-46F88B8D1E56}">
          <p14:sldIdLst>
            <p14:sldId id="271"/>
            <p14:sldId id="380"/>
            <p14:sldId id="381"/>
            <p14:sldId id="387"/>
            <p14:sldId id="382"/>
            <p14:sldId id="409"/>
            <p14:sldId id="410"/>
            <p14:sldId id="388"/>
            <p14:sldId id="391"/>
            <p14:sldId id="389"/>
            <p14:sldId id="390"/>
            <p14:sldId id="425"/>
            <p14:sldId id="426"/>
            <p14:sldId id="413"/>
            <p14:sldId id="414"/>
            <p14:sldId id="415"/>
            <p14:sldId id="416"/>
            <p14:sldId id="418"/>
            <p14:sldId id="383"/>
            <p14:sldId id="384"/>
            <p14:sldId id="385"/>
            <p14:sldId id="386"/>
            <p14:sldId id="393"/>
            <p14:sldId id="411"/>
            <p14:sldId id="392"/>
            <p14:sldId id="412"/>
            <p14:sldId id="397"/>
            <p14:sldId id="396"/>
            <p14:sldId id="399"/>
            <p14:sldId id="398"/>
            <p14:sldId id="400"/>
            <p14:sldId id="401"/>
            <p14:sldId id="402"/>
            <p14:sldId id="403"/>
            <p14:sldId id="404"/>
            <p14:sldId id="405"/>
            <p14:sldId id="406"/>
            <p14:sldId id="407"/>
            <p14:sldId id="419"/>
            <p14:sldId id="256"/>
          </p14:sldIdLst>
        </p14:section>
        <p14:section name="Year 9" id="{2825DA67-A1E9-4FBD-A7A8-5447E65F2D81}">
          <p14:sldIdLst>
            <p14:sldId id="257"/>
            <p14:sldId id="260"/>
            <p14:sldId id="265"/>
            <p14:sldId id="270"/>
            <p14:sldId id="262"/>
            <p14:sldId id="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Emerton" userId="dc82f258-43cc-4f53-8166-13a3bdca3aa8" providerId="ADAL" clId="{1DAF813E-A4E2-4E6B-B548-384ACEB76E1B}"/>
    <pc:docChg chg="delSld modSld delSection modSection">
      <pc:chgData name="Elizabeth Emerton" userId="dc82f258-43cc-4f53-8166-13a3bdca3aa8" providerId="ADAL" clId="{1DAF813E-A4E2-4E6B-B548-384ACEB76E1B}" dt="2025-02-13T15:38:02.470" v="18" actId="17851"/>
      <pc:docMkLst>
        <pc:docMk/>
      </pc:docMkLst>
      <pc:sldChg chg="modSp mod">
        <pc:chgData name="Elizabeth Emerton" userId="dc82f258-43cc-4f53-8166-13a3bdca3aa8" providerId="ADAL" clId="{1DAF813E-A4E2-4E6B-B548-384ACEB76E1B}" dt="2025-02-13T15:37:55.519" v="17" actId="20577"/>
        <pc:sldMkLst>
          <pc:docMk/>
          <pc:sldMk cId="0" sldId="256"/>
        </pc:sldMkLst>
        <pc:spChg chg="mod">
          <ac:chgData name="Elizabeth Emerton" userId="dc82f258-43cc-4f53-8166-13a3bdca3aa8" providerId="ADAL" clId="{1DAF813E-A4E2-4E6B-B548-384ACEB76E1B}" dt="2025-02-13T15:37:55.519" v="17" actId="20577"/>
          <ac:spMkLst>
            <pc:docMk/>
            <pc:sldMk cId="0" sldId="256"/>
            <ac:spMk id="2" creationId="{00000000-0000-0000-0000-000000000000}"/>
          </ac:spMkLst>
        </pc:spChg>
      </pc:sldChg>
      <pc:sldChg chg="del">
        <pc:chgData name="Elizabeth Emerton" userId="dc82f258-43cc-4f53-8166-13a3bdca3aa8" providerId="ADAL" clId="{1DAF813E-A4E2-4E6B-B548-384ACEB76E1B}" dt="2025-02-13T15:37:51.126" v="15" actId="47"/>
        <pc:sldMkLst>
          <pc:docMk/>
          <pc:sldMk cId="0" sldId="258"/>
        </pc:sldMkLst>
      </pc:sldChg>
      <pc:sldChg chg="del">
        <pc:chgData name="Elizabeth Emerton" userId="dc82f258-43cc-4f53-8166-13a3bdca3aa8" providerId="ADAL" clId="{1DAF813E-A4E2-4E6B-B548-384ACEB76E1B}" dt="2025-02-13T15:37:46.524" v="13" actId="47"/>
        <pc:sldMkLst>
          <pc:docMk/>
          <pc:sldMk cId="2091521102" sldId="268"/>
        </pc:sldMkLst>
      </pc:sldChg>
      <pc:sldChg chg="del">
        <pc:chgData name="Elizabeth Emerton" userId="dc82f258-43cc-4f53-8166-13a3bdca3aa8" providerId="ADAL" clId="{1DAF813E-A4E2-4E6B-B548-384ACEB76E1B}" dt="2025-02-13T15:37:49.425" v="14" actId="47"/>
        <pc:sldMkLst>
          <pc:docMk/>
          <pc:sldMk cId="3825018266" sldId="42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ADB66-E826-4818-817A-0F83C6DE428E}" type="doc">
      <dgm:prSet loTypeId="urn:microsoft.com/office/officeart/2005/8/layout/hierarchy2" loCatId="hierarchy" qsTypeId="urn:microsoft.com/office/officeart/2005/8/quickstyle/3d3" qsCatId="3D" csTypeId="urn:microsoft.com/office/officeart/2005/8/colors/accent1_2" csCatId="accent1" phldr="1"/>
      <dgm:spPr/>
      <dgm:t>
        <a:bodyPr/>
        <a:lstStyle/>
        <a:p>
          <a:endParaRPr lang="en-GB"/>
        </a:p>
      </dgm:t>
    </dgm:pt>
    <dgm:pt modelId="{B0F66FFD-51E7-4C34-AE9D-EB0106297B8B}">
      <dgm:prSet phldrT="[Text]"/>
      <dgm:spPr>
        <a:solidFill>
          <a:srgbClr val="FFFF00"/>
        </a:solidFill>
      </dgm:spPr>
      <dgm:t>
        <a:bodyPr/>
        <a:lstStyle/>
        <a:p>
          <a:r>
            <a:rPr lang="en-US" b="1">
              <a:solidFill>
                <a:schemeClr val="tx1"/>
              </a:solidFill>
            </a:rPr>
            <a:t>GCSE JOURNEY (9)</a:t>
          </a:r>
          <a:endParaRPr lang="en-GB" b="1">
            <a:solidFill>
              <a:schemeClr val="tx1"/>
            </a:solidFill>
          </a:endParaRPr>
        </a:p>
      </dgm:t>
    </dgm:pt>
    <dgm:pt modelId="{C03251A7-F10E-4D03-BA96-47FAB6DDB928}" type="parTrans" cxnId="{ECC283F0-D931-4BBB-B13F-4C6CD4758A9C}">
      <dgm:prSet/>
      <dgm:spPr/>
      <dgm:t>
        <a:bodyPr/>
        <a:lstStyle/>
        <a:p>
          <a:endParaRPr lang="en-GB"/>
        </a:p>
      </dgm:t>
    </dgm:pt>
    <dgm:pt modelId="{D4DD972A-7961-425F-8A92-8BBDB946A367}" type="sibTrans" cxnId="{ECC283F0-D931-4BBB-B13F-4C6CD4758A9C}">
      <dgm:prSet/>
      <dgm:spPr/>
      <dgm:t>
        <a:bodyPr/>
        <a:lstStyle/>
        <a:p>
          <a:endParaRPr lang="en-GB"/>
        </a:p>
      </dgm:t>
    </dgm:pt>
    <dgm:pt modelId="{595AD219-3D51-46D7-A136-01609D367EF1}">
      <dgm:prSet phldrT="[Text]"/>
      <dgm:spPr>
        <a:solidFill>
          <a:srgbClr val="92D050"/>
        </a:solidFill>
      </dgm:spPr>
      <dgm:t>
        <a:bodyPr/>
        <a:lstStyle/>
        <a:p>
          <a:r>
            <a:rPr lang="en-US" err="1">
              <a:solidFill>
                <a:schemeClr val="tx1"/>
              </a:solidFill>
            </a:rPr>
            <a:t>Maths</a:t>
          </a:r>
          <a:endParaRPr lang="en-US">
            <a:solidFill>
              <a:schemeClr val="tx1"/>
            </a:solidFill>
          </a:endParaRPr>
        </a:p>
      </dgm:t>
    </dgm:pt>
    <dgm:pt modelId="{FBC14FC3-19F5-4D39-8204-9693D1401DB0}" type="parTrans" cxnId="{89F94719-BD72-453F-B5B2-AB925353D7CD}">
      <dgm:prSet/>
      <dgm:spPr/>
      <dgm:t>
        <a:bodyPr/>
        <a:lstStyle/>
        <a:p>
          <a:endParaRPr lang="en-GB"/>
        </a:p>
      </dgm:t>
    </dgm:pt>
    <dgm:pt modelId="{500AFB04-5B11-4FC8-A716-98E4A6630C80}" type="sibTrans" cxnId="{89F94719-BD72-453F-B5B2-AB925353D7CD}">
      <dgm:prSet/>
      <dgm:spPr/>
      <dgm:t>
        <a:bodyPr/>
        <a:lstStyle/>
        <a:p>
          <a:endParaRPr lang="en-GB"/>
        </a:p>
      </dgm:t>
    </dgm:pt>
    <dgm:pt modelId="{6B38DF8E-1C0D-4A78-9CA1-21E847E23671}">
      <dgm:prSet phldrT="[Text]"/>
      <dgm:spPr>
        <a:solidFill>
          <a:srgbClr val="92D050"/>
        </a:solidFill>
      </dgm:spPr>
      <dgm:t>
        <a:bodyPr/>
        <a:lstStyle/>
        <a:p>
          <a:r>
            <a:rPr lang="en-US">
              <a:solidFill>
                <a:schemeClr val="tx1"/>
              </a:solidFill>
            </a:rPr>
            <a:t>English Language</a:t>
          </a:r>
          <a:endParaRPr lang="en-GB">
            <a:solidFill>
              <a:schemeClr val="tx1"/>
            </a:solidFill>
          </a:endParaRPr>
        </a:p>
      </dgm:t>
    </dgm:pt>
    <dgm:pt modelId="{007E786B-F14E-4C28-84F8-90F0250ABC04}" type="parTrans" cxnId="{6FC04AD6-0DEE-4F85-8C99-E1EA5DC1CF09}">
      <dgm:prSet/>
      <dgm:spPr/>
      <dgm:t>
        <a:bodyPr/>
        <a:lstStyle/>
        <a:p>
          <a:endParaRPr lang="en-GB"/>
        </a:p>
      </dgm:t>
    </dgm:pt>
    <dgm:pt modelId="{1E1EEABC-E05F-408A-8CD0-886340708C00}" type="sibTrans" cxnId="{6FC04AD6-0DEE-4F85-8C99-E1EA5DC1CF09}">
      <dgm:prSet/>
      <dgm:spPr/>
      <dgm:t>
        <a:bodyPr/>
        <a:lstStyle/>
        <a:p>
          <a:endParaRPr lang="en-GB"/>
        </a:p>
      </dgm:t>
    </dgm:pt>
    <dgm:pt modelId="{27657EDE-0DF2-4516-8A4A-C5B83DBF96F0}">
      <dgm:prSet phldrT="[Text]"/>
      <dgm:spPr>
        <a:solidFill>
          <a:srgbClr val="92D050"/>
        </a:solidFill>
      </dgm:spPr>
      <dgm:t>
        <a:bodyPr/>
        <a:lstStyle/>
        <a:p>
          <a:r>
            <a:rPr lang="en-US">
              <a:solidFill>
                <a:schemeClr val="tx1"/>
              </a:solidFill>
            </a:rPr>
            <a:t>English Literature</a:t>
          </a:r>
          <a:endParaRPr lang="en-GB">
            <a:solidFill>
              <a:schemeClr val="tx1"/>
            </a:solidFill>
          </a:endParaRPr>
        </a:p>
      </dgm:t>
    </dgm:pt>
    <dgm:pt modelId="{5B45AF57-D0E4-439D-80B5-05783B8BC1B5}" type="parTrans" cxnId="{362E95AF-439D-4B3F-994A-9BEADDE53E07}">
      <dgm:prSet/>
      <dgm:spPr/>
      <dgm:t>
        <a:bodyPr/>
        <a:lstStyle/>
        <a:p>
          <a:endParaRPr lang="en-GB"/>
        </a:p>
      </dgm:t>
    </dgm:pt>
    <dgm:pt modelId="{AF707F5B-8D13-4913-98BD-8BC67F590AA7}" type="sibTrans" cxnId="{362E95AF-439D-4B3F-994A-9BEADDE53E07}">
      <dgm:prSet/>
      <dgm:spPr/>
      <dgm:t>
        <a:bodyPr/>
        <a:lstStyle/>
        <a:p>
          <a:endParaRPr lang="en-GB"/>
        </a:p>
      </dgm:t>
    </dgm:pt>
    <dgm:pt modelId="{E3FAFE77-2DC2-4F27-A3BF-582E93D99DA3}">
      <dgm:prSet phldrT="[Text]"/>
      <dgm:spPr>
        <a:solidFill>
          <a:srgbClr val="92D050"/>
        </a:solidFill>
      </dgm:spPr>
      <dgm:t>
        <a:bodyPr/>
        <a:lstStyle/>
        <a:p>
          <a:pPr rtl="0"/>
          <a:r>
            <a:rPr lang="en-US" dirty="0">
              <a:solidFill>
                <a:schemeClr val="tx1"/>
              </a:solidFill>
            </a:rPr>
            <a:t>Double Science </a:t>
          </a:r>
          <a:r>
            <a:rPr lang="en-US" dirty="0">
              <a:solidFill>
                <a:schemeClr val="tx1"/>
              </a:solidFill>
              <a:latin typeface="Calibri"/>
            </a:rPr>
            <a:t>Award </a:t>
          </a:r>
          <a:r>
            <a:rPr lang="en-US" dirty="0">
              <a:solidFill>
                <a:schemeClr val="tx1"/>
              </a:solidFill>
            </a:rPr>
            <a:t>x 2</a:t>
          </a:r>
          <a:endParaRPr lang="en-GB" dirty="0">
            <a:solidFill>
              <a:schemeClr val="tx1"/>
            </a:solidFill>
          </a:endParaRPr>
        </a:p>
      </dgm:t>
    </dgm:pt>
    <dgm:pt modelId="{C7236392-09E4-4537-803F-C6A5DBC401F7}" type="parTrans" cxnId="{F80C0D15-EA08-495F-9B3F-DFA26C417964}">
      <dgm:prSet/>
      <dgm:spPr/>
      <dgm:t>
        <a:bodyPr/>
        <a:lstStyle/>
        <a:p>
          <a:endParaRPr lang="en-GB"/>
        </a:p>
      </dgm:t>
    </dgm:pt>
    <dgm:pt modelId="{C852AD15-C63F-4428-9B1F-FEFB72D1E644}" type="sibTrans" cxnId="{F80C0D15-EA08-495F-9B3F-DFA26C417964}">
      <dgm:prSet/>
      <dgm:spPr/>
      <dgm:t>
        <a:bodyPr/>
        <a:lstStyle/>
        <a:p>
          <a:endParaRPr lang="en-GB"/>
        </a:p>
      </dgm:t>
    </dgm:pt>
    <dgm:pt modelId="{967F2BC5-8CFC-4C7A-B5C7-2E5065953540}">
      <dgm:prSet phldrT="[Text]"/>
      <dgm:spPr/>
      <dgm:t>
        <a:bodyPr/>
        <a:lstStyle/>
        <a:p>
          <a:r>
            <a:rPr lang="en-US"/>
            <a:t>OPTION A</a:t>
          </a:r>
          <a:endParaRPr lang="en-GB"/>
        </a:p>
      </dgm:t>
    </dgm:pt>
    <dgm:pt modelId="{1664D422-7992-4AC9-9D9F-20A54B1BB05E}" type="parTrans" cxnId="{ECD1059B-17D5-4B73-9350-D42CC5B3C11C}">
      <dgm:prSet/>
      <dgm:spPr/>
      <dgm:t>
        <a:bodyPr/>
        <a:lstStyle/>
        <a:p>
          <a:endParaRPr lang="en-GB"/>
        </a:p>
      </dgm:t>
    </dgm:pt>
    <dgm:pt modelId="{31D836DF-97B0-4731-A565-EC2C7B3C4AC8}" type="sibTrans" cxnId="{ECD1059B-17D5-4B73-9350-D42CC5B3C11C}">
      <dgm:prSet/>
      <dgm:spPr/>
      <dgm:t>
        <a:bodyPr/>
        <a:lstStyle/>
        <a:p>
          <a:endParaRPr lang="en-GB"/>
        </a:p>
      </dgm:t>
    </dgm:pt>
    <dgm:pt modelId="{2B6FEC7B-110D-4C26-ABC2-82FF86F99778}">
      <dgm:prSet phldrT="[Text]"/>
      <dgm:spPr/>
      <dgm:t>
        <a:bodyPr/>
        <a:lstStyle/>
        <a:p>
          <a:r>
            <a:rPr lang="en-US"/>
            <a:t>OPTION B</a:t>
          </a:r>
          <a:endParaRPr lang="en-GB"/>
        </a:p>
      </dgm:t>
    </dgm:pt>
    <dgm:pt modelId="{F1DBA829-AD87-477B-8EDC-0260F2207A83}" type="parTrans" cxnId="{6ED23061-22D8-495F-BC53-0266312B9DE2}">
      <dgm:prSet/>
      <dgm:spPr/>
      <dgm:t>
        <a:bodyPr/>
        <a:lstStyle/>
        <a:p>
          <a:endParaRPr lang="en-GB"/>
        </a:p>
      </dgm:t>
    </dgm:pt>
    <dgm:pt modelId="{4A2729B5-3879-46BA-B194-BC5BA010A400}" type="sibTrans" cxnId="{6ED23061-22D8-495F-BC53-0266312B9DE2}">
      <dgm:prSet/>
      <dgm:spPr/>
      <dgm:t>
        <a:bodyPr/>
        <a:lstStyle/>
        <a:p>
          <a:endParaRPr lang="en-GB"/>
        </a:p>
      </dgm:t>
    </dgm:pt>
    <dgm:pt modelId="{AED8E517-C7EE-49D6-BAD0-64715C1D08CE}">
      <dgm:prSet phldrT="[Text]"/>
      <dgm:spPr/>
      <dgm:t>
        <a:bodyPr/>
        <a:lstStyle/>
        <a:p>
          <a:r>
            <a:rPr lang="en-US"/>
            <a:t>OPTION C</a:t>
          </a:r>
          <a:endParaRPr lang="en-GB"/>
        </a:p>
      </dgm:t>
    </dgm:pt>
    <dgm:pt modelId="{4B6961DE-CA6F-4544-B3D7-309AE1685369}" type="parTrans" cxnId="{1F815688-3C61-42B0-A9A6-BDDA9623E161}">
      <dgm:prSet/>
      <dgm:spPr/>
      <dgm:t>
        <a:bodyPr/>
        <a:lstStyle/>
        <a:p>
          <a:endParaRPr lang="en-GB"/>
        </a:p>
      </dgm:t>
    </dgm:pt>
    <dgm:pt modelId="{FEB07DEF-628A-4EBE-8D65-798A1C3E9459}" type="sibTrans" cxnId="{1F815688-3C61-42B0-A9A6-BDDA9623E161}">
      <dgm:prSet/>
      <dgm:spPr/>
      <dgm:t>
        <a:bodyPr/>
        <a:lstStyle/>
        <a:p>
          <a:endParaRPr lang="en-GB"/>
        </a:p>
      </dgm:t>
    </dgm:pt>
    <dgm:pt modelId="{3152329A-4396-4044-9510-86FC71991F35}">
      <dgm:prSet phldrT="[Text]"/>
      <dgm:spPr/>
      <dgm:t>
        <a:bodyPr/>
        <a:lstStyle/>
        <a:p>
          <a:r>
            <a:rPr lang="en-US"/>
            <a:t>OPTION D</a:t>
          </a:r>
          <a:endParaRPr lang="en-GB"/>
        </a:p>
      </dgm:t>
    </dgm:pt>
    <dgm:pt modelId="{B4039CC3-EDD2-4D45-A82E-782BBDDD2335}" type="parTrans" cxnId="{0EB73A58-FA49-4495-A64A-59381FF283EC}">
      <dgm:prSet/>
      <dgm:spPr/>
      <dgm:t>
        <a:bodyPr/>
        <a:lstStyle/>
        <a:p>
          <a:endParaRPr lang="en-GB"/>
        </a:p>
      </dgm:t>
    </dgm:pt>
    <dgm:pt modelId="{AEA2D22C-8C90-4BC1-8037-163019ECDC12}" type="sibTrans" cxnId="{0EB73A58-FA49-4495-A64A-59381FF283EC}">
      <dgm:prSet/>
      <dgm:spPr/>
      <dgm:t>
        <a:bodyPr/>
        <a:lstStyle/>
        <a:p>
          <a:endParaRPr lang="en-GB"/>
        </a:p>
      </dgm:t>
    </dgm:pt>
    <dgm:pt modelId="{F6A1816B-AC38-4ED3-AFCE-585A16FC9391}" type="pres">
      <dgm:prSet presAssocID="{FC1ADB66-E826-4818-817A-0F83C6DE428E}" presName="diagram" presStyleCnt="0">
        <dgm:presLayoutVars>
          <dgm:chPref val="1"/>
          <dgm:dir/>
          <dgm:animOne val="branch"/>
          <dgm:animLvl val="lvl"/>
          <dgm:resizeHandles val="exact"/>
        </dgm:presLayoutVars>
      </dgm:prSet>
      <dgm:spPr/>
    </dgm:pt>
    <dgm:pt modelId="{ED9F3CE2-FC54-4428-94C8-FD73C2B60329}" type="pres">
      <dgm:prSet presAssocID="{B0F66FFD-51E7-4C34-AE9D-EB0106297B8B}" presName="root1" presStyleCnt="0"/>
      <dgm:spPr/>
    </dgm:pt>
    <dgm:pt modelId="{988F6850-FBFF-464D-8F41-22A8E30BEEFC}" type="pres">
      <dgm:prSet presAssocID="{B0F66FFD-51E7-4C34-AE9D-EB0106297B8B}" presName="LevelOneTextNode" presStyleLbl="node0" presStyleIdx="0" presStyleCnt="1">
        <dgm:presLayoutVars>
          <dgm:chPref val="3"/>
        </dgm:presLayoutVars>
      </dgm:prSet>
      <dgm:spPr/>
    </dgm:pt>
    <dgm:pt modelId="{AD0435EA-368D-478C-B970-A804AEE1635D}" type="pres">
      <dgm:prSet presAssocID="{B0F66FFD-51E7-4C34-AE9D-EB0106297B8B}" presName="level2hierChild" presStyleCnt="0"/>
      <dgm:spPr/>
    </dgm:pt>
    <dgm:pt modelId="{53F8AA21-1F2B-4B8B-871E-D9CB5833CE59}" type="pres">
      <dgm:prSet presAssocID="{FBC14FC3-19F5-4D39-8204-9693D1401DB0}" presName="conn2-1" presStyleLbl="parChTrans1D2" presStyleIdx="0" presStyleCnt="8"/>
      <dgm:spPr/>
    </dgm:pt>
    <dgm:pt modelId="{D62EC0AD-4FA4-41FB-9408-C66C3A3D98C9}" type="pres">
      <dgm:prSet presAssocID="{FBC14FC3-19F5-4D39-8204-9693D1401DB0}" presName="connTx" presStyleLbl="parChTrans1D2" presStyleIdx="0" presStyleCnt="8"/>
      <dgm:spPr/>
    </dgm:pt>
    <dgm:pt modelId="{93ACB24D-19BD-45ED-A6F8-05367093664A}" type="pres">
      <dgm:prSet presAssocID="{595AD219-3D51-46D7-A136-01609D367EF1}" presName="root2" presStyleCnt="0"/>
      <dgm:spPr/>
    </dgm:pt>
    <dgm:pt modelId="{EEB22937-EBB9-40C9-BA5E-6C80BE0DDCB6}" type="pres">
      <dgm:prSet presAssocID="{595AD219-3D51-46D7-A136-01609D367EF1}" presName="LevelTwoTextNode" presStyleLbl="node2" presStyleIdx="0" presStyleCnt="8">
        <dgm:presLayoutVars>
          <dgm:chPref val="3"/>
        </dgm:presLayoutVars>
      </dgm:prSet>
      <dgm:spPr/>
    </dgm:pt>
    <dgm:pt modelId="{D417CE2A-43F8-4A7D-8BDF-035C832C653E}" type="pres">
      <dgm:prSet presAssocID="{595AD219-3D51-46D7-A136-01609D367EF1}" presName="level3hierChild" presStyleCnt="0"/>
      <dgm:spPr/>
    </dgm:pt>
    <dgm:pt modelId="{8A407AFE-5386-4837-8CA1-0A2FA096ACB0}" type="pres">
      <dgm:prSet presAssocID="{007E786B-F14E-4C28-84F8-90F0250ABC04}" presName="conn2-1" presStyleLbl="parChTrans1D2" presStyleIdx="1" presStyleCnt="8"/>
      <dgm:spPr/>
    </dgm:pt>
    <dgm:pt modelId="{1D5FA81D-FE56-404A-ABC0-2CAB00FBE53C}" type="pres">
      <dgm:prSet presAssocID="{007E786B-F14E-4C28-84F8-90F0250ABC04}" presName="connTx" presStyleLbl="parChTrans1D2" presStyleIdx="1" presStyleCnt="8"/>
      <dgm:spPr/>
    </dgm:pt>
    <dgm:pt modelId="{315BDA7E-8EC2-452B-A341-ECBF67EA7AD1}" type="pres">
      <dgm:prSet presAssocID="{6B38DF8E-1C0D-4A78-9CA1-21E847E23671}" presName="root2" presStyleCnt="0"/>
      <dgm:spPr/>
    </dgm:pt>
    <dgm:pt modelId="{852622F1-3A50-437E-9623-9F2ADBE5E036}" type="pres">
      <dgm:prSet presAssocID="{6B38DF8E-1C0D-4A78-9CA1-21E847E23671}" presName="LevelTwoTextNode" presStyleLbl="node2" presStyleIdx="1" presStyleCnt="8">
        <dgm:presLayoutVars>
          <dgm:chPref val="3"/>
        </dgm:presLayoutVars>
      </dgm:prSet>
      <dgm:spPr/>
    </dgm:pt>
    <dgm:pt modelId="{5A428187-5A5A-4A6A-942D-9E0E1CC47921}" type="pres">
      <dgm:prSet presAssocID="{6B38DF8E-1C0D-4A78-9CA1-21E847E23671}" presName="level3hierChild" presStyleCnt="0"/>
      <dgm:spPr/>
    </dgm:pt>
    <dgm:pt modelId="{2CA7CEF4-0858-4174-BDE4-DA32E5BC0667}" type="pres">
      <dgm:prSet presAssocID="{5B45AF57-D0E4-439D-80B5-05783B8BC1B5}" presName="conn2-1" presStyleLbl="parChTrans1D2" presStyleIdx="2" presStyleCnt="8"/>
      <dgm:spPr/>
    </dgm:pt>
    <dgm:pt modelId="{0EE95D2C-6151-4D05-B172-D8FB46A127A3}" type="pres">
      <dgm:prSet presAssocID="{5B45AF57-D0E4-439D-80B5-05783B8BC1B5}" presName="connTx" presStyleLbl="parChTrans1D2" presStyleIdx="2" presStyleCnt="8"/>
      <dgm:spPr/>
    </dgm:pt>
    <dgm:pt modelId="{A84D4489-ABFD-4662-AEC4-7AA1F0ACEE67}" type="pres">
      <dgm:prSet presAssocID="{27657EDE-0DF2-4516-8A4A-C5B83DBF96F0}" presName="root2" presStyleCnt="0"/>
      <dgm:spPr/>
    </dgm:pt>
    <dgm:pt modelId="{ADC63797-A7B1-4A9A-AC4F-2A7755748BD7}" type="pres">
      <dgm:prSet presAssocID="{27657EDE-0DF2-4516-8A4A-C5B83DBF96F0}" presName="LevelTwoTextNode" presStyleLbl="node2" presStyleIdx="2" presStyleCnt="8">
        <dgm:presLayoutVars>
          <dgm:chPref val="3"/>
        </dgm:presLayoutVars>
      </dgm:prSet>
      <dgm:spPr/>
    </dgm:pt>
    <dgm:pt modelId="{24B866D9-89F6-4A4B-8AE7-153B17437FD6}" type="pres">
      <dgm:prSet presAssocID="{27657EDE-0DF2-4516-8A4A-C5B83DBF96F0}" presName="level3hierChild" presStyleCnt="0"/>
      <dgm:spPr/>
    </dgm:pt>
    <dgm:pt modelId="{CED19760-9724-4985-AEE0-17A314B8CC64}" type="pres">
      <dgm:prSet presAssocID="{C7236392-09E4-4537-803F-C6A5DBC401F7}" presName="conn2-1" presStyleLbl="parChTrans1D2" presStyleIdx="3" presStyleCnt="8"/>
      <dgm:spPr/>
    </dgm:pt>
    <dgm:pt modelId="{FC7C9067-670A-4327-9C92-5D7DEAD86457}" type="pres">
      <dgm:prSet presAssocID="{C7236392-09E4-4537-803F-C6A5DBC401F7}" presName="connTx" presStyleLbl="parChTrans1D2" presStyleIdx="3" presStyleCnt="8"/>
      <dgm:spPr/>
    </dgm:pt>
    <dgm:pt modelId="{B56C7AD8-E5CA-48BE-A72F-339C741FE534}" type="pres">
      <dgm:prSet presAssocID="{E3FAFE77-2DC2-4F27-A3BF-582E93D99DA3}" presName="root2" presStyleCnt="0"/>
      <dgm:spPr/>
    </dgm:pt>
    <dgm:pt modelId="{C1065218-EC59-4956-A5A7-8D1545C1DD66}" type="pres">
      <dgm:prSet presAssocID="{E3FAFE77-2DC2-4F27-A3BF-582E93D99DA3}" presName="LevelTwoTextNode" presStyleLbl="node2" presStyleIdx="3" presStyleCnt="8">
        <dgm:presLayoutVars>
          <dgm:chPref val="3"/>
        </dgm:presLayoutVars>
      </dgm:prSet>
      <dgm:spPr/>
    </dgm:pt>
    <dgm:pt modelId="{F631D98A-D7A4-4822-A7AE-89F9FF96EC54}" type="pres">
      <dgm:prSet presAssocID="{E3FAFE77-2DC2-4F27-A3BF-582E93D99DA3}" presName="level3hierChild" presStyleCnt="0"/>
      <dgm:spPr/>
    </dgm:pt>
    <dgm:pt modelId="{81950D43-43D1-4D90-88D7-44B246B80D21}" type="pres">
      <dgm:prSet presAssocID="{1664D422-7992-4AC9-9D9F-20A54B1BB05E}" presName="conn2-1" presStyleLbl="parChTrans1D2" presStyleIdx="4" presStyleCnt="8"/>
      <dgm:spPr/>
    </dgm:pt>
    <dgm:pt modelId="{06ACC003-9C0C-4A3E-83F0-C64C6509306A}" type="pres">
      <dgm:prSet presAssocID="{1664D422-7992-4AC9-9D9F-20A54B1BB05E}" presName="connTx" presStyleLbl="parChTrans1D2" presStyleIdx="4" presStyleCnt="8"/>
      <dgm:spPr/>
    </dgm:pt>
    <dgm:pt modelId="{FCB7EB8D-1633-4037-9E99-EB3B8CE98DE9}" type="pres">
      <dgm:prSet presAssocID="{967F2BC5-8CFC-4C7A-B5C7-2E5065953540}" presName="root2" presStyleCnt="0"/>
      <dgm:spPr/>
    </dgm:pt>
    <dgm:pt modelId="{1D92A847-E8A2-4998-B420-304C81C7A748}" type="pres">
      <dgm:prSet presAssocID="{967F2BC5-8CFC-4C7A-B5C7-2E5065953540}" presName="LevelTwoTextNode" presStyleLbl="node2" presStyleIdx="4" presStyleCnt="8">
        <dgm:presLayoutVars>
          <dgm:chPref val="3"/>
        </dgm:presLayoutVars>
      </dgm:prSet>
      <dgm:spPr/>
    </dgm:pt>
    <dgm:pt modelId="{E5B8EFA4-DCB6-40D9-86C1-045BCC0C6051}" type="pres">
      <dgm:prSet presAssocID="{967F2BC5-8CFC-4C7A-B5C7-2E5065953540}" presName="level3hierChild" presStyleCnt="0"/>
      <dgm:spPr/>
    </dgm:pt>
    <dgm:pt modelId="{3EA46605-927E-40D3-9433-1577688D762E}" type="pres">
      <dgm:prSet presAssocID="{F1DBA829-AD87-477B-8EDC-0260F2207A83}" presName="conn2-1" presStyleLbl="parChTrans1D2" presStyleIdx="5" presStyleCnt="8"/>
      <dgm:spPr/>
    </dgm:pt>
    <dgm:pt modelId="{5FAF73A9-3B4E-4B0D-A681-526BD207BE69}" type="pres">
      <dgm:prSet presAssocID="{F1DBA829-AD87-477B-8EDC-0260F2207A83}" presName="connTx" presStyleLbl="parChTrans1D2" presStyleIdx="5" presStyleCnt="8"/>
      <dgm:spPr/>
    </dgm:pt>
    <dgm:pt modelId="{0A8A552F-7CA3-4B66-853A-FF07327CB707}" type="pres">
      <dgm:prSet presAssocID="{2B6FEC7B-110D-4C26-ABC2-82FF86F99778}" presName="root2" presStyleCnt="0"/>
      <dgm:spPr/>
    </dgm:pt>
    <dgm:pt modelId="{6DCBBF54-0E4B-4C8F-9C88-F269AFC48664}" type="pres">
      <dgm:prSet presAssocID="{2B6FEC7B-110D-4C26-ABC2-82FF86F99778}" presName="LevelTwoTextNode" presStyleLbl="node2" presStyleIdx="5" presStyleCnt="8">
        <dgm:presLayoutVars>
          <dgm:chPref val="3"/>
        </dgm:presLayoutVars>
      </dgm:prSet>
      <dgm:spPr/>
    </dgm:pt>
    <dgm:pt modelId="{6111964C-E5E1-4E56-B96E-99950E37B099}" type="pres">
      <dgm:prSet presAssocID="{2B6FEC7B-110D-4C26-ABC2-82FF86F99778}" presName="level3hierChild" presStyleCnt="0"/>
      <dgm:spPr/>
    </dgm:pt>
    <dgm:pt modelId="{29106AD1-0EFE-4E1D-BCFC-970A762AEF42}" type="pres">
      <dgm:prSet presAssocID="{4B6961DE-CA6F-4544-B3D7-309AE1685369}" presName="conn2-1" presStyleLbl="parChTrans1D2" presStyleIdx="6" presStyleCnt="8"/>
      <dgm:spPr/>
    </dgm:pt>
    <dgm:pt modelId="{978FF5D6-03BD-45D3-B374-246175E5FA0B}" type="pres">
      <dgm:prSet presAssocID="{4B6961DE-CA6F-4544-B3D7-309AE1685369}" presName="connTx" presStyleLbl="parChTrans1D2" presStyleIdx="6" presStyleCnt="8"/>
      <dgm:spPr/>
    </dgm:pt>
    <dgm:pt modelId="{83218909-DEE2-4E82-9995-15FD2270BAB4}" type="pres">
      <dgm:prSet presAssocID="{AED8E517-C7EE-49D6-BAD0-64715C1D08CE}" presName="root2" presStyleCnt="0"/>
      <dgm:spPr/>
    </dgm:pt>
    <dgm:pt modelId="{38509390-C18F-4509-A48D-09F8220F34C1}" type="pres">
      <dgm:prSet presAssocID="{AED8E517-C7EE-49D6-BAD0-64715C1D08CE}" presName="LevelTwoTextNode" presStyleLbl="node2" presStyleIdx="6" presStyleCnt="8">
        <dgm:presLayoutVars>
          <dgm:chPref val="3"/>
        </dgm:presLayoutVars>
      </dgm:prSet>
      <dgm:spPr/>
    </dgm:pt>
    <dgm:pt modelId="{E1742829-1CAD-4446-B5FE-83A8A6F843FF}" type="pres">
      <dgm:prSet presAssocID="{AED8E517-C7EE-49D6-BAD0-64715C1D08CE}" presName="level3hierChild" presStyleCnt="0"/>
      <dgm:spPr/>
    </dgm:pt>
    <dgm:pt modelId="{D158881C-4E2A-4E35-B168-93A32BACD0EF}" type="pres">
      <dgm:prSet presAssocID="{B4039CC3-EDD2-4D45-A82E-782BBDDD2335}" presName="conn2-1" presStyleLbl="parChTrans1D2" presStyleIdx="7" presStyleCnt="8"/>
      <dgm:spPr/>
    </dgm:pt>
    <dgm:pt modelId="{09610104-EEEF-437B-A595-1679FF517322}" type="pres">
      <dgm:prSet presAssocID="{B4039CC3-EDD2-4D45-A82E-782BBDDD2335}" presName="connTx" presStyleLbl="parChTrans1D2" presStyleIdx="7" presStyleCnt="8"/>
      <dgm:spPr/>
    </dgm:pt>
    <dgm:pt modelId="{36CF15FE-4639-4758-9D1B-A717C9D9B053}" type="pres">
      <dgm:prSet presAssocID="{3152329A-4396-4044-9510-86FC71991F35}" presName="root2" presStyleCnt="0"/>
      <dgm:spPr/>
    </dgm:pt>
    <dgm:pt modelId="{A9AA6261-A925-431B-ADBF-631B6DCBC9F9}" type="pres">
      <dgm:prSet presAssocID="{3152329A-4396-4044-9510-86FC71991F35}" presName="LevelTwoTextNode" presStyleLbl="node2" presStyleIdx="7" presStyleCnt="8">
        <dgm:presLayoutVars>
          <dgm:chPref val="3"/>
        </dgm:presLayoutVars>
      </dgm:prSet>
      <dgm:spPr/>
    </dgm:pt>
    <dgm:pt modelId="{6F3BF514-D26F-4240-B357-33ABC3947493}" type="pres">
      <dgm:prSet presAssocID="{3152329A-4396-4044-9510-86FC71991F35}" presName="level3hierChild" presStyleCnt="0"/>
      <dgm:spPr/>
    </dgm:pt>
  </dgm:ptLst>
  <dgm:cxnLst>
    <dgm:cxn modelId="{6B85E903-A2A0-4A71-B868-7D2ACBF2672C}" type="presOf" srcId="{007E786B-F14E-4C28-84F8-90F0250ABC04}" destId="{1D5FA81D-FE56-404A-ABC0-2CAB00FBE53C}" srcOrd="1" destOrd="0" presId="urn:microsoft.com/office/officeart/2005/8/layout/hierarchy2"/>
    <dgm:cxn modelId="{17727C0E-1FFE-4540-9DB1-435CF3E87875}" type="presOf" srcId="{2B6FEC7B-110D-4C26-ABC2-82FF86F99778}" destId="{6DCBBF54-0E4B-4C8F-9C88-F269AFC48664}" srcOrd="0" destOrd="0" presId="urn:microsoft.com/office/officeart/2005/8/layout/hierarchy2"/>
    <dgm:cxn modelId="{F80C0D15-EA08-495F-9B3F-DFA26C417964}" srcId="{B0F66FFD-51E7-4C34-AE9D-EB0106297B8B}" destId="{E3FAFE77-2DC2-4F27-A3BF-582E93D99DA3}" srcOrd="3" destOrd="0" parTransId="{C7236392-09E4-4537-803F-C6A5DBC401F7}" sibTransId="{C852AD15-C63F-4428-9B1F-FEFB72D1E644}"/>
    <dgm:cxn modelId="{89F94719-BD72-453F-B5B2-AB925353D7CD}" srcId="{B0F66FFD-51E7-4C34-AE9D-EB0106297B8B}" destId="{595AD219-3D51-46D7-A136-01609D367EF1}" srcOrd="0" destOrd="0" parTransId="{FBC14FC3-19F5-4D39-8204-9693D1401DB0}" sibTransId="{500AFB04-5B11-4FC8-A716-98E4A6630C80}"/>
    <dgm:cxn modelId="{93BF2A23-BC27-445C-9D83-04D120439B3B}" type="presOf" srcId="{6B38DF8E-1C0D-4A78-9CA1-21E847E23671}" destId="{852622F1-3A50-437E-9623-9F2ADBE5E036}" srcOrd="0" destOrd="0" presId="urn:microsoft.com/office/officeart/2005/8/layout/hierarchy2"/>
    <dgm:cxn modelId="{38F2B923-4288-433A-A74E-747E2DD718F2}" type="presOf" srcId="{1664D422-7992-4AC9-9D9F-20A54B1BB05E}" destId="{81950D43-43D1-4D90-88D7-44B246B80D21}" srcOrd="0" destOrd="0" presId="urn:microsoft.com/office/officeart/2005/8/layout/hierarchy2"/>
    <dgm:cxn modelId="{19C50626-01F2-453B-9D5E-FF4FCC0A0C53}" type="presOf" srcId="{4B6961DE-CA6F-4544-B3D7-309AE1685369}" destId="{29106AD1-0EFE-4E1D-BCFC-970A762AEF42}" srcOrd="0" destOrd="0" presId="urn:microsoft.com/office/officeart/2005/8/layout/hierarchy2"/>
    <dgm:cxn modelId="{C2049C3C-D584-4649-BF56-F834B16959AF}" type="presOf" srcId="{967F2BC5-8CFC-4C7A-B5C7-2E5065953540}" destId="{1D92A847-E8A2-4998-B420-304C81C7A748}" srcOrd="0" destOrd="0" presId="urn:microsoft.com/office/officeart/2005/8/layout/hierarchy2"/>
    <dgm:cxn modelId="{7BCA3E5F-8402-4EB3-A444-D4F447326617}" type="presOf" srcId="{B4039CC3-EDD2-4D45-A82E-782BBDDD2335}" destId="{D158881C-4E2A-4E35-B168-93A32BACD0EF}" srcOrd="0" destOrd="0" presId="urn:microsoft.com/office/officeart/2005/8/layout/hierarchy2"/>
    <dgm:cxn modelId="{6ED23061-22D8-495F-BC53-0266312B9DE2}" srcId="{B0F66FFD-51E7-4C34-AE9D-EB0106297B8B}" destId="{2B6FEC7B-110D-4C26-ABC2-82FF86F99778}" srcOrd="5" destOrd="0" parTransId="{F1DBA829-AD87-477B-8EDC-0260F2207A83}" sibTransId="{4A2729B5-3879-46BA-B194-BC5BA010A400}"/>
    <dgm:cxn modelId="{D2B69C62-38A8-43BE-A931-DE8B2906912A}" type="presOf" srcId="{C7236392-09E4-4537-803F-C6A5DBC401F7}" destId="{CED19760-9724-4985-AEE0-17A314B8CC64}" srcOrd="0" destOrd="0" presId="urn:microsoft.com/office/officeart/2005/8/layout/hierarchy2"/>
    <dgm:cxn modelId="{F2B1074B-8A53-4539-A197-061F76A84EB4}" type="presOf" srcId="{E3FAFE77-2DC2-4F27-A3BF-582E93D99DA3}" destId="{C1065218-EC59-4956-A5A7-8D1545C1DD66}" srcOrd="0" destOrd="0" presId="urn:microsoft.com/office/officeart/2005/8/layout/hierarchy2"/>
    <dgm:cxn modelId="{5C532D70-5F06-41C2-9FB8-5DA0FEE02747}" type="presOf" srcId="{AED8E517-C7EE-49D6-BAD0-64715C1D08CE}" destId="{38509390-C18F-4509-A48D-09F8220F34C1}" srcOrd="0" destOrd="0" presId="urn:microsoft.com/office/officeart/2005/8/layout/hierarchy2"/>
    <dgm:cxn modelId="{32C53451-CB9E-42DC-A9C7-61523CC8FC04}" type="presOf" srcId="{B0F66FFD-51E7-4C34-AE9D-EB0106297B8B}" destId="{988F6850-FBFF-464D-8F41-22A8E30BEEFC}" srcOrd="0" destOrd="0" presId="urn:microsoft.com/office/officeart/2005/8/layout/hierarchy2"/>
    <dgm:cxn modelId="{95629671-A89E-48AA-868E-0A9714377C06}" type="presOf" srcId="{007E786B-F14E-4C28-84F8-90F0250ABC04}" destId="{8A407AFE-5386-4837-8CA1-0A2FA096ACB0}" srcOrd="0" destOrd="0" presId="urn:microsoft.com/office/officeart/2005/8/layout/hierarchy2"/>
    <dgm:cxn modelId="{070B7F57-7946-4938-94B2-2C8663B687E7}" type="presOf" srcId="{5B45AF57-D0E4-439D-80B5-05783B8BC1B5}" destId="{2CA7CEF4-0858-4174-BDE4-DA32E5BC0667}" srcOrd="0" destOrd="0" presId="urn:microsoft.com/office/officeart/2005/8/layout/hierarchy2"/>
    <dgm:cxn modelId="{0EB73A58-FA49-4495-A64A-59381FF283EC}" srcId="{B0F66FFD-51E7-4C34-AE9D-EB0106297B8B}" destId="{3152329A-4396-4044-9510-86FC71991F35}" srcOrd="7" destOrd="0" parTransId="{B4039CC3-EDD2-4D45-A82E-782BBDDD2335}" sibTransId="{AEA2D22C-8C90-4BC1-8037-163019ECDC12}"/>
    <dgm:cxn modelId="{EB7AA67B-D1A4-4D4A-B2DB-87D08F1C8BD6}" type="presOf" srcId="{F1DBA829-AD87-477B-8EDC-0260F2207A83}" destId="{3EA46605-927E-40D3-9433-1577688D762E}" srcOrd="0" destOrd="0" presId="urn:microsoft.com/office/officeart/2005/8/layout/hierarchy2"/>
    <dgm:cxn modelId="{17A22F84-FC22-4255-BE71-17AC53442FFC}" type="presOf" srcId="{5B45AF57-D0E4-439D-80B5-05783B8BC1B5}" destId="{0EE95D2C-6151-4D05-B172-D8FB46A127A3}" srcOrd="1" destOrd="0" presId="urn:microsoft.com/office/officeart/2005/8/layout/hierarchy2"/>
    <dgm:cxn modelId="{1F815688-3C61-42B0-A9A6-BDDA9623E161}" srcId="{B0F66FFD-51E7-4C34-AE9D-EB0106297B8B}" destId="{AED8E517-C7EE-49D6-BAD0-64715C1D08CE}" srcOrd="6" destOrd="0" parTransId="{4B6961DE-CA6F-4544-B3D7-309AE1685369}" sibTransId="{FEB07DEF-628A-4EBE-8D65-798A1C3E9459}"/>
    <dgm:cxn modelId="{F6D0BB8F-F767-44DA-92AF-8FAF6A19C2A5}" type="presOf" srcId="{27657EDE-0DF2-4516-8A4A-C5B83DBF96F0}" destId="{ADC63797-A7B1-4A9A-AC4F-2A7755748BD7}" srcOrd="0" destOrd="0" presId="urn:microsoft.com/office/officeart/2005/8/layout/hierarchy2"/>
    <dgm:cxn modelId="{ECD1059B-17D5-4B73-9350-D42CC5B3C11C}" srcId="{B0F66FFD-51E7-4C34-AE9D-EB0106297B8B}" destId="{967F2BC5-8CFC-4C7A-B5C7-2E5065953540}" srcOrd="4" destOrd="0" parTransId="{1664D422-7992-4AC9-9D9F-20A54B1BB05E}" sibTransId="{31D836DF-97B0-4731-A565-EC2C7B3C4AC8}"/>
    <dgm:cxn modelId="{B3819EAC-6FE2-46E6-B637-434A3D7CC0B1}" type="presOf" srcId="{FBC14FC3-19F5-4D39-8204-9693D1401DB0}" destId="{D62EC0AD-4FA4-41FB-9408-C66C3A3D98C9}" srcOrd="1" destOrd="0" presId="urn:microsoft.com/office/officeart/2005/8/layout/hierarchy2"/>
    <dgm:cxn modelId="{9FE075AF-C15B-4610-9B6F-E2A073B36C17}" type="presOf" srcId="{F1DBA829-AD87-477B-8EDC-0260F2207A83}" destId="{5FAF73A9-3B4E-4B0D-A681-526BD207BE69}" srcOrd="1" destOrd="0" presId="urn:microsoft.com/office/officeart/2005/8/layout/hierarchy2"/>
    <dgm:cxn modelId="{362E95AF-439D-4B3F-994A-9BEADDE53E07}" srcId="{B0F66FFD-51E7-4C34-AE9D-EB0106297B8B}" destId="{27657EDE-0DF2-4516-8A4A-C5B83DBF96F0}" srcOrd="2" destOrd="0" parTransId="{5B45AF57-D0E4-439D-80B5-05783B8BC1B5}" sibTransId="{AF707F5B-8D13-4913-98BD-8BC67F590AA7}"/>
    <dgm:cxn modelId="{10B09DC4-E54D-45AB-9F2B-780DF9D80E17}" type="presOf" srcId="{FC1ADB66-E826-4818-817A-0F83C6DE428E}" destId="{F6A1816B-AC38-4ED3-AFCE-585A16FC9391}" srcOrd="0" destOrd="0" presId="urn:microsoft.com/office/officeart/2005/8/layout/hierarchy2"/>
    <dgm:cxn modelId="{69F9C3C5-61A3-4048-B967-663F472F641A}" type="presOf" srcId="{B4039CC3-EDD2-4D45-A82E-782BBDDD2335}" destId="{09610104-EEEF-437B-A595-1679FF517322}" srcOrd="1" destOrd="0" presId="urn:microsoft.com/office/officeart/2005/8/layout/hierarchy2"/>
    <dgm:cxn modelId="{97C7DFC7-1C99-41E6-90FD-68B8B9692A70}" type="presOf" srcId="{1664D422-7992-4AC9-9D9F-20A54B1BB05E}" destId="{06ACC003-9C0C-4A3E-83F0-C64C6509306A}" srcOrd="1" destOrd="0" presId="urn:microsoft.com/office/officeart/2005/8/layout/hierarchy2"/>
    <dgm:cxn modelId="{6FC04AD6-0DEE-4F85-8C99-E1EA5DC1CF09}" srcId="{B0F66FFD-51E7-4C34-AE9D-EB0106297B8B}" destId="{6B38DF8E-1C0D-4A78-9CA1-21E847E23671}" srcOrd="1" destOrd="0" parTransId="{007E786B-F14E-4C28-84F8-90F0250ABC04}" sibTransId="{1E1EEABC-E05F-408A-8CD0-886340708C00}"/>
    <dgm:cxn modelId="{314754DD-4FEB-4BA5-8E4C-65E9EA022904}" type="presOf" srcId="{4B6961DE-CA6F-4544-B3D7-309AE1685369}" destId="{978FF5D6-03BD-45D3-B374-246175E5FA0B}" srcOrd="1" destOrd="0" presId="urn:microsoft.com/office/officeart/2005/8/layout/hierarchy2"/>
    <dgm:cxn modelId="{B718E0E8-ED56-4A5F-B0E8-B0B956EF984E}" type="presOf" srcId="{C7236392-09E4-4537-803F-C6A5DBC401F7}" destId="{FC7C9067-670A-4327-9C92-5D7DEAD86457}" srcOrd="1" destOrd="0" presId="urn:microsoft.com/office/officeart/2005/8/layout/hierarchy2"/>
    <dgm:cxn modelId="{96AE79EA-9CC6-4963-9384-7CCB441E3BC4}" type="presOf" srcId="{595AD219-3D51-46D7-A136-01609D367EF1}" destId="{EEB22937-EBB9-40C9-BA5E-6C80BE0DDCB6}" srcOrd="0" destOrd="0" presId="urn:microsoft.com/office/officeart/2005/8/layout/hierarchy2"/>
    <dgm:cxn modelId="{ECC283F0-D931-4BBB-B13F-4C6CD4758A9C}" srcId="{FC1ADB66-E826-4818-817A-0F83C6DE428E}" destId="{B0F66FFD-51E7-4C34-AE9D-EB0106297B8B}" srcOrd="0" destOrd="0" parTransId="{C03251A7-F10E-4D03-BA96-47FAB6DDB928}" sibTransId="{D4DD972A-7961-425F-8A92-8BBDB946A367}"/>
    <dgm:cxn modelId="{8403E1F1-5B5B-4BDA-91A8-5219DF87507D}" type="presOf" srcId="{FBC14FC3-19F5-4D39-8204-9693D1401DB0}" destId="{53F8AA21-1F2B-4B8B-871E-D9CB5833CE59}" srcOrd="0" destOrd="0" presId="urn:microsoft.com/office/officeart/2005/8/layout/hierarchy2"/>
    <dgm:cxn modelId="{583F82F3-0CFF-479B-BC32-0E3CF6011F31}" type="presOf" srcId="{3152329A-4396-4044-9510-86FC71991F35}" destId="{A9AA6261-A925-431B-ADBF-631B6DCBC9F9}" srcOrd="0" destOrd="0" presId="urn:microsoft.com/office/officeart/2005/8/layout/hierarchy2"/>
    <dgm:cxn modelId="{34C990BD-CC04-4921-8A35-C20D8945079A}" type="presParOf" srcId="{F6A1816B-AC38-4ED3-AFCE-585A16FC9391}" destId="{ED9F3CE2-FC54-4428-94C8-FD73C2B60329}" srcOrd="0" destOrd="0" presId="urn:microsoft.com/office/officeart/2005/8/layout/hierarchy2"/>
    <dgm:cxn modelId="{419AB33C-6B82-42F4-8A31-4CDA23856A03}" type="presParOf" srcId="{ED9F3CE2-FC54-4428-94C8-FD73C2B60329}" destId="{988F6850-FBFF-464D-8F41-22A8E30BEEFC}" srcOrd="0" destOrd="0" presId="urn:microsoft.com/office/officeart/2005/8/layout/hierarchy2"/>
    <dgm:cxn modelId="{18E846F3-9635-48B9-8820-5E35A5C238E7}" type="presParOf" srcId="{ED9F3CE2-FC54-4428-94C8-FD73C2B60329}" destId="{AD0435EA-368D-478C-B970-A804AEE1635D}" srcOrd="1" destOrd="0" presId="urn:microsoft.com/office/officeart/2005/8/layout/hierarchy2"/>
    <dgm:cxn modelId="{649EE315-36D7-453F-8114-0D5287D49F29}" type="presParOf" srcId="{AD0435EA-368D-478C-B970-A804AEE1635D}" destId="{53F8AA21-1F2B-4B8B-871E-D9CB5833CE59}" srcOrd="0" destOrd="0" presId="urn:microsoft.com/office/officeart/2005/8/layout/hierarchy2"/>
    <dgm:cxn modelId="{98BA8240-D801-49D4-8388-DFE525AFAD08}" type="presParOf" srcId="{53F8AA21-1F2B-4B8B-871E-D9CB5833CE59}" destId="{D62EC0AD-4FA4-41FB-9408-C66C3A3D98C9}" srcOrd="0" destOrd="0" presId="urn:microsoft.com/office/officeart/2005/8/layout/hierarchy2"/>
    <dgm:cxn modelId="{021C5F7D-93E8-449D-A1DD-578B350BA303}" type="presParOf" srcId="{AD0435EA-368D-478C-B970-A804AEE1635D}" destId="{93ACB24D-19BD-45ED-A6F8-05367093664A}" srcOrd="1" destOrd="0" presId="urn:microsoft.com/office/officeart/2005/8/layout/hierarchy2"/>
    <dgm:cxn modelId="{F893FCFB-6CB7-43C5-9B77-A6FA25C68D97}" type="presParOf" srcId="{93ACB24D-19BD-45ED-A6F8-05367093664A}" destId="{EEB22937-EBB9-40C9-BA5E-6C80BE0DDCB6}" srcOrd="0" destOrd="0" presId="urn:microsoft.com/office/officeart/2005/8/layout/hierarchy2"/>
    <dgm:cxn modelId="{10FA57E9-7CA7-4197-95CA-E7F3E4D6FF92}" type="presParOf" srcId="{93ACB24D-19BD-45ED-A6F8-05367093664A}" destId="{D417CE2A-43F8-4A7D-8BDF-035C832C653E}" srcOrd="1" destOrd="0" presId="urn:microsoft.com/office/officeart/2005/8/layout/hierarchy2"/>
    <dgm:cxn modelId="{E6125AE3-2A69-49E4-B25D-D81E61E47E9A}" type="presParOf" srcId="{AD0435EA-368D-478C-B970-A804AEE1635D}" destId="{8A407AFE-5386-4837-8CA1-0A2FA096ACB0}" srcOrd="2" destOrd="0" presId="urn:microsoft.com/office/officeart/2005/8/layout/hierarchy2"/>
    <dgm:cxn modelId="{EB9E794C-1842-400C-B89F-D492E9EBE112}" type="presParOf" srcId="{8A407AFE-5386-4837-8CA1-0A2FA096ACB0}" destId="{1D5FA81D-FE56-404A-ABC0-2CAB00FBE53C}" srcOrd="0" destOrd="0" presId="urn:microsoft.com/office/officeart/2005/8/layout/hierarchy2"/>
    <dgm:cxn modelId="{85095275-BCDB-4D1F-BFED-1760F33D0A69}" type="presParOf" srcId="{AD0435EA-368D-478C-B970-A804AEE1635D}" destId="{315BDA7E-8EC2-452B-A341-ECBF67EA7AD1}" srcOrd="3" destOrd="0" presId="urn:microsoft.com/office/officeart/2005/8/layout/hierarchy2"/>
    <dgm:cxn modelId="{01E898E0-DAAB-40A7-B972-C4CB9BE18E45}" type="presParOf" srcId="{315BDA7E-8EC2-452B-A341-ECBF67EA7AD1}" destId="{852622F1-3A50-437E-9623-9F2ADBE5E036}" srcOrd="0" destOrd="0" presId="urn:microsoft.com/office/officeart/2005/8/layout/hierarchy2"/>
    <dgm:cxn modelId="{4A39C934-88A0-4406-8B9F-68096CD98E6D}" type="presParOf" srcId="{315BDA7E-8EC2-452B-A341-ECBF67EA7AD1}" destId="{5A428187-5A5A-4A6A-942D-9E0E1CC47921}" srcOrd="1" destOrd="0" presId="urn:microsoft.com/office/officeart/2005/8/layout/hierarchy2"/>
    <dgm:cxn modelId="{EB09D4F4-BBCE-4BC7-9D40-DF12C6FB2886}" type="presParOf" srcId="{AD0435EA-368D-478C-B970-A804AEE1635D}" destId="{2CA7CEF4-0858-4174-BDE4-DA32E5BC0667}" srcOrd="4" destOrd="0" presId="urn:microsoft.com/office/officeart/2005/8/layout/hierarchy2"/>
    <dgm:cxn modelId="{9FD45FAD-ED60-4DB1-82AC-F5D58E39BCF6}" type="presParOf" srcId="{2CA7CEF4-0858-4174-BDE4-DA32E5BC0667}" destId="{0EE95D2C-6151-4D05-B172-D8FB46A127A3}" srcOrd="0" destOrd="0" presId="urn:microsoft.com/office/officeart/2005/8/layout/hierarchy2"/>
    <dgm:cxn modelId="{0973D647-E1D7-45CB-A2C4-16066D2D7B26}" type="presParOf" srcId="{AD0435EA-368D-478C-B970-A804AEE1635D}" destId="{A84D4489-ABFD-4662-AEC4-7AA1F0ACEE67}" srcOrd="5" destOrd="0" presId="urn:microsoft.com/office/officeart/2005/8/layout/hierarchy2"/>
    <dgm:cxn modelId="{9845F6ED-43C2-4FB5-A39E-1DC06267AD71}" type="presParOf" srcId="{A84D4489-ABFD-4662-AEC4-7AA1F0ACEE67}" destId="{ADC63797-A7B1-4A9A-AC4F-2A7755748BD7}" srcOrd="0" destOrd="0" presId="urn:microsoft.com/office/officeart/2005/8/layout/hierarchy2"/>
    <dgm:cxn modelId="{23DB9961-AB3C-4ADF-AF5A-233587871698}" type="presParOf" srcId="{A84D4489-ABFD-4662-AEC4-7AA1F0ACEE67}" destId="{24B866D9-89F6-4A4B-8AE7-153B17437FD6}" srcOrd="1" destOrd="0" presId="urn:microsoft.com/office/officeart/2005/8/layout/hierarchy2"/>
    <dgm:cxn modelId="{247E516E-4180-40BB-ABC2-6CCDC8123232}" type="presParOf" srcId="{AD0435EA-368D-478C-B970-A804AEE1635D}" destId="{CED19760-9724-4985-AEE0-17A314B8CC64}" srcOrd="6" destOrd="0" presId="urn:microsoft.com/office/officeart/2005/8/layout/hierarchy2"/>
    <dgm:cxn modelId="{3C83CE79-0043-4966-B9AD-7C08585C809C}" type="presParOf" srcId="{CED19760-9724-4985-AEE0-17A314B8CC64}" destId="{FC7C9067-670A-4327-9C92-5D7DEAD86457}" srcOrd="0" destOrd="0" presId="urn:microsoft.com/office/officeart/2005/8/layout/hierarchy2"/>
    <dgm:cxn modelId="{9534C13B-923B-4872-97F0-052CEDE43FE7}" type="presParOf" srcId="{AD0435EA-368D-478C-B970-A804AEE1635D}" destId="{B56C7AD8-E5CA-48BE-A72F-339C741FE534}" srcOrd="7" destOrd="0" presId="urn:microsoft.com/office/officeart/2005/8/layout/hierarchy2"/>
    <dgm:cxn modelId="{EAE00D4F-90C3-41BC-9DF6-6C60DFA2EFE6}" type="presParOf" srcId="{B56C7AD8-E5CA-48BE-A72F-339C741FE534}" destId="{C1065218-EC59-4956-A5A7-8D1545C1DD66}" srcOrd="0" destOrd="0" presId="urn:microsoft.com/office/officeart/2005/8/layout/hierarchy2"/>
    <dgm:cxn modelId="{C7EB6976-5291-4E33-8CB4-6397C0D331DB}" type="presParOf" srcId="{B56C7AD8-E5CA-48BE-A72F-339C741FE534}" destId="{F631D98A-D7A4-4822-A7AE-89F9FF96EC54}" srcOrd="1" destOrd="0" presId="urn:microsoft.com/office/officeart/2005/8/layout/hierarchy2"/>
    <dgm:cxn modelId="{D0738B08-29E8-436F-9837-D97237310793}" type="presParOf" srcId="{AD0435EA-368D-478C-B970-A804AEE1635D}" destId="{81950D43-43D1-4D90-88D7-44B246B80D21}" srcOrd="8" destOrd="0" presId="urn:microsoft.com/office/officeart/2005/8/layout/hierarchy2"/>
    <dgm:cxn modelId="{EBDE7A2D-AE86-4C79-A68E-927CBFE93E7E}" type="presParOf" srcId="{81950D43-43D1-4D90-88D7-44B246B80D21}" destId="{06ACC003-9C0C-4A3E-83F0-C64C6509306A}" srcOrd="0" destOrd="0" presId="urn:microsoft.com/office/officeart/2005/8/layout/hierarchy2"/>
    <dgm:cxn modelId="{7B9B1CFC-D500-4074-9384-D20846499229}" type="presParOf" srcId="{AD0435EA-368D-478C-B970-A804AEE1635D}" destId="{FCB7EB8D-1633-4037-9E99-EB3B8CE98DE9}" srcOrd="9" destOrd="0" presId="urn:microsoft.com/office/officeart/2005/8/layout/hierarchy2"/>
    <dgm:cxn modelId="{81AF6D43-1994-43E2-B64A-FEBB4C48C7EC}" type="presParOf" srcId="{FCB7EB8D-1633-4037-9E99-EB3B8CE98DE9}" destId="{1D92A847-E8A2-4998-B420-304C81C7A748}" srcOrd="0" destOrd="0" presId="urn:microsoft.com/office/officeart/2005/8/layout/hierarchy2"/>
    <dgm:cxn modelId="{D3EF859A-6141-41B0-8F77-7B1D1571C014}" type="presParOf" srcId="{FCB7EB8D-1633-4037-9E99-EB3B8CE98DE9}" destId="{E5B8EFA4-DCB6-40D9-86C1-045BCC0C6051}" srcOrd="1" destOrd="0" presId="urn:microsoft.com/office/officeart/2005/8/layout/hierarchy2"/>
    <dgm:cxn modelId="{395365CA-EE72-46FC-AFB0-1216F1C7B424}" type="presParOf" srcId="{AD0435EA-368D-478C-B970-A804AEE1635D}" destId="{3EA46605-927E-40D3-9433-1577688D762E}" srcOrd="10" destOrd="0" presId="urn:microsoft.com/office/officeart/2005/8/layout/hierarchy2"/>
    <dgm:cxn modelId="{65CB94DA-E62B-4081-BCBE-AECA1317BA70}" type="presParOf" srcId="{3EA46605-927E-40D3-9433-1577688D762E}" destId="{5FAF73A9-3B4E-4B0D-A681-526BD207BE69}" srcOrd="0" destOrd="0" presId="urn:microsoft.com/office/officeart/2005/8/layout/hierarchy2"/>
    <dgm:cxn modelId="{006E9FA0-55F2-4EC5-A562-E541F38EC024}" type="presParOf" srcId="{AD0435EA-368D-478C-B970-A804AEE1635D}" destId="{0A8A552F-7CA3-4B66-853A-FF07327CB707}" srcOrd="11" destOrd="0" presId="urn:microsoft.com/office/officeart/2005/8/layout/hierarchy2"/>
    <dgm:cxn modelId="{2E0F2C39-CE8C-4087-AB8C-848920E28595}" type="presParOf" srcId="{0A8A552F-7CA3-4B66-853A-FF07327CB707}" destId="{6DCBBF54-0E4B-4C8F-9C88-F269AFC48664}" srcOrd="0" destOrd="0" presId="urn:microsoft.com/office/officeart/2005/8/layout/hierarchy2"/>
    <dgm:cxn modelId="{FE990D42-37D6-4E04-AD67-540182B203DC}" type="presParOf" srcId="{0A8A552F-7CA3-4B66-853A-FF07327CB707}" destId="{6111964C-E5E1-4E56-B96E-99950E37B099}" srcOrd="1" destOrd="0" presId="urn:microsoft.com/office/officeart/2005/8/layout/hierarchy2"/>
    <dgm:cxn modelId="{A55FF693-2055-40BE-BB91-2F83D8596139}" type="presParOf" srcId="{AD0435EA-368D-478C-B970-A804AEE1635D}" destId="{29106AD1-0EFE-4E1D-BCFC-970A762AEF42}" srcOrd="12" destOrd="0" presId="urn:microsoft.com/office/officeart/2005/8/layout/hierarchy2"/>
    <dgm:cxn modelId="{70B17510-2F01-4392-BE55-B9C92DCEFBB5}" type="presParOf" srcId="{29106AD1-0EFE-4E1D-BCFC-970A762AEF42}" destId="{978FF5D6-03BD-45D3-B374-246175E5FA0B}" srcOrd="0" destOrd="0" presId="urn:microsoft.com/office/officeart/2005/8/layout/hierarchy2"/>
    <dgm:cxn modelId="{DBBB1272-68BB-409A-B2BB-6F3F5AA43077}" type="presParOf" srcId="{AD0435EA-368D-478C-B970-A804AEE1635D}" destId="{83218909-DEE2-4E82-9995-15FD2270BAB4}" srcOrd="13" destOrd="0" presId="urn:microsoft.com/office/officeart/2005/8/layout/hierarchy2"/>
    <dgm:cxn modelId="{D800B1C7-06D2-4769-8EA5-1A8F2A272DC5}" type="presParOf" srcId="{83218909-DEE2-4E82-9995-15FD2270BAB4}" destId="{38509390-C18F-4509-A48D-09F8220F34C1}" srcOrd="0" destOrd="0" presId="urn:microsoft.com/office/officeart/2005/8/layout/hierarchy2"/>
    <dgm:cxn modelId="{D5C53E29-21AB-45A5-B6A0-B2A283877B98}" type="presParOf" srcId="{83218909-DEE2-4E82-9995-15FD2270BAB4}" destId="{E1742829-1CAD-4446-B5FE-83A8A6F843FF}" srcOrd="1" destOrd="0" presId="urn:microsoft.com/office/officeart/2005/8/layout/hierarchy2"/>
    <dgm:cxn modelId="{D517642F-EA12-4452-84AD-7EF913FDBDD0}" type="presParOf" srcId="{AD0435EA-368D-478C-B970-A804AEE1635D}" destId="{D158881C-4E2A-4E35-B168-93A32BACD0EF}" srcOrd="14" destOrd="0" presId="urn:microsoft.com/office/officeart/2005/8/layout/hierarchy2"/>
    <dgm:cxn modelId="{932C65E3-BF80-4E37-B162-2C2DAE450FA4}" type="presParOf" srcId="{D158881C-4E2A-4E35-B168-93A32BACD0EF}" destId="{09610104-EEEF-437B-A595-1679FF517322}" srcOrd="0" destOrd="0" presId="urn:microsoft.com/office/officeart/2005/8/layout/hierarchy2"/>
    <dgm:cxn modelId="{D40DAC87-4734-438E-9CD9-29E7A88D5E30}" type="presParOf" srcId="{AD0435EA-368D-478C-B970-A804AEE1635D}" destId="{36CF15FE-4639-4758-9D1B-A717C9D9B053}" srcOrd="15" destOrd="0" presId="urn:microsoft.com/office/officeart/2005/8/layout/hierarchy2"/>
    <dgm:cxn modelId="{64FB5274-0C71-405D-935E-63CD8AE62AB5}" type="presParOf" srcId="{36CF15FE-4639-4758-9D1B-A717C9D9B053}" destId="{A9AA6261-A925-431B-ADBF-631B6DCBC9F9}" srcOrd="0" destOrd="0" presId="urn:microsoft.com/office/officeart/2005/8/layout/hierarchy2"/>
    <dgm:cxn modelId="{940993D2-6D0F-4F1A-B843-6B6B998E6FE1}" type="presParOf" srcId="{36CF15FE-4639-4758-9D1B-A717C9D9B053}" destId="{6F3BF514-D26F-4240-B357-33ABC394749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1ADB66-E826-4818-817A-0F83C6DE428E}" type="doc">
      <dgm:prSet loTypeId="urn:microsoft.com/office/officeart/2005/8/layout/hierarchy2" loCatId="hierarchy" qsTypeId="urn:microsoft.com/office/officeart/2005/8/quickstyle/3d3" qsCatId="3D" csTypeId="urn:microsoft.com/office/officeart/2005/8/colors/accent1_2" csCatId="accent1" phldr="1"/>
      <dgm:spPr/>
      <dgm:t>
        <a:bodyPr/>
        <a:lstStyle/>
        <a:p>
          <a:endParaRPr lang="en-GB"/>
        </a:p>
      </dgm:t>
    </dgm:pt>
    <dgm:pt modelId="{B0F66FFD-51E7-4C34-AE9D-EB0106297B8B}">
      <dgm:prSet phldrT="[Text]"/>
      <dgm:spPr>
        <a:solidFill>
          <a:srgbClr val="FFFF00"/>
        </a:solidFill>
      </dgm:spPr>
      <dgm:t>
        <a:bodyPr/>
        <a:lstStyle/>
        <a:p>
          <a:r>
            <a:rPr lang="en-US" b="1">
              <a:solidFill>
                <a:schemeClr val="tx1"/>
              </a:solidFill>
            </a:rPr>
            <a:t>GCSE JOURNEY (10)</a:t>
          </a:r>
          <a:endParaRPr lang="en-GB" b="1">
            <a:solidFill>
              <a:schemeClr val="tx1"/>
            </a:solidFill>
          </a:endParaRPr>
        </a:p>
      </dgm:t>
    </dgm:pt>
    <dgm:pt modelId="{C03251A7-F10E-4D03-BA96-47FAB6DDB928}" type="parTrans" cxnId="{ECC283F0-D931-4BBB-B13F-4C6CD4758A9C}">
      <dgm:prSet/>
      <dgm:spPr/>
      <dgm:t>
        <a:bodyPr/>
        <a:lstStyle/>
        <a:p>
          <a:endParaRPr lang="en-GB"/>
        </a:p>
      </dgm:t>
    </dgm:pt>
    <dgm:pt modelId="{D4DD972A-7961-425F-8A92-8BBDB946A367}" type="sibTrans" cxnId="{ECC283F0-D931-4BBB-B13F-4C6CD4758A9C}">
      <dgm:prSet/>
      <dgm:spPr/>
      <dgm:t>
        <a:bodyPr/>
        <a:lstStyle/>
        <a:p>
          <a:endParaRPr lang="en-GB"/>
        </a:p>
      </dgm:t>
    </dgm:pt>
    <dgm:pt modelId="{595AD219-3D51-46D7-A136-01609D367EF1}">
      <dgm:prSet phldrT="[Text]"/>
      <dgm:spPr>
        <a:solidFill>
          <a:srgbClr val="92D050"/>
        </a:solidFill>
      </dgm:spPr>
      <dgm:t>
        <a:bodyPr/>
        <a:lstStyle/>
        <a:p>
          <a:r>
            <a:rPr lang="en-US" err="1">
              <a:solidFill>
                <a:schemeClr val="tx1"/>
              </a:solidFill>
            </a:rPr>
            <a:t>Maths</a:t>
          </a:r>
          <a:endParaRPr lang="en-US">
            <a:solidFill>
              <a:schemeClr val="tx1"/>
            </a:solidFill>
          </a:endParaRPr>
        </a:p>
      </dgm:t>
    </dgm:pt>
    <dgm:pt modelId="{FBC14FC3-19F5-4D39-8204-9693D1401DB0}" type="parTrans" cxnId="{89F94719-BD72-453F-B5B2-AB925353D7CD}">
      <dgm:prSet/>
      <dgm:spPr/>
      <dgm:t>
        <a:bodyPr/>
        <a:lstStyle/>
        <a:p>
          <a:endParaRPr lang="en-GB"/>
        </a:p>
      </dgm:t>
    </dgm:pt>
    <dgm:pt modelId="{500AFB04-5B11-4FC8-A716-98E4A6630C80}" type="sibTrans" cxnId="{89F94719-BD72-453F-B5B2-AB925353D7CD}">
      <dgm:prSet/>
      <dgm:spPr/>
      <dgm:t>
        <a:bodyPr/>
        <a:lstStyle/>
        <a:p>
          <a:endParaRPr lang="en-GB"/>
        </a:p>
      </dgm:t>
    </dgm:pt>
    <dgm:pt modelId="{6B38DF8E-1C0D-4A78-9CA1-21E847E23671}">
      <dgm:prSet phldrT="[Text]"/>
      <dgm:spPr>
        <a:solidFill>
          <a:srgbClr val="92D050"/>
        </a:solidFill>
      </dgm:spPr>
      <dgm:t>
        <a:bodyPr/>
        <a:lstStyle/>
        <a:p>
          <a:r>
            <a:rPr lang="en-US">
              <a:solidFill>
                <a:schemeClr val="tx1"/>
              </a:solidFill>
            </a:rPr>
            <a:t>English Language</a:t>
          </a:r>
          <a:endParaRPr lang="en-GB">
            <a:solidFill>
              <a:schemeClr val="tx1"/>
            </a:solidFill>
          </a:endParaRPr>
        </a:p>
      </dgm:t>
    </dgm:pt>
    <dgm:pt modelId="{007E786B-F14E-4C28-84F8-90F0250ABC04}" type="parTrans" cxnId="{6FC04AD6-0DEE-4F85-8C99-E1EA5DC1CF09}">
      <dgm:prSet/>
      <dgm:spPr/>
      <dgm:t>
        <a:bodyPr/>
        <a:lstStyle/>
        <a:p>
          <a:endParaRPr lang="en-GB"/>
        </a:p>
      </dgm:t>
    </dgm:pt>
    <dgm:pt modelId="{1E1EEABC-E05F-408A-8CD0-886340708C00}" type="sibTrans" cxnId="{6FC04AD6-0DEE-4F85-8C99-E1EA5DC1CF09}">
      <dgm:prSet/>
      <dgm:spPr/>
      <dgm:t>
        <a:bodyPr/>
        <a:lstStyle/>
        <a:p>
          <a:endParaRPr lang="en-GB"/>
        </a:p>
      </dgm:t>
    </dgm:pt>
    <dgm:pt modelId="{27657EDE-0DF2-4516-8A4A-C5B83DBF96F0}">
      <dgm:prSet phldrT="[Text]"/>
      <dgm:spPr>
        <a:solidFill>
          <a:srgbClr val="92D050"/>
        </a:solidFill>
      </dgm:spPr>
      <dgm:t>
        <a:bodyPr/>
        <a:lstStyle/>
        <a:p>
          <a:r>
            <a:rPr lang="en-US">
              <a:solidFill>
                <a:schemeClr val="tx1"/>
              </a:solidFill>
            </a:rPr>
            <a:t>English Literature</a:t>
          </a:r>
          <a:endParaRPr lang="en-GB">
            <a:solidFill>
              <a:schemeClr val="tx1"/>
            </a:solidFill>
          </a:endParaRPr>
        </a:p>
      </dgm:t>
    </dgm:pt>
    <dgm:pt modelId="{5B45AF57-D0E4-439D-80B5-05783B8BC1B5}" type="parTrans" cxnId="{362E95AF-439D-4B3F-994A-9BEADDE53E07}">
      <dgm:prSet/>
      <dgm:spPr/>
      <dgm:t>
        <a:bodyPr/>
        <a:lstStyle/>
        <a:p>
          <a:endParaRPr lang="en-GB"/>
        </a:p>
      </dgm:t>
    </dgm:pt>
    <dgm:pt modelId="{AF707F5B-8D13-4913-98BD-8BC67F590AA7}" type="sibTrans" cxnId="{362E95AF-439D-4B3F-994A-9BEADDE53E07}">
      <dgm:prSet/>
      <dgm:spPr/>
      <dgm:t>
        <a:bodyPr/>
        <a:lstStyle/>
        <a:p>
          <a:endParaRPr lang="en-GB"/>
        </a:p>
      </dgm:t>
    </dgm:pt>
    <dgm:pt modelId="{E3FAFE77-2DC2-4F27-A3BF-582E93D99DA3}">
      <dgm:prSet phldrT="[Text]"/>
      <dgm:spPr>
        <a:solidFill>
          <a:srgbClr val="FFC000"/>
        </a:solidFill>
      </dgm:spPr>
      <dgm:t>
        <a:bodyPr/>
        <a:lstStyle/>
        <a:p>
          <a:r>
            <a:rPr lang="en-US">
              <a:solidFill>
                <a:schemeClr val="tx1"/>
              </a:solidFill>
            </a:rPr>
            <a:t>Triple Science x 3*</a:t>
          </a:r>
          <a:endParaRPr lang="en-GB">
            <a:solidFill>
              <a:schemeClr val="tx1"/>
            </a:solidFill>
          </a:endParaRPr>
        </a:p>
      </dgm:t>
    </dgm:pt>
    <dgm:pt modelId="{C7236392-09E4-4537-803F-C6A5DBC401F7}" type="parTrans" cxnId="{F80C0D15-EA08-495F-9B3F-DFA26C417964}">
      <dgm:prSet/>
      <dgm:spPr/>
      <dgm:t>
        <a:bodyPr/>
        <a:lstStyle/>
        <a:p>
          <a:endParaRPr lang="en-GB"/>
        </a:p>
      </dgm:t>
    </dgm:pt>
    <dgm:pt modelId="{C852AD15-C63F-4428-9B1F-FEFB72D1E644}" type="sibTrans" cxnId="{F80C0D15-EA08-495F-9B3F-DFA26C417964}">
      <dgm:prSet/>
      <dgm:spPr/>
      <dgm:t>
        <a:bodyPr/>
        <a:lstStyle/>
        <a:p>
          <a:endParaRPr lang="en-GB"/>
        </a:p>
      </dgm:t>
    </dgm:pt>
    <dgm:pt modelId="{967F2BC5-8CFC-4C7A-B5C7-2E5065953540}">
      <dgm:prSet phldrT="[Text]"/>
      <dgm:spPr/>
      <dgm:t>
        <a:bodyPr/>
        <a:lstStyle/>
        <a:p>
          <a:r>
            <a:rPr lang="en-US"/>
            <a:t>OPTION A</a:t>
          </a:r>
          <a:endParaRPr lang="en-GB"/>
        </a:p>
      </dgm:t>
    </dgm:pt>
    <dgm:pt modelId="{1664D422-7992-4AC9-9D9F-20A54B1BB05E}" type="parTrans" cxnId="{ECD1059B-17D5-4B73-9350-D42CC5B3C11C}">
      <dgm:prSet/>
      <dgm:spPr/>
      <dgm:t>
        <a:bodyPr/>
        <a:lstStyle/>
        <a:p>
          <a:endParaRPr lang="en-GB"/>
        </a:p>
      </dgm:t>
    </dgm:pt>
    <dgm:pt modelId="{31D836DF-97B0-4731-A565-EC2C7B3C4AC8}" type="sibTrans" cxnId="{ECD1059B-17D5-4B73-9350-D42CC5B3C11C}">
      <dgm:prSet/>
      <dgm:spPr/>
      <dgm:t>
        <a:bodyPr/>
        <a:lstStyle/>
        <a:p>
          <a:endParaRPr lang="en-GB"/>
        </a:p>
      </dgm:t>
    </dgm:pt>
    <dgm:pt modelId="{2B6FEC7B-110D-4C26-ABC2-82FF86F99778}">
      <dgm:prSet phldrT="[Text]"/>
      <dgm:spPr/>
      <dgm:t>
        <a:bodyPr/>
        <a:lstStyle/>
        <a:p>
          <a:r>
            <a:rPr lang="en-US"/>
            <a:t>OPTION B</a:t>
          </a:r>
          <a:endParaRPr lang="en-GB"/>
        </a:p>
      </dgm:t>
    </dgm:pt>
    <dgm:pt modelId="{F1DBA829-AD87-477B-8EDC-0260F2207A83}" type="parTrans" cxnId="{6ED23061-22D8-495F-BC53-0266312B9DE2}">
      <dgm:prSet/>
      <dgm:spPr/>
      <dgm:t>
        <a:bodyPr/>
        <a:lstStyle/>
        <a:p>
          <a:endParaRPr lang="en-GB"/>
        </a:p>
      </dgm:t>
    </dgm:pt>
    <dgm:pt modelId="{4A2729B5-3879-46BA-B194-BC5BA010A400}" type="sibTrans" cxnId="{6ED23061-22D8-495F-BC53-0266312B9DE2}">
      <dgm:prSet/>
      <dgm:spPr/>
      <dgm:t>
        <a:bodyPr/>
        <a:lstStyle/>
        <a:p>
          <a:endParaRPr lang="en-GB"/>
        </a:p>
      </dgm:t>
    </dgm:pt>
    <dgm:pt modelId="{AED8E517-C7EE-49D6-BAD0-64715C1D08CE}">
      <dgm:prSet phldrT="[Text]"/>
      <dgm:spPr/>
      <dgm:t>
        <a:bodyPr/>
        <a:lstStyle/>
        <a:p>
          <a:r>
            <a:rPr lang="en-US"/>
            <a:t>OPTION C</a:t>
          </a:r>
          <a:endParaRPr lang="en-GB"/>
        </a:p>
      </dgm:t>
    </dgm:pt>
    <dgm:pt modelId="{4B6961DE-CA6F-4544-B3D7-309AE1685369}" type="parTrans" cxnId="{1F815688-3C61-42B0-A9A6-BDDA9623E161}">
      <dgm:prSet/>
      <dgm:spPr/>
      <dgm:t>
        <a:bodyPr/>
        <a:lstStyle/>
        <a:p>
          <a:endParaRPr lang="en-GB"/>
        </a:p>
      </dgm:t>
    </dgm:pt>
    <dgm:pt modelId="{FEB07DEF-628A-4EBE-8D65-798A1C3E9459}" type="sibTrans" cxnId="{1F815688-3C61-42B0-A9A6-BDDA9623E161}">
      <dgm:prSet/>
      <dgm:spPr/>
      <dgm:t>
        <a:bodyPr/>
        <a:lstStyle/>
        <a:p>
          <a:endParaRPr lang="en-GB"/>
        </a:p>
      </dgm:t>
    </dgm:pt>
    <dgm:pt modelId="{3152329A-4396-4044-9510-86FC71991F35}">
      <dgm:prSet phldrT="[Text]"/>
      <dgm:spPr/>
      <dgm:t>
        <a:bodyPr/>
        <a:lstStyle/>
        <a:p>
          <a:r>
            <a:rPr lang="en-US"/>
            <a:t>OPTION D</a:t>
          </a:r>
          <a:endParaRPr lang="en-GB"/>
        </a:p>
      </dgm:t>
    </dgm:pt>
    <dgm:pt modelId="{B4039CC3-EDD2-4D45-A82E-782BBDDD2335}" type="parTrans" cxnId="{0EB73A58-FA49-4495-A64A-59381FF283EC}">
      <dgm:prSet/>
      <dgm:spPr/>
      <dgm:t>
        <a:bodyPr/>
        <a:lstStyle/>
        <a:p>
          <a:endParaRPr lang="en-GB"/>
        </a:p>
      </dgm:t>
    </dgm:pt>
    <dgm:pt modelId="{AEA2D22C-8C90-4BC1-8037-163019ECDC12}" type="sibTrans" cxnId="{0EB73A58-FA49-4495-A64A-59381FF283EC}">
      <dgm:prSet/>
      <dgm:spPr/>
      <dgm:t>
        <a:bodyPr/>
        <a:lstStyle/>
        <a:p>
          <a:endParaRPr lang="en-GB"/>
        </a:p>
      </dgm:t>
    </dgm:pt>
    <dgm:pt modelId="{F6A1816B-AC38-4ED3-AFCE-585A16FC9391}" type="pres">
      <dgm:prSet presAssocID="{FC1ADB66-E826-4818-817A-0F83C6DE428E}" presName="diagram" presStyleCnt="0">
        <dgm:presLayoutVars>
          <dgm:chPref val="1"/>
          <dgm:dir/>
          <dgm:animOne val="branch"/>
          <dgm:animLvl val="lvl"/>
          <dgm:resizeHandles val="exact"/>
        </dgm:presLayoutVars>
      </dgm:prSet>
      <dgm:spPr/>
    </dgm:pt>
    <dgm:pt modelId="{ED9F3CE2-FC54-4428-94C8-FD73C2B60329}" type="pres">
      <dgm:prSet presAssocID="{B0F66FFD-51E7-4C34-AE9D-EB0106297B8B}" presName="root1" presStyleCnt="0"/>
      <dgm:spPr/>
    </dgm:pt>
    <dgm:pt modelId="{988F6850-FBFF-464D-8F41-22A8E30BEEFC}" type="pres">
      <dgm:prSet presAssocID="{B0F66FFD-51E7-4C34-AE9D-EB0106297B8B}" presName="LevelOneTextNode" presStyleLbl="node0" presStyleIdx="0" presStyleCnt="1">
        <dgm:presLayoutVars>
          <dgm:chPref val="3"/>
        </dgm:presLayoutVars>
      </dgm:prSet>
      <dgm:spPr/>
    </dgm:pt>
    <dgm:pt modelId="{AD0435EA-368D-478C-B970-A804AEE1635D}" type="pres">
      <dgm:prSet presAssocID="{B0F66FFD-51E7-4C34-AE9D-EB0106297B8B}" presName="level2hierChild" presStyleCnt="0"/>
      <dgm:spPr/>
    </dgm:pt>
    <dgm:pt modelId="{53F8AA21-1F2B-4B8B-871E-D9CB5833CE59}" type="pres">
      <dgm:prSet presAssocID="{FBC14FC3-19F5-4D39-8204-9693D1401DB0}" presName="conn2-1" presStyleLbl="parChTrans1D2" presStyleIdx="0" presStyleCnt="8"/>
      <dgm:spPr/>
    </dgm:pt>
    <dgm:pt modelId="{D62EC0AD-4FA4-41FB-9408-C66C3A3D98C9}" type="pres">
      <dgm:prSet presAssocID="{FBC14FC3-19F5-4D39-8204-9693D1401DB0}" presName="connTx" presStyleLbl="parChTrans1D2" presStyleIdx="0" presStyleCnt="8"/>
      <dgm:spPr/>
    </dgm:pt>
    <dgm:pt modelId="{93ACB24D-19BD-45ED-A6F8-05367093664A}" type="pres">
      <dgm:prSet presAssocID="{595AD219-3D51-46D7-A136-01609D367EF1}" presName="root2" presStyleCnt="0"/>
      <dgm:spPr/>
    </dgm:pt>
    <dgm:pt modelId="{EEB22937-EBB9-40C9-BA5E-6C80BE0DDCB6}" type="pres">
      <dgm:prSet presAssocID="{595AD219-3D51-46D7-A136-01609D367EF1}" presName="LevelTwoTextNode" presStyleLbl="node2" presStyleIdx="0" presStyleCnt="8">
        <dgm:presLayoutVars>
          <dgm:chPref val="3"/>
        </dgm:presLayoutVars>
      </dgm:prSet>
      <dgm:spPr/>
    </dgm:pt>
    <dgm:pt modelId="{D417CE2A-43F8-4A7D-8BDF-035C832C653E}" type="pres">
      <dgm:prSet presAssocID="{595AD219-3D51-46D7-A136-01609D367EF1}" presName="level3hierChild" presStyleCnt="0"/>
      <dgm:spPr/>
    </dgm:pt>
    <dgm:pt modelId="{8A407AFE-5386-4837-8CA1-0A2FA096ACB0}" type="pres">
      <dgm:prSet presAssocID="{007E786B-F14E-4C28-84F8-90F0250ABC04}" presName="conn2-1" presStyleLbl="parChTrans1D2" presStyleIdx="1" presStyleCnt="8"/>
      <dgm:spPr/>
    </dgm:pt>
    <dgm:pt modelId="{1D5FA81D-FE56-404A-ABC0-2CAB00FBE53C}" type="pres">
      <dgm:prSet presAssocID="{007E786B-F14E-4C28-84F8-90F0250ABC04}" presName="connTx" presStyleLbl="parChTrans1D2" presStyleIdx="1" presStyleCnt="8"/>
      <dgm:spPr/>
    </dgm:pt>
    <dgm:pt modelId="{315BDA7E-8EC2-452B-A341-ECBF67EA7AD1}" type="pres">
      <dgm:prSet presAssocID="{6B38DF8E-1C0D-4A78-9CA1-21E847E23671}" presName="root2" presStyleCnt="0"/>
      <dgm:spPr/>
    </dgm:pt>
    <dgm:pt modelId="{852622F1-3A50-437E-9623-9F2ADBE5E036}" type="pres">
      <dgm:prSet presAssocID="{6B38DF8E-1C0D-4A78-9CA1-21E847E23671}" presName="LevelTwoTextNode" presStyleLbl="node2" presStyleIdx="1" presStyleCnt="8">
        <dgm:presLayoutVars>
          <dgm:chPref val="3"/>
        </dgm:presLayoutVars>
      </dgm:prSet>
      <dgm:spPr/>
    </dgm:pt>
    <dgm:pt modelId="{5A428187-5A5A-4A6A-942D-9E0E1CC47921}" type="pres">
      <dgm:prSet presAssocID="{6B38DF8E-1C0D-4A78-9CA1-21E847E23671}" presName="level3hierChild" presStyleCnt="0"/>
      <dgm:spPr/>
    </dgm:pt>
    <dgm:pt modelId="{2CA7CEF4-0858-4174-BDE4-DA32E5BC0667}" type="pres">
      <dgm:prSet presAssocID="{5B45AF57-D0E4-439D-80B5-05783B8BC1B5}" presName="conn2-1" presStyleLbl="parChTrans1D2" presStyleIdx="2" presStyleCnt="8"/>
      <dgm:spPr/>
    </dgm:pt>
    <dgm:pt modelId="{0EE95D2C-6151-4D05-B172-D8FB46A127A3}" type="pres">
      <dgm:prSet presAssocID="{5B45AF57-D0E4-439D-80B5-05783B8BC1B5}" presName="connTx" presStyleLbl="parChTrans1D2" presStyleIdx="2" presStyleCnt="8"/>
      <dgm:spPr/>
    </dgm:pt>
    <dgm:pt modelId="{A84D4489-ABFD-4662-AEC4-7AA1F0ACEE67}" type="pres">
      <dgm:prSet presAssocID="{27657EDE-0DF2-4516-8A4A-C5B83DBF96F0}" presName="root2" presStyleCnt="0"/>
      <dgm:spPr/>
    </dgm:pt>
    <dgm:pt modelId="{ADC63797-A7B1-4A9A-AC4F-2A7755748BD7}" type="pres">
      <dgm:prSet presAssocID="{27657EDE-0DF2-4516-8A4A-C5B83DBF96F0}" presName="LevelTwoTextNode" presStyleLbl="node2" presStyleIdx="2" presStyleCnt="8">
        <dgm:presLayoutVars>
          <dgm:chPref val="3"/>
        </dgm:presLayoutVars>
      </dgm:prSet>
      <dgm:spPr/>
    </dgm:pt>
    <dgm:pt modelId="{24B866D9-89F6-4A4B-8AE7-153B17437FD6}" type="pres">
      <dgm:prSet presAssocID="{27657EDE-0DF2-4516-8A4A-C5B83DBF96F0}" presName="level3hierChild" presStyleCnt="0"/>
      <dgm:spPr/>
    </dgm:pt>
    <dgm:pt modelId="{CED19760-9724-4985-AEE0-17A314B8CC64}" type="pres">
      <dgm:prSet presAssocID="{C7236392-09E4-4537-803F-C6A5DBC401F7}" presName="conn2-1" presStyleLbl="parChTrans1D2" presStyleIdx="3" presStyleCnt="8"/>
      <dgm:spPr/>
    </dgm:pt>
    <dgm:pt modelId="{FC7C9067-670A-4327-9C92-5D7DEAD86457}" type="pres">
      <dgm:prSet presAssocID="{C7236392-09E4-4537-803F-C6A5DBC401F7}" presName="connTx" presStyleLbl="parChTrans1D2" presStyleIdx="3" presStyleCnt="8"/>
      <dgm:spPr/>
    </dgm:pt>
    <dgm:pt modelId="{B56C7AD8-E5CA-48BE-A72F-339C741FE534}" type="pres">
      <dgm:prSet presAssocID="{E3FAFE77-2DC2-4F27-A3BF-582E93D99DA3}" presName="root2" presStyleCnt="0"/>
      <dgm:spPr/>
    </dgm:pt>
    <dgm:pt modelId="{C1065218-EC59-4956-A5A7-8D1545C1DD66}" type="pres">
      <dgm:prSet presAssocID="{E3FAFE77-2DC2-4F27-A3BF-582E93D99DA3}" presName="LevelTwoTextNode" presStyleLbl="node2" presStyleIdx="3" presStyleCnt="8">
        <dgm:presLayoutVars>
          <dgm:chPref val="3"/>
        </dgm:presLayoutVars>
      </dgm:prSet>
      <dgm:spPr/>
    </dgm:pt>
    <dgm:pt modelId="{F631D98A-D7A4-4822-A7AE-89F9FF96EC54}" type="pres">
      <dgm:prSet presAssocID="{E3FAFE77-2DC2-4F27-A3BF-582E93D99DA3}" presName="level3hierChild" presStyleCnt="0"/>
      <dgm:spPr/>
    </dgm:pt>
    <dgm:pt modelId="{81950D43-43D1-4D90-88D7-44B246B80D21}" type="pres">
      <dgm:prSet presAssocID="{1664D422-7992-4AC9-9D9F-20A54B1BB05E}" presName="conn2-1" presStyleLbl="parChTrans1D2" presStyleIdx="4" presStyleCnt="8"/>
      <dgm:spPr/>
    </dgm:pt>
    <dgm:pt modelId="{06ACC003-9C0C-4A3E-83F0-C64C6509306A}" type="pres">
      <dgm:prSet presAssocID="{1664D422-7992-4AC9-9D9F-20A54B1BB05E}" presName="connTx" presStyleLbl="parChTrans1D2" presStyleIdx="4" presStyleCnt="8"/>
      <dgm:spPr/>
    </dgm:pt>
    <dgm:pt modelId="{FCB7EB8D-1633-4037-9E99-EB3B8CE98DE9}" type="pres">
      <dgm:prSet presAssocID="{967F2BC5-8CFC-4C7A-B5C7-2E5065953540}" presName="root2" presStyleCnt="0"/>
      <dgm:spPr/>
    </dgm:pt>
    <dgm:pt modelId="{1D92A847-E8A2-4998-B420-304C81C7A748}" type="pres">
      <dgm:prSet presAssocID="{967F2BC5-8CFC-4C7A-B5C7-2E5065953540}" presName="LevelTwoTextNode" presStyleLbl="node2" presStyleIdx="4" presStyleCnt="8">
        <dgm:presLayoutVars>
          <dgm:chPref val="3"/>
        </dgm:presLayoutVars>
      </dgm:prSet>
      <dgm:spPr/>
    </dgm:pt>
    <dgm:pt modelId="{E5B8EFA4-DCB6-40D9-86C1-045BCC0C6051}" type="pres">
      <dgm:prSet presAssocID="{967F2BC5-8CFC-4C7A-B5C7-2E5065953540}" presName="level3hierChild" presStyleCnt="0"/>
      <dgm:spPr/>
    </dgm:pt>
    <dgm:pt modelId="{3EA46605-927E-40D3-9433-1577688D762E}" type="pres">
      <dgm:prSet presAssocID="{F1DBA829-AD87-477B-8EDC-0260F2207A83}" presName="conn2-1" presStyleLbl="parChTrans1D2" presStyleIdx="5" presStyleCnt="8"/>
      <dgm:spPr/>
    </dgm:pt>
    <dgm:pt modelId="{5FAF73A9-3B4E-4B0D-A681-526BD207BE69}" type="pres">
      <dgm:prSet presAssocID="{F1DBA829-AD87-477B-8EDC-0260F2207A83}" presName="connTx" presStyleLbl="parChTrans1D2" presStyleIdx="5" presStyleCnt="8"/>
      <dgm:spPr/>
    </dgm:pt>
    <dgm:pt modelId="{0A8A552F-7CA3-4B66-853A-FF07327CB707}" type="pres">
      <dgm:prSet presAssocID="{2B6FEC7B-110D-4C26-ABC2-82FF86F99778}" presName="root2" presStyleCnt="0"/>
      <dgm:spPr/>
    </dgm:pt>
    <dgm:pt modelId="{6DCBBF54-0E4B-4C8F-9C88-F269AFC48664}" type="pres">
      <dgm:prSet presAssocID="{2B6FEC7B-110D-4C26-ABC2-82FF86F99778}" presName="LevelTwoTextNode" presStyleLbl="node2" presStyleIdx="5" presStyleCnt="8">
        <dgm:presLayoutVars>
          <dgm:chPref val="3"/>
        </dgm:presLayoutVars>
      </dgm:prSet>
      <dgm:spPr/>
    </dgm:pt>
    <dgm:pt modelId="{6111964C-E5E1-4E56-B96E-99950E37B099}" type="pres">
      <dgm:prSet presAssocID="{2B6FEC7B-110D-4C26-ABC2-82FF86F99778}" presName="level3hierChild" presStyleCnt="0"/>
      <dgm:spPr/>
    </dgm:pt>
    <dgm:pt modelId="{29106AD1-0EFE-4E1D-BCFC-970A762AEF42}" type="pres">
      <dgm:prSet presAssocID="{4B6961DE-CA6F-4544-B3D7-309AE1685369}" presName="conn2-1" presStyleLbl="parChTrans1D2" presStyleIdx="6" presStyleCnt="8"/>
      <dgm:spPr/>
    </dgm:pt>
    <dgm:pt modelId="{978FF5D6-03BD-45D3-B374-246175E5FA0B}" type="pres">
      <dgm:prSet presAssocID="{4B6961DE-CA6F-4544-B3D7-309AE1685369}" presName="connTx" presStyleLbl="parChTrans1D2" presStyleIdx="6" presStyleCnt="8"/>
      <dgm:spPr/>
    </dgm:pt>
    <dgm:pt modelId="{83218909-DEE2-4E82-9995-15FD2270BAB4}" type="pres">
      <dgm:prSet presAssocID="{AED8E517-C7EE-49D6-BAD0-64715C1D08CE}" presName="root2" presStyleCnt="0"/>
      <dgm:spPr/>
    </dgm:pt>
    <dgm:pt modelId="{38509390-C18F-4509-A48D-09F8220F34C1}" type="pres">
      <dgm:prSet presAssocID="{AED8E517-C7EE-49D6-BAD0-64715C1D08CE}" presName="LevelTwoTextNode" presStyleLbl="node2" presStyleIdx="6" presStyleCnt="8">
        <dgm:presLayoutVars>
          <dgm:chPref val="3"/>
        </dgm:presLayoutVars>
      </dgm:prSet>
      <dgm:spPr/>
    </dgm:pt>
    <dgm:pt modelId="{E1742829-1CAD-4446-B5FE-83A8A6F843FF}" type="pres">
      <dgm:prSet presAssocID="{AED8E517-C7EE-49D6-BAD0-64715C1D08CE}" presName="level3hierChild" presStyleCnt="0"/>
      <dgm:spPr/>
    </dgm:pt>
    <dgm:pt modelId="{D158881C-4E2A-4E35-B168-93A32BACD0EF}" type="pres">
      <dgm:prSet presAssocID="{B4039CC3-EDD2-4D45-A82E-782BBDDD2335}" presName="conn2-1" presStyleLbl="parChTrans1D2" presStyleIdx="7" presStyleCnt="8"/>
      <dgm:spPr/>
    </dgm:pt>
    <dgm:pt modelId="{09610104-EEEF-437B-A595-1679FF517322}" type="pres">
      <dgm:prSet presAssocID="{B4039CC3-EDD2-4D45-A82E-782BBDDD2335}" presName="connTx" presStyleLbl="parChTrans1D2" presStyleIdx="7" presStyleCnt="8"/>
      <dgm:spPr/>
    </dgm:pt>
    <dgm:pt modelId="{36CF15FE-4639-4758-9D1B-A717C9D9B053}" type="pres">
      <dgm:prSet presAssocID="{3152329A-4396-4044-9510-86FC71991F35}" presName="root2" presStyleCnt="0"/>
      <dgm:spPr/>
    </dgm:pt>
    <dgm:pt modelId="{A9AA6261-A925-431B-ADBF-631B6DCBC9F9}" type="pres">
      <dgm:prSet presAssocID="{3152329A-4396-4044-9510-86FC71991F35}" presName="LevelTwoTextNode" presStyleLbl="node2" presStyleIdx="7" presStyleCnt="8">
        <dgm:presLayoutVars>
          <dgm:chPref val="3"/>
        </dgm:presLayoutVars>
      </dgm:prSet>
      <dgm:spPr/>
    </dgm:pt>
    <dgm:pt modelId="{6F3BF514-D26F-4240-B357-33ABC3947493}" type="pres">
      <dgm:prSet presAssocID="{3152329A-4396-4044-9510-86FC71991F35}" presName="level3hierChild" presStyleCnt="0"/>
      <dgm:spPr/>
    </dgm:pt>
  </dgm:ptLst>
  <dgm:cxnLst>
    <dgm:cxn modelId="{6B85E903-A2A0-4A71-B868-7D2ACBF2672C}" type="presOf" srcId="{007E786B-F14E-4C28-84F8-90F0250ABC04}" destId="{1D5FA81D-FE56-404A-ABC0-2CAB00FBE53C}" srcOrd="1" destOrd="0" presId="urn:microsoft.com/office/officeart/2005/8/layout/hierarchy2"/>
    <dgm:cxn modelId="{17727C0E-1FFE-4540-9DB1-435CF3E87875}" type="presOf" srcId="{2B6FEC7B-110D-4C26-ABC2-82FF86F99778}" destId="{6DCBBF54-0E4B-4C8F-9C88-F269AFC48664}" srcOrd="0" destOrd="0" presId="urn:microsoft.com/office/officeart/2005/8/layout/hierarchy2"/>
    <dgm:cxn modelId="{F80C0D15-EA08-495F-9B3F-DFA26C417964}" srcId="{B0F66FFD-51E7-4C34-AE9D-EB0106297B8B}" destId="{E3FAFE77-2DC2-4F27-A3BF-582E93D99DA3}" srcOrd="3" destOrd="0" parTransId="{C7236392-09E4-4537-803F-C6A5DBC401F7}" sibTransId="{C852AD15-C63F-4428-9B1F-FEFB72D1E644}"/>
    <dgm:cxn modelId="{89F94719-BD72-453F-B5B2-AB925353D7CD}" srcId="{B0F66FFD-51E7-4C34-AE9D-EB0106297B8B}" destId="{595AD219-3D51-46D7-A136-01609D367EF1}" srcOrd="0" destOrd="0" parTransId="{FBC14FC3-19F5-4D39-8204-9693D1401DB0}" sibTransId="{500AFB04-5B11-4FC8-A716-98E4A6630C80}"/>
    <dgm:cxn modelId="{93BF2A23-BC27-445C-9D83-04D120439B3B}" type="presOf" srcId="{6B38DF8E-1C0D-4A78-9CA1-21E847E23671}" destId="{852622F1-3A50-437E-9623-9F2ADBE5E036}" srcOrd="0" destOrd="0" presId="urn:microsoft.com/office/officeart/2005/8/layout/hierarchy2"/>
    <dgm:cxn modelId="{38F2B923-4288-433A-A74E-747E2DD718F2}" type="presOf" srcId="{1664D422-7992-4AC9-9D9F-20A54B1BB05E}" destId="{81950D43-43D1-4D90-88D7-44B246B80D21}" srcOrd="0" destOrd="0" presId="urn:microsoft.com/office/officeart/2005/8/layout/hierarchy2"/>
    <dgm:cxn modelId="{19C50626-01F2-453B-9D5E-FF4FCC0A0C53}" type="presOf" srcId="{4B6961DE-CA6F-4544-B3D7-309AE1685369}" destId="{29106AD1-0EFE-4E1D-BCFC-970A762AEF42}" srcOrd="0" destOrd="0" presId="urn:microsoft.com/office/officeart/2005/8/layout/hierarchy2"/>
    <dgm:cxn modelId="{C2049C3C-D584-4649-BF56-F834B16959AF}" type="presOf" srcId="{967F2BC5-8CFC-4C7A-B5C7-2E5065953540}" destId="{1D92A847-E8A2-4998-B420-304C81C7A748}" srcOrd="0" destOrd="0" presId="urn:microsoft.com/office/officeart/2005/8/layout/hierarchy2"/>
    <dgm:cxn modelId="{7BCA3E5F-8402-4EB3-A444-D4F447326617}" type="presOf" srcId="{B4039CC3-EDD2-4D45-A82E-782BBDDD2335}" destId="{D158881C-4E2A-4E35-B168-93A32BACD0EF}" srcOrd="0" destOrd="0" presId="urn:microsoft.com/office/officeart/2005/8/layout/hierarchy2"/>
    <dgm:cxn modelId="{6ED23061-22D8-495F-BC53-0266312B9DE2}" srcId="{B0F66FFD-51E7-4C34-AE9D-EB0106297B8B}" destId="{2B6FEC7B-110D-4C26-ABC2-82FF86F99778}" srcOrd="5" destOrd="0" parTransId="{F1DBA829-AD87-477B-8EDC-0260F2207A83}" sibTransId="{4A2729B5-3879-46BA-B194-BC5BA010A400}"/>
    <dgm:cxn modelId="{D2B69C62-38A8-43BE-A931-DE8B2906912A}" type="presOf" srcId="{C7236392-09E4-4537-803F-C6A5DBC401F7}" destId="{CED19760-9724-4985-AEE0-17A314B8CC64}" srcOrd="0" destOrd="0" presId="urn:microsoft.com/office/officeart/2005/8/layout/hierarchy2"/>
    <dgm:cxn modelId="{F2B1074B-8A53-4539-A197-061F76A84EB4}" type="presOf" srcId="{E3FAFE77-2DC2-4F27-A3BF-582E93D99DA3}" destId="{C1065218-EC59-4956-A5A7-8D1545C1DD66}" srcOrd="0" destOrd="0" presId="urn:microsoft.com/office/officeart/2005/8/layout/hierarchy2"/>
    <dgm:cxn modelId="{5C532D70-5F06-41C2-9FB8-5DA0FEE02747}" type="presOf" srcId="{AED8E517-C7EE-49D6-BAD0-64715C1D08CE}" destId="{38509390-C18F-4509-A48D-09F8220F34C1}" srcOrd="0" destOrd="0" presId="urn:microsoft.com/office/officeart/2005/8/layout/hierarchy2"/>
    <dgm:cxn modelId="{32C53451-CB9E-42DC-A9C7-61523CC8FC04}" type="presOf" srcId="{B0F66FFD-51E7-4C34-AE9D-EB0106297B8B}" destId="{988F6850-FBFF-464D-8F41-22A8E30BEEFC}" srcOrd="0" destOrd="0" presId="urn:microsoft.com/office/officeart/2005/8/layout/hierarchy2"/>
    <dgm:cxn modelId="{95629671-A89E-48AA-868E-0A9714377C06}" type="presOf" srcId="{007E786B-F14E-4C28-84F8-90F0250ABC04}" destId="{8A407AFE-5386-4837-8CA1-0A2FA096ACB0}" srcOrd="0" destOrd="0" presId="urn:microsoft.com/office/officeart/2005/8/layout/hierarchy2"/>
    <dgm:cxn modelId="{070B7F57-7946-4938-94B2-2C8663B687E7}" type="presOf" srcId="{5B45AF57-D0E4-439D-80B5-05783B8BC1B5}" destId="{2CA7CEF4-0858-4174-BDE4-DA32E5BC0667}" srcOrd="0" destOrd="0" presId="urn:microsoft.com/office/officeart/2005/8/layout/hierarchy2"/>
    <dgm:cxn modelId="{0EB73A58-FA49-4495-A64A-59381FF283EC}" srcId="{B0F66FFD-51E7-4C34-AE9D-EB0106297B8B}" destId="{3152329A-4396-4044-9510-86FC71991F35}" srcOrd="7" destOrd="0" parTransId="{B4039CC3-EDD2-4D45-A82E-782BBDDD2335}" sibTransId="{AEA2D22C-8C90-4BC1-8037-163019ECDC12}"/>
    <dgm:cxn modelId="{EB7AA67B-D1A4-4D4A-B2DB-87D08F1C8BD6}" type="presOf" srcId="{F1DBA829-AD87-477B-8EDC-0260F2207A83}" destId="{3EA46605-927E-40D3-9433-1577688D762E}" srcOrd="0" destOrd="0" presId="urn:microsoft.com/office/officeart/2005/8/layout/hierarchy2"/>
    <dgm:cxn modelId="{17A22F84-FC22-4255-BE71-17AC53442FFC}" type="presOf" srcId="{5B45AF57-D0E4-439D-80B5-05783B8BC1B5}" destId="{0EE95D2C-6151-4D05-B172-D8FB46A127A3}" srcOrd="1" destOrd="0" presId="urn:microsoft.com/office/officeart/2005/8/layout/hierarchy2"/>
    <dgm:cxn modelId="{1F815688-3C61-42B0-A9A6-BDDA9623E161}" srcId="{B0F66FFD-51E7-4C34-AE9D-EB0106297B8B}" destId="{AED8E517-C7EE-49D6-BAD0-64715C1D08CE}" srcOrd="6" destOrd="0" parTransId="{4B6961DE-CA6F-4544-B3D7-309AE1685369}" sibTransId="{FEB07DEF-628A-4EBE-8D65-798A1C3E9459}"/>
    <dgm:cxn modelId="{F6D0BB8F-F767-44DA-92AF-8FAF6A19C2A5}" type="presOf" srcId="{27657EDE-0DF2-4516-8A4A-C5B83DBF96F0}" destId="{ADC63797-A7B1-4A9A-AC4F-2A7755748BD7}" srcOrd="0" destOrd="0" presId="urn:microsoft.com/office/officeart/2005/8/layout/hierarchy2"/>
    <dgm:cxn modelId="{ECD1059B-17D5-4B73-9350-D42CC5B3C11C}" srcId="{B0F66FFD-51E7-4C34-AE9D-EB0106297B8B}" destId="{967F2BC5-8CFC-4C7A-B5C7-2E5065953540}" srcOrd="4" destOrd="0" parTransId="{1664D422-7992-4AC9-9D9F-20A54B1BB05E}" sibTransId="{31D836DF-97B0-4731-A565-EC2C7B3C4AC8}"/>
    <dgm:cxn modelId="{B3819EAC-6FE2-46E6-B637-434A3D7CC0B1}" type="presOf" srcId="{FBC14FC3-19F5-4D39-8204-9693D1401DB0}" destId="{D62EC0AD-4FA4-41FB-9408-C66C3A3D98C9}" srcOrd="1" destOrd="0" presId="urn:microsoft.com/office/officeart/2005/8/layout/hierarchy2"/>
    <dgm:cxn modelId="{9FE075AF-C15B-4610-9B6F-E2A073B36C17}" type="presOf" srcId="{F1DBA829-AD87-477B-8EDC-0260F2207A83}" destId="{5FAF73A9-3B4E-4B0D-A681-526BD207BE69}" srcOrd="1" destOrd="0" presId="urn:microsoft.com/office/officeart/2005/8/layout/hierarchy2"/>
    <dgm:cxn modelId="{362E95AF-439D-4B3F-994A-9BEADDE53E07}" srcId="{B0F66FFD-51E7-4C34-AE9D-EB0106297B8B}" destId="{27657EDE-0DF2-4516-8A4A-C5B83DBF96F0}" srcOrd="2" destOrd="0" parTransId="{5B45AF57-D0E4-439D-80B5-05783B8BC1B5}" sibTransId="{AF707F5B-8D13-4913-98BD-8BC67F590AA7}"/>
    <dgm:cxn modelId="{10B09DC4-E54D-45AB-9F2B-780DF9D80E17}" type="presOf" srcId="{FC1ADB66-E826-4818-817A-0F83C6DE428E}" destId="{F6A1816B-AC38-4ED3-AFCE-585A16FC9391}" srcOrd="0" destOrd="0" presId="urn:microsoft.com/office/officeart/2005/8/layout/hierarchy2"/>
    <dgm:cxn modelId="{69F9C3C5-61A3-4048-B967-663F472F641A}" type="presOf" srcId="{B4039CC3-EDD2-4D45-A82E-782BBDDD2335}" destId="{09610104-EEEF-437B-A595-1679FF517322}" srcOrd="1" destOrd="0" presId="urn:microsoft.com/office/officeart/2005/8/layout/hierarchy2"/>
    <dgm:cxn modelId="{97C7DFC7-1C99-41E6-90FD-68B8B9692A70}" type="presOf" srcId="{1664D422-7992-4AC9-9D9F-20A54B1BB05E}" destId="{06ACC003-9C0C-4A3E-83F0-C64C6509306A}" srcOrd="1" destOrd="0" presId="urn:microsoft.com/office/officeart/2005/8/layout/hierarchy2"/>
    <dgm:cxn modelId="{6FC04AD6-0DEE-4F85-8C99-E1EA5DC1CF09}" srcId="{B0F66FFD-51E7-4C34-AE9D-EB0106297B8B}" destId="{6B38DF8E-1C0D-4A78-9CA1-21E847E23671}" srcOrd="1" destOrd="0" parTransId="{007E786B-F14E-4C28-84F8-90F0250ABC04}" sibTransId="{1E1EEABC-E05F-408A-8CD0-886340708C00}"/>
    <dgm:cxn modelId="{314754DD-4FEB-4BA5-8E4C-65E9EA022904}" type="presOf" srcId="{4B6961DE-CA6F-4544-B3D7-309AE1685369}" destId="{978FF5D6-03BD-45D3-B374-246175E5FA0B}" srcOrd="1" destOrd="0" presId="urn:microsoft.com/office/officeart/2005/8/layout/hierarchy2"/>
    <dgm:cxn modelId="{B718E0E8-ED56-4A5F-B0E8-B0B956EF984E}" type="presOf" srcId="{C7236392-09E4-4537-803F-C6A5DBC401F7}" destId="{FC7C9067-670A-4327-9C92-5D7DEAD86457}" srcOrd="1" destOrd="0" presId="urn:microsoft.com/office/officeart/2005/8/layout/hierarchy2"/>
    <dgm:cxn modelId="{96AE79EA-9CC6-4963-9384-7CCB441E3BC4}" type="presOf" srcId="{595AD219-3D51-46D7-A136-01609D367EF1}" destId="{EEB22937-EBB9-40C9-BA5E-6C80BE0DDCB6}" srcOrd="0" destOrd="0" presId="urn:microsoft.com/office/officeart/2005/8/layout/hierarchy2"/>
    <dgm:cxn modelId="{ECC283F0-D931-4BBB-B13F-4C6CD4758A9C}" srcId="{FC1ADB66-E826-4818-817A-0F83C6DE428E}" destId="{B0F66FFD-51E7-4C34-AE9D-EB0106297B8B}" srcOrd="0" destOrd="0" parTransId="{C03251A7-F10E-4D03-BA96-47FAB6DDB928}" sibTransId="{D4DD972A-7961-425F-8A92-8BBDB946A367}"/>
    <dgm:cxn modelId="{8403E1F1-5B5B-4BDA-91A8-5219DF87507D}" type="presOf" srcId="{FBC14FC3-19F5-4D39-8204-9693D1401DB0}" destId="{53F8AA21-1F2B-4B8B-871E-D9CB5833CE59}" srcOrd="0" destOrd="0" presId="urn:microsoft.com/office/officeart/2005/8/layout/hierarchy2"/>
    <dgm:cxn modelId="{583F82F3-0CFF-479B-BC32-0E3CF6011F31}" type="presOf" srcId="{3152329A-4396-4044-9510-86FC71991F35}" destId="{A9AA6261-A925-431B-ADBF-631B6DCBC9F9}" srcOrd="0" destOrd="0" presId="urn:microsoft.com/office/officeart/2005/8/layout/hierarchy2"/>
    <dgm:cxn modelId="{34C990BD-CC04-4921-8A35-C20D8945079A}" type="presParOf" srcId="{F6A1816B-AC38-4ED3-AFCE-585A16FC9391}" destId="{ED9F3CE2-FC54-4428-94C8-FD73C2B60329}" srcOrd="0" destOrd="0" presId="urn:microsoft.com/office/officeart/2005/8/layout/hierarchy2"/>
    <dgm:cxn modelId="{419AB33C-6B82-42F4-8A31-4CDA23856A03}" type="presParOf" srcId="{ED9F3CE2-FC54-4428-94C8-FD73C2B60329}" destId="{988F6850-FBFF-464D-8F41-22A8E30BEEFC}" srcOrd="0" destOrd="0" presId="urn:microsoft.com/office/officeart/2005/8/layout/hierarchy2"/>
    <dgm:cxn modelId="{18E846F3-9635-48B9-8820-5E35A5C238E7}" type="presParOf" srcId="{ED9F3CE2-FC54-4428-94C8-FD73C2B60329}" destId="{AD0435EA-368D-478C-B970-A804AEE1635D}" srcOrd="1" destOrd="0" presId="urn:microsoft.com/office/officeart/2005/8/layout/hierarchy2"/>
    <dgm:cxn modelId="{649EE315-36D7-453F-8114-0D5287D49F29}" type="presParOf" srcId="{AD0435EA-368D-478C-B970-A804AEE1635D}" destId="{53F8AA21-1F2B-4B8B-871E-D9CB5833CE59}" srcOrd="0" destOrd="0" presId="urn:microsoft.com/office/officeart/2005/8/layout/hierarchy2"/>
    <dgm:cxn modelId="{98BA8240-D801-49D4-8388-DFE525AFAD08}" type="presParOf" srcId="{53F8AA21-1F2B-4B8B-871E-D9CB5833CE59}" destId="{D62EC0AD-4FA4-41FB-9408-C66C3A3D98C9}" srcOrd="0" destOrd="0" presId="urn:microsoft.com/office/officeart/2005/8/layout/hierarchy2"/>
    <dgm:cxn modelId="{021C5F7D-93E8-449D-A1DD-578B350BA303}" type="presParOf" srcId="{AD0435EA-368D-478C-B970-A804AEE1635D}" destId="{93ACB24D-19BD-45ED-A6F8-05367093664A}" srcOrd="1" destOrd="0" presId="urn:microsoft.com/office/officeart/2005/8/layout/hierarchy2"/>
    <dgm:cxn modelId="{F893FCFB-6CB7-43C5-9B77-A6FA25C68D97}" type="presParOf" srcId="{93ACB24D-19BD-45ED-A6F8-05367093664A}" destId="{EEB22937-EBB9-40C9-BA5E-6C80BE0DDCB6}" srcOrd="0" destOrd="0" presId="urn:microsoft.com/office/officeart/2005/8/layout/hierarchy2"/>
    <dgm:cxn modelId="{10FA57E9-7CA7-4197-95CA-E7F3E4D6FF92}" type="presParOf" srcId="{93ACB24D-19BD-45ED-A6F8-05367093664A}" destId="{D417CE2A-43F8-4A7D-8BDF-035C832C653E}" srcOrd="1" destOrd="0" presId="urn:microsoft.com/office/officeart/2005/8/layout/hierarchy2"/>
    <dgm:cxn modelId="{E6125AE3-2A69-49E4-B25D-D81E61E47E9A}" type="presParOf" srcId="{AD0435EA-368D-478C-B970-A804AEE1635D}" destId="{8A407AFE-5386-4837-8CA1-0A2FA096ACB0}" srcOrd="2" destOrd="0" presId="urn:microsoft.com/office/officeart/2005/8/layout/hierarchy2"/>
    <dgm:cxn modelId="{EB9E794C-1842-400C-B89F-D492E9EBE112}" type="presParOf" srcId="{8A407AFE-5386-4837-8CA1-0A2FA096ACB0}" destId="{1D5FA81D-FE56-404A-ABC0-2CAB00FBE53C}" srcOrd="0" destOrd="0" presId="urn:microsoft.com/office/officeart/2005/8/layout/hierarchy2"/>
    <dgm:cxn modelId="{85095275-BCDB-4D1F-BFED-1760F33D0A69}" type="presParOf" srcId="{AD0435EA-368D-478C-B970-A804AEE1635D}" destId="{315BDA7E-8EC2-452B-A341-ECBF67EA7AD1}" srcOrd="3" destOrd="0" presId="urn:microsoft.com/office/officeart/2005/8/layout/hierarchy2"/>
    <dgm:cxn modelId="{01E898E0-DAAB-40A7-B972-C4CB9BE18E45}" type="presParOf" srcId="{315BDA7E-8EC2-452B-A341-ECBF67EA7AD1}" destId="{852622F1-3A50-437E-9623-9F2ADBE5E036}" srcOrd="0" destOrd="0" presId="urn:microsoft.com/office/officeart/2005/8/layout/hierarchy2"/>
    <dgm:cxn modelId="{4A39C934-88A0-4406-8B9F-68096CD98E6D}" type="presParOf" srcId="{315BDA7E-8EC2-452B-A341-ECBF67EA7AD1}" destId="{5A428187-5A5A-4A6A-942D-9E0E1CC47921}" srcOrd="1" destOrd="0" presId="urn:microsoft.com/office/officeart/2005/8/layout/hierarchy2"/>
    <dgm:cxn modelId="{EB09D4F4-BBCE-4BC7-9D40-DF12C6FB2886}" type="presParOf" srcId="{AD0435EA-368D-478C-B970-A804AEE1635D}" destId="{2CA7CEF4-0858-4174-BDE4-DA32E5BC0667}" srcOrd="4" destOrd="0" presId="urn:microsoft.com/office/officeart/2005/8/layout/hierarchy2"/>
    <dgm:cxn modelId="{9FD45FAD-ED60-4DB1-82AC-F5D58E39BCF6}" type="presParOf" srcId="{2CA7CEF4-0858-4174-BDE4-DA32E5BC0667}" destId="{0EE95D2C-6151-4D05-B172-D8FB46A127A3}" srcOrd="0" destOrd="0" presId="urn:microsoft.com/office/officeart/2005/8/layout/hierarchy2"/>
    <dgm:cxn modelId="{0973D647-E1D7-45CB-A2C4-16066D2D7B26}" type="presParOf" srcId="{AD0435EA-368D-478C-B970-A804AEE1635D}" destId="{A84D4489-ABFD-4662-AEC4-7AA1F0ACEE67}" srcOrd="5" destOrd="0" presId="urn:microsoft.com/office/officeart/2005/8/layout/hierarchy2"/>
    <dgm:cxn modelId="{9845F6ED-43C2-4FB5-A39E-1DC06267AD71}" type="presParOf" srcId="{A84D4489-ABFD-4662-AEC4-7AA1F0ACEE67}" destId="{ADC63797-A7B1-4A9A-AC4F-2A7755748BD7}" srcOrd="0" destOrd="0" presId="urn:microsoft.com/office/officeart/2005/8/layout/hierarchy2"/>
    <dgm:cxn modelId="{23DB9961-AB3C-4ADF-AF5A-233587871698}" type="presParOf" srcId="{A84D4489-ABFD-4662-AEC4-7AA1F0ACEE67}" destId="{24B866D9-89F6-4A4B-8AE7-153B17437FD6}" srcOrd="1" destOrd="0" presId="urn:microsoft.com/office/officeart/2005/8/layout/hierarchy2"/>
    <dgm:cxn modelId="{247E516E-4180-40BB-ABC2-6CCDC8123232}" type="presParOf" srcId="{AD0435EA-368D-478C-B970-A804AEE1635D}" destId="{CED19760-9724-4985-AEE0-17A314B8CC64}" srcOrd="6" destOrd="0" presId="urn:microsoft.com/office/officeart/2005/8/layout/hierarchy2"/>
    <dgm:cxn modelId="{3C83CE79-0043-4966-B9AD-7C08585C809C}" type="presParOf" srcId="{CED19760-9724-4985-AEE0-17A314B8CC64}" destId="{FC7C9067-670A-4327-9C92-5D7DEAD86457}" srcOrd="0" destOrd="0" presId="urn:microsoft.com/office/officeart/2005/8/layout/hierarchy2"/>
    <dgm:cxn modelId="{9534C13B-923B-4872-97F0-052CEDE43FE7}" type="presParOf" srcId="{AD0435EA-368D-478C-B970-A804AEE1635D}" destId="{B56C7AD8-E5CA-48BE-A72F-339C741FE534}" srcOrd="7" destOrd="0" presId="urn:microsoft.com/office/officeart/2005/8/layout/hierarchy2"/>
    <dgm:cxn modelId="{EAE00D4F-90C3-41BC-9DF6-6C60DFA2EFE6}" type="presParOf" srcId="{B56C7AD8-E5CA-48BE-A72F-339C741FE534}" destId="{C1065218-EC59-4956-A5A7-8D1545C1DD66}" srcOrd="0" destOrd="0" presId="urn:microsoft.com/office/officeart/2005/8/layout/hierarchy2"/>
    <dgm:cxn modelId="{C7EB6976-5291-4E33-8CB4-6397C0D331DB}" type="presParOf" srcId="{B56C7AD8-E5CA-48BE-A72F-339C741FE534}" destId="{F631D98A-D7A4-4822-A7AE-89F9FF96EC54}" srcOrd="1" destOrd="0" presId="urn:microsoft.com/office/officeart/2005/8/layout/hierarchy2"/>
    <dgm:cxn modelId="{D0738B08-29E8-436F-9837-D97237310793}" type="presParOf" srcId="{AD0435EA-368D-478C-B970-A804AEE1635D}" destId="{81950D43-43D1-4D90-88D7-44B246B80D21}" srcOrd="8" destOrd="0" presId="urn:microsoft.com/office/officeart/2005/8/layout/hierarchy2"/>
    <dgm:cxn modelId="{EBDE7A2D-AE86-4C79-A68E-927CBFE93E7E}" type="presParOf" srcId="{81950D43-43D1-4D90-88D7-44B246B80D21}" destId="{06ACC003-9C0C-4A3E-83F0-C64C6509306A}" srcOrd="0" destOrd="0" presId="urn:microsoft.com/office/officeart/2005/8/layout/hierarchy2"/>
    <dgm:cxn modelId="{7B9B1CFC-D500-4074-9384-D20846499229}" type="presParOf" srcId="{AD0435EA-368D-478C-B970-A804AEE1635D}" destId="{FCB7EB8D-1633-4037-9E99-EB3B8CE98DE9}" srcOrd="9" destOrd="0" presId="urn:microsoft.com/office/officeart/2005/8/layout/hierarchy2"/>
    <dgm:cxn modelId="{81AF6D43-1994-43E2-B64A-FEBB4C48C7EC}" type="presParOf" srcId="{FCB7EB8D-1633-4037-9E99-EB3B8CE98DE9}" destId="{1D92A847-E8A2-4998-B420-304C81C7A748}" srcOrd="0" destOrd="0" presId="urn:microsoft.com/office/officeart/2005/8/layout/hierarchy2"/>
    <dgm:cxn modelId="{D3EF859A-6141-41B0-8F77-7B1D1571C014}" type="presParOf" srcId="{FCB7EB8D-1633-4037-9E99-EB3B8CE98DE9}" destId="{E5B8EFA4-DCB6-40D9-86C1-045BCC0C6051}" srcOrd="1" destOrd="0" presId="urn:microsoft.com/office/officeart/2005/8/layout/hierarchy2"/>
    <dgm:cxn modelId="{395365CA-EE72-46FC-AFB0-1216F1C7B424}" type="presParOf" srcId="{AD0435EA-368D-478C-B970-A804AEE1635D}" destId="{3EA46605-927E-40D3-9433-1577688D762E}" srcOrd="10" destOrd="0" presId="urn:microsoft.com/office/officeart/2005/8/layout/hierarchy2"/>
    <dgm:cxn modelId="{65CB94DA-E62B-4081-BCBE-AECA1317BA70}" type="presParOf" srcId="{3EA46605-927E-40D3-9433-1577688D762E}" destId="{5FAF73A9-3B4E-4B0D-A681-526BD207BE69}" srcOrd="0" destOrd="0" presId="urn:microsoft.com/office/officeart/2005/8/layout/hierarchy2"/>
    <dgm:cxn modelId="{006E9FA0-55F2-4EC5-A562-E541F38EC024}" type="presParOf" srcId="{AD0435EA-368D-478C-B970-A804AEE1635D}" destId="{0A8A552F-7CA3-4B66-853A-FF07327CB707}" srcOrd="11" destOrd="0" presId="urn:microsoft.com/office/officeart/2005/8/layout/hierarchy2"/>
    <dgm:cxn modelId="{2E0F2C39-CE8C-4087-AB8C-848920E28595}" type="presParOf" srcId="{0A8A552F-7CA3-4B66-853A-FF07327CB707}" destId="{6DCBBF54-0E4B-4C8F-9C88-F269AFC48664}" srcOrd="0" destOrd="0" presId="urn:microsoft.com/office/officeart/2005/8/layout/hierarchy2"/>
    <dgm:cxn modelId="{FE990D42-37D6-4E04-AD67-540182B203DC}" type="presParOf" srcId="{0A8A552F-7CA3-4B66-853A-FF07327CB707}" destId="{6111964C-E5E1-4E56-B96E-99950E37B099}" srcOrd="1" destOrd="0" presId="urn:microsoft.com/office/officeart/2005/8/layout/hierarchy2"/>
    <dgm:cxn modelId="{A55FF693-2055-40BE-BB91-2F83D8596139}" type="presParOf" srcId="{AD0435EA-368D-478C-B970-A804AEE1635D}" destId="{29106AD1-0EFE-4E1D-BCFC-970A762AEF42}" srcOrd="12" destOrd="0" presId="urn:microsoft.com/office/officeart/2005/8/layout/hierarchy2"/>
    <dgm:cxn modelId="{70B17510-2F01-4392-BE55-B9C92DCEFBB5}" type="presParOf" srcId="{29106AD1-0EFE-4E1D-BCFC-970A762AEF42}" destId="{978FF5D6-03BD-45D3-B374-246175E5FA0B}" srcOrd="0" destOrd="0" presId="urn:microsoft.com/office/officeart/2005/8/layout/hierarchy2"/>
    <dgm:cxn modelId="{DBBB1272-68BB-409A-B2BB-6F3F5AA43077}" type="presParOf" srcId="{AD0435EA-368D-478C-B970-A804AEE1635D}" destId="{83218909-DEE2-4E82-9995-15FD2270BAB4}" srcOrd="13" destOrd="0" presId="urn:microsoft.com/office/officeart/2005/8/layout/hierarchy2"/>
    <dgm:cxn modelId="{D800B1C7-06D2-4769-8EA5-1A8F2A272DC5}" type="presParOf" srcId="{83218909-DEE2-4E82-9995-15FD2270BAB4}" destId="{38509390-C18F-4509-A48D-09F8220F34C1}" srcOrd="0" destOrd="0" presId="urn:microsoft.com/office/officeart/2005/8/layout/hierarchy2"/>
    <dgm:cxn modelId="{D5C53E29-21AB-45A5-B6A0-B2A283877B98}" type="presParOf" srcId="{83218909-DEE2-4E82-9995-15FD2270BAB4}" destId="{E1742829-1CAD-4446-B5FE-83A8A6F843FF}" srcOrd="1" destOrd="0" presId="urn:microsoft.com/office/officeart/2005/8/layout/hierarchy2"/>
    <dgm:cxn modelId="{D517642F-EA12-4452-84AD-7EF913FDBDD0}" type="presParOf" srcId="{AD0435EA-368D-478C-B970-A804AEE1635D}" destId="{D158881C-4E2A-4E35-B168-93A32BACD0EF}" srcOrd="14" destOrd="0" presId="urn:microsoft.com/office/officeart/2005/8/layout/hierarchy2"/>
    <dgm:cxn modelId="{932C65E3-BF80-4E37-B162-2C2DAE450FA4}" type="presParOf" srcId="{D158881C-4E2A-4E35-B168-93A32BACD0EF}" destId="{09610104-EEEF-437B-A595-1679FF517322}" srcOrd="0" destOrd="0" presId="urn:microsoft.com/office/officeart/2005/8/layout/hierarchy2"/>
    <dgm:cxn modelId="{D40DAC87-4734-438E-9CD9-29E7A88D5E30}" type="presParOf" srcId="{AD0435EA-368D-478C-B970-A804AEE1635D}" destId="{36CF15FE-4639-4758-9D1B-A717C9D9B053}" srcOrd="15" destOrd="0" presId="urn:microsoft.com/office/officeart/2005/8/layout/hierarchy2"/>
    <dgm:cxn modelId="{64FB5274-0C71-405D-935E-63CD8AE62AB5}" type="presParOf" srcId="{36CF15FE-4639-4758-9D1B-A717C9D9B053}" destId="{A9AA6261-A925-431B-ADBF-631B6DCBC9F9}" srcOrd="0" destOrd="0" presId="urn:microsoft.com/office/officeart/2005/8/layout/hierarchy2"/>
    <dgm:cxn modelId="{940993D2-6D0F-4F1A-B843-6B6B998E6FE1}" type="presParOf" srcId="{36CF15FE-4639-4758-9D1B-A717C9D9B053}" destId="{6F3BF514-D26F-4240-B357-33ABC3947493}"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F6850-FBFF-464D-8F41-22A8E30BEEFC}">
      <dsp:nvSpPr>
        <dsp:cNvPr id="0" name=""/>
        <dsp:cNvSpPr/>
      </dsp:nvSpPr>
      <dsp:spPr>
        <a:xfrm>
          <a:off x="1026262" y="2177105"/>
          <a:ext cx="1081531" cy="540765"/>
        </a:xfrm>
        <a:prstGeom prst="roundRect">
          <a:avLst>
            <a:gd name="adj" fmla="val 10000"/>
          </a:avLst>
        </a:prstGeom>
        <a:solidFill>
          <a:srgbClr val="FFFF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tx1"/>
              </a:solidFill>
            </a:rPr>
            <a:t>GCSE JOURNEY (9)</a:t>
          </a:r>
          <a:endParaRPr lang="en-GB" sz="1300" b="1" kern="1200">
            <a:solidFill>
              <a:schemeClr val="tx1"/>
            </a:solidFill>
          </a:endParaRPr>
        </a:p>
      </dsp:txBody>
      <dsp:txXfrm>
        <a:off x="1042100" y="2192943"/>
        <a:ext cx="1049855" cy="509089"/>
      </dsp:txXfrm>
    </dsp:sp>
    <dsp:sp modelId="{53F8AA21-1F2B-4B8B-871E-D9CB5833CE59}">
      <dsp:nvSpPr>
        <dsp:cNvPr id="0" name=""/>
        <dsp:cNvSpPr/>
      </dsp:nvSpPr>
      <dsp:spPr>
        <a:xfrm rot="16874489">
          <a:off x="1214520" y="1349254"/>
          <a:ext cx="2219158" cy="19885"/>
        </a:xfrm>
        <a:custGeom>
          <a:avLst/>
          <a:gdLst/>
          <a:ahLst/>
          <a:cxnLst/>
          <a:rect l="0" t="0" r="0" b="0"/>
          <a:pathLst>
            <a:path>
              <a:moveTo>
                <a:pt x="0" y="9942"/>
              </a:moveTo>
              <a:lnTo>
                <a:pt x="2219158" y="994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2268621" y="1303717"/>
        <a:ext cx="110957" cy="110957"/>
      </dsp:txXfrm>
    </dsp:sp>
    <dsp:sp modelId="{EEB22937-EBB9-40C9-BA5E-6C80BE0DDCB6}">
      <dsp:nvSpPr>
        <dsp:cNvPr id="0" name=""/>
        <dsp:cNvSpPr/>
      </dsp:nvSpPr>
      <dsp:spPr>
        <a:xfrm>
          <a:off x="2540406" y="522"/>
          <a:ext cx="1081531" cy="540765"/>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err="1">
              <a:solidFill>
                <a:schemeClr val="tx1"/>
              </a:solidFill>
            </a:rPr>
            <a:t>Maths</a:t>
          </a:r>
          <a:endParaRPr lang="en-US" sz="1300" kern="1200">
            <a:solidFill>
              <a:schemeClr val="tx1"/>
            </a:solidFill>
          </a:endParaRPr>
        </a:p>
      </dsp:txBody>
      <dsp:txXfrm>
        <a:off x="2556244" y="16360"/>
        <a:ext cx="1049855" cy="509089"/>
      </dsp:txXfrm>
    </dsp:sp>
    <dsp:sp modelId="{8A407AFE-5386-4837-8CA1-0A2FA096ACB0}">
      <dsp:nvSpPr>
        <dsp:cNvPr id="0" name=""/>
        <dsp:cNvSpPr/>
      </dsp:nvSpPr>
      <dsp:spPr>
        <a:xfrm rot="17132988">
          <a:off x="1517215" y="1660194"/>
          <a:ext cx="1613769" cy="19885"/>
        </a:xfrm>
        <a:custGeom>
          <a:avLst/>
          <a:gdLst/>
          <a:ahLst/>
          <a:cxnLst/>
          <a:rect l="0" t="0" r="0" b="0"/>
          <a:pathLst>
            <a:path>
              <a:moveTo>
                <a:pt x="0" y="9942"/>
              </a:moveTo>
              <a:lnTo>
                <a:pt x="1613769" y="994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83755" y="1629792"/>
        <a:ext cx="80688" cy="80688"/>
      </dsp:txXfrm>
    </dsp:sp>
    <dsp:sp modelId="{852622F1-3A50-437E-9623-9F2ADBE5E036}">
      <dsp:nvSpPr>
        <dsp:cNvPr id="0" name=""/>
        <dsp:cNvSpPr/>
      </dsp:nvSpPr>
      <dsp:spPr>
        <a:xfrm>
          <a:off x="2540406" y="622403"/>
          <a:ext cx="1081531" cy="540765"/>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English Language</a:t>
          </a:r>
          <a:endParaRPr lang="en-GB" sz="1300" kern="1200">
            <a:solidFill>
              <a:schemeClr val="tx1"/>
            </a:solidFill>
          </a:endParaRPr>
        </a:p>
      </dsp:txBody>
      <dsp:txXfrm>
        <a:off x="2556244" y="638241"/>
        <a:ext cx="1049855" cy="509089"/>
      </dsp:txXfrm>
    </dsp:sp>
    <dsp:sp modelId="{2CA7CEF4-0858-4174-BDE4-DA32E5BC0667}">
      <dsp:nvSpPr>
        <dsp:cNvPr id="0" name=""/>
        <dsp:cNvSpPr/>
      </dsp:nvSpPr>
      <dsp:spPr>
        <a:xfrm rot="17692822">
          <a:off x="1809972" y="1971134"/>
          <a:ext cx="1028255" cy="19885"/>
        </a:xfrm>
        <a:custGeom>
          <a:avLst/>
          <a:gdLst/>
          <a:ahLst/>
          <a:cxnLst/>
          <a:rect l="0" t="0" r="0" b="0"/>
          <a:pathLst>
            <a:path>
              <a:moveTo>
                <a:pt x="0" y="9942"/>
              </a:moveTo>
              <a:lnTo>
                <a:pt x="1028255" y="994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98393" y="1955371"/>
        <a:ext cx="51412" cy="51412"/>
      </dsp:txXfrm>
    </dsp:sp>
    <dsp:sp modelId="{ADC63797-A7B1-4A9A-AC4F-2A7755748BD7}">
      <dsp:nvSpPr>
        <dsp:cNvPr id="0" name=""/>
        <dsp:cNvSpPr/>
      </dsp:nvSpPr>
      <dsp:spPr>
        <a:xfrm>
          <a:off x="2540406" y="1244284"/>
          <a:ext cx="1081531" cy="540765"/>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tx1"/>
              </a:solidFill>
            </a:rPr>
            <a:t>English Literature</a:t>
          </a:r>
          <a:endParaRPr lang="en-GB" sz="1300" kern="1200">
            <a:solidFill>
              <a:schemeClr val="tx1"/>
            </a:solidFill>
          </a:endParaRPr>
        </a:p>
      </dsp:txBody>
      <dsp:txXfrm>
        <a:off x="2556244" y="1260122"/>
        <a:ext cx="1049855" cy="509089"/>
      </dsp:txXfrm>
    </dsp:sp>
    <dsp:sp modelId="{CED19760-9724-4985-AEE0-17A314B8CC64}">
      <dsp:nvSpPr>
        <dsp:cNvPr id="0" name=""/>
        <dsp:cNvSpPr/>
      </dsp:nvSpPr>
      <dsp:spPr>
        <a:xfrm rot="19457599">
          <a:off x="2057717" y="2282075"/>
          <a:ext cx="532764" cy="19885"/>
        </a:xfrm>
        <a:custGeom>
          <a:avLst/>
          <a:gdLst/>
          <a:ahLst/>
          <a:cxnLst/>
          <a:rect l="0" t="0" r="0" b="0"/>
          <a:pathLst>
            <a:path>
              <a:moveTo>
                <a:pt x="0" y="9942"/>
              </a:moveTo>
              <a:lnTo>
                <a:pt x="532764" y="994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10780" y="2278698"/>
        <a:ext cx="26638" cy="26638"/>
      </dsp:txXfrm>
    </dsp:sp>
    <dsp:sp modelId="{C1065218-EC59-4956-A5A7-8D1545C1DD66}">
      <dsp:nvSpPr>
        <dsp:cNvPr id="0" name=""/>
        <dsp:cNvSpPr/>
      </dsp:nvSpPr>
      <dsp:spPr>
        <a:xfrm>
          <a:off x="2540406" y="1866164"/>
          <a:ext cx="1081531" cy="540765"/>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solidFill>
                <a:schemeClr val="tx1"/>
              </a:solidFill>
            </a:rPr>
            <a:t>Double Science </a:t>
          </a:r>
          <a:r>
            <a:rPr lang="en-US" sz="1300" kern="1200" dirty="0">
              <a:solidFill>
                <a:schemeClr val="tx1"/>
              </a:solidFill>
              <a:latin typeface="Calibri"/>
            </a:rPr>
            <a:t>Award </a:t>
          </a:r>
          <a:r>
            <a:rPr lang="en-US" sz="1300" kern="1200" dirty="0">
              <a:solidFill>
                <a:schemeClr val="tx1"/>
              </a:solidFill>
            </a:rPr>
            <a:t>x 2</a:t>
          </a:r>
          <a:endParaRPr lang="en-GB" sz="1300" kern="1200" dirty="0">
            <a:solidFill>
              <a:schemeClr val="tx1"/>
            </a:solidFill>
          </a:endParaRPr>
        </a:p>
      </dsp:txBody>
      <dsp:txXfrm>
        <a:off x="2556244" y="1882002"/>
        <a:ext cx="1049855" cy="509089"/>
      </dsp:txXfrm>
    </dsp:sp>
    <dsp:sp modelId="{81950D43-43D1-4D90-88D7-44B246B80D21}">
      <dsp:nvSpPr>
        <dsp:cNvPr id="0" name=""/>
        <dsp:cNvSpPr/>
      </dsp:nvSpPr>
      <dsp:spPr>
        <a:xfrm rot="2142401">
          <a:off x="2057717" y="2593015"/>
          <a:ext cx="532764" cy="19885"/>
        </a:xfrm>
        <a:custGeom>
          <a:avLst/>
          <a:gdLst/>
          <a:ahLst/>
          <a:cxnLst/>
          <a:rect l="0" t="0" r="0" b="0"/>
          <a:pathLst>
            <a:path>
              <a:moveTo>
                <a:pt x="0" y="9942"/>
              </a:moveTo>
              <a:lnTo>
                <a:pt x="532764" y="994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10780" y="2589639"/>
        <a:ext cx="26638" cy="26638"/>
      </dsp:txXfrm>
    </dsp:sp>
    <dsp:sp modelId="{1D92A847-E8A2-4998-B420-304C81C7A748}">
      <dsp:nvSpPr>
        <dsp:cNvPr id="0" name=""/>
        <dsp:cNvSpPr/>
      </dsp:nvSpPr>
      <dsp:spPr>
        <a:xfrm>
          <a:off x="2540406" y="2488045"/>
          <a:ext cx="1081531" cy="540765"/>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OPTION A</a:t>
          </a:r>
          <a:endParaRPr lang="en-GB" sz="1300" kern="1200"/>
        </a:p>
      </dsp:txBody>
      <dsp:txXfrm>
        <a:off x="2556244" y="2503883"/>
        <a:ext cx="1049855" cy="509089"/>
      </dsp:txXfrm>
    </dsp:sp>
    <dsp:sp modelId="{3EA46605-927E-40D3-9433-1577688D762E}">
      <dsp:nvSpPr>
        <dsp:cNvPr id="0" name=""/>
        <dsp:cNvSpPr/>
      </dsp:nvSpPr>
      <dsp:spPr>
        <a:xfrm rot="3907178">
          <a:off x="1809972" y="2903955"/>
          <a:ext cx="1028255" cy="19885"/>
        </a:xfrm>
        <a:custGeom>
          <a:avLst/>
          <a:gdLst/>
          <a:ahLst/>
          <a:cxnLst/>
          <a:rect l="0" t="0" r="0" b="0"/>
          <a:pathLst>
            <a:path>
              <a:moveTo>
                <a:pt x="0" y="9942"/>
              </a:moveTo>
              <a:lnTo>
                <a:pt x="1028255" y="994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98393" y="2888192"/>
        <a:ext cx="51412" cy="51412"/>
      </dsp:txXfrm>
    </dsp:sp>
    <dsp:sp modelId="{6DCBBF54-0E4B-4C8F-9C88-F269AFC48664}">
      <dsp:nvSpPr>
        <dsp:cNvPr id="0" name=""/>
        <dsp:cNvSpPr/>
      </dsp:nvSpPr>
      <dsp:spPr>
        <a:xfrm>
          <a:off x="2540406" y="3109926"/>
          <a:ext cx="1081531" cy="540765"/>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OPTION B</a:t>
          </a:r>
          <a:endParaRPr lang="en-GB" sz="1300" kern="1200"/>
        </a:p>
      </dsp:txBody>
      <dsp:txXfrm>
        <a:off x="2556244" y="3125764"/>
        <a:ext cx="1049855" cy="509089"/>
      </dsp:txXfrm>
    </dsp:sp>
    <dsp:sp modelId="{29106AD1-0EFE-4E1D-BCFC-970A762AEF42}">
      <dsp:nvSpPr>
        <dsp:cNvPr id="0" name=""/>
        <dsp:cNvSpPr/>
      </dsp:nvSpPr>
      <dsp:spPr>
        <a:xfrm rot="4467012">
          <a:off x="1517215" y="3214896"/>
          <a:ext cx="1613769" cy="19885"/>
        </a:xfrm>
        <a:custGeom>
          <a:avLst/>
          <a:gdLst/>
          <a:ahLst/>
          <a:cxnLst/>
          <a:rect l="0" t="0" r="0" b="0"/>
          <a:pathLst>
            <a:path>
              <a:moveTo>
                <a:pt x="0" y="9942"/>
              </a:moveTo>
              <a:lnTo>
                <a:pt x="1613769" y="994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83755" y="3184494"/>
        <a:ext cx="80688" cy="80688"/>
      </dsp:txXfrm>
    </dsp:sp>
    <dsp:sp modelId="{38509390-C18F-4509-A48D-09F8220F34C1}">
      <dsp:nvSpPr>
        <dsp:cNvPr id="0" name=""/>
        <dsp:cNvSpPr/>
      </dsp:nvSpPr>
      <dsp:spPr>
        <a:xfrm>
          <a:off x="2540406" y="3731806"/>
          <a:ext cx="1081531" cy="540765"/>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OPTION C</a:t>
          </a:r>
          <a:endParaRPr lang="en-GB" sz="1300" kern="1200"/>
        </a:p>
      </dsp:txBody>
      <dsp:txXfrm>
        <a:off x="2556244" y="3747644"/>
        <a:ext cx="1049855" cy="509089"/>
      </dsp:txXfrm>
    </dsp:sp>
    <dsp:sp modelId="{D158881C-4E2A-4E35-B168-93A32BACD0EF}">
      <dsp:nvSpPr>
        <dsp:cNvPr id="0" name=""/>
        <dsp:cNvSpPr/>
      </dsp:nvSpPr>
      <dsp:spPr>
        <a:xfrm rot="4725511">
          <a:off x="1214520" y="3525836"/>
          <a:ext cx="2219158" cy="19885"/>
        </a:xfrm>
        <a:custGeom>
          <a:avLst/>
          <a:gdLst/>
          <a:ahLst/>
          <a:cxnLst/>
          <a:rect l="0" t="0" r="0" b="0"/>
          <a:pathLst>
            <a:path>
              <a:moveTo>
                <a:pt x="0" y="9942"/>
              </a:moveTo>
              <a:lnTo>
                <a:pt x="2219158" y="994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2268621" y="3480300"/>
        <a:ext cx="110957" cy="110957"/>
      </dsp:txXfrm>
    </dsp:sp>
    <dsp:sp modelId="{A9AA6261-A925-431B-ADBF-631B6DCBC9F9}">
      <dsp:nvSpPr>
        <dsp:cNvPr id="0" name=""/>
        <dsp:cNvSpPr/>
      </dsp:nvSpPr>
      <dsp:spPr>
        <a:xfrm>
          <a:off x="2540406" y="4353687"/>
          <a:ext cx="1081531" cy="540765"/>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OPTION D</a:t>
          </a:r>
          <a:endParaRPr lang="en-GB" sz="1300" kern="1200"/>
        </a:p>
      </dsp:txBody>
      <dsp:txXfrm>
        <a:off x="2556244" y="4369525"/>
        <a:ext cx="1049855" cy="509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F6850-FBFF-464D-8F41-22A8E30BEEFC}">
      <dsp:nvSpPr>
        <dsp:cNvPr id="0" name=""/>
        <dsp:cNvSpPr/>
      </dsp:nvSpPr>
      <dsp:spPr>
        <a:xfrm>
          <a:off x="1026262" y="2177105"/>
          <a:ext cx="1081531" cy="540765"/>
        </a:xfrm>
        <a:prstGeom prst="roundRect">
          <a:avLst>
            <a:gd name="adj" fmla="val 10000"/>
          </a:avLst>
        </a:prstGeom>
        <a:solidFill>
          <a:srgbClr val="FFFF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GCSE JOURNEY (10)</a:t>
          </a:r>
          <a:endParaRPr lang="en-GB" sz="1400" b="1" kern="1200">
            <a:solidFill>
              <a:schemeClr val="tx1"/>
            </a:solidFill>
          </a:endParaRPr>
        </a:p>
      </dsp:txBody>
      <dsp:txXfrm>
        <a:off x="1042100" y="2192943"/>
        <a:ext cx="1049855" cy="509089"/>
      </dsp:txXfrm>
    </dsp:sp>
    <dsp:sp modelId="{53F8AA21-1F2B-4B8B-871E-D9CB5833CE59}">
      <dsp:nvSpPr>
        <dsp:cNvPr id="0" name=""/>
        <dsp:cNvSpPr/>
      </dsp:nvSpPr>
      <dsp:spPr>
        <a:xfrm rot="16874489">
          <a:off x="1214520" y="1349254"/>
          <a:ext cx="2219158" cy="19885"/>
        </a:xfrm>
        <a:custGeom>
          <a:avLst/>
          <a:gdLst/>
          <a:ahLst/>
          <a:cxnLst/>
          <a:rect l="0" t="0" r="0" b="0"/>
          <a:pathLst>
            <a:path>
              <a:moveTo>
                <a:pt x="0" y="9942"/>
              </a:moveTo>
              <a:lnTo>
                <a:pt x="2219158" y="994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2268621" y="1303717"/>
        <a:ext cx="110957" cy="110957"/>
      </dsp:txXfrm>
    </dsp:sp>
    <dsp:sp modelId="{EEB22937-EBB9-40C9-BA5E-6C80BE0DDCB6}">
      <dsp:nvSpPr>
        <dsp:cNvPr id="0" name=""/>
        <dsp:cNvSpPr/>
      </dsp:nvSpPr>
      <dsp:spPr>
        <a:xfrm>
          <a:off x="2540406" y="522"/>
          <a:ext cx="1081531" cy="540765"/>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err="1">
              <a:solidFill>
                <a:schemeClr val="tx1"/>
              </a:solidFill>
            </a:rPr>
            <a:t>Maths</a:t>
          </a:r>
          <a:endParaRPr lang="en-US" sz="1400" kern="1200">
            <a:solidFill>
              <a:schemeClr val="tx1"/>
            </a:solidFill>
          </a:endParaRPr>
        </a:p>
      </dsp:txBody>
      <dsp:txXfrm>
        <a:off x="2556244" y="16360"/>
        <a:ext cx="1049855" cy="509089"/>
      </dsp:txXfrm>
    </dsp:sp>
    <dsp:sp modelId="{8A407AFE-5386-4837-8CA1-0A2FA096ACB0}">
      <dsp:nvSpPr>
        <dsp:cNvPr id="0" name=""/>
        <dsp:cNvSpPr/>
      </dsp:nvSpPr>
      <dsp:spPr>
        <a:xfrm rot="17132988">
          <a:off x="1517215" y="1660194"/>
          <a:ext cx="1613769" cy="19885"/>
        </a:xfrm>
        <a:custGeom>
          <a:avLst/>
          <a:gdLst/>
          <a:ahLst/>
          <a:cxnLst/>
          <a:rect l="0" t="0" r="0" b="0"/>
          <a:pathLst>
            <a:path>
              <a:moveTo>
                <a:pt x="0" y="9942"/>
              </a:moveTo>
              <a:lnTo>
                <a:pt x="1613769" y="994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83755" y="1629792"/>
        <a:ext cx="80688" cy="80688"/>
      </dsp:txXfrm>
    </dsp:sp>
    <dsp:sp modelId="{852622F1-3A50-437E-9623-9F2ADBE5E036}">
      <dsp:nvSpPr>
        <dsp:cNvPr id="0" name=""/>
        <dsp:cNvSpPr/>
      </dsp:nvSpPr>
      <dsp:spPr>
        <a:xfrm>
          <a:off x="2540406" y="622403"/>
          <a:ext cx="1081531" cy="540765"/>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English Language</a:t>
          </a:r>
          <a:endParaRPr lang="en-GB" sz="1400" kern="1200">
            <a:solidFill>
              <a:schemeClr val="tx1"/>
            </a:solidFill>
          </a:endParaRPr>
        </a:p>
      </dsp:txBody>
      <dsp:txXfrm>
        <a:off x="2556244" y="638241"/>
        <a:ext cx="1049855" cy="509089"/>
      </dsp:txXfrm>
    </dsp:sp>
    <dsp:sp modelId="{2CA7CEF4-0858-4174-BDE4-DA32E5BC0667}">
      <dsp:nvSpPr>
        <dsp:cNvPr id="0" name=""/>
        <dsp:cNvSpPr/>
      </dsp:nvSpPr>
      <dsp:spPr>
        <a:xfrm rot="17692822">
          <a:off x="1809972" y="1971134"/>
          <a:ext cx="1028255" cy="19885"/>
        </a:xfrm>
        <a:custGeom>
          <a:avLst/>
          <a:gdLst/>
          <a:ahLst/>
          <a:cxnLst/>
          <a:rect l="0" t="0" r="0" b="0"/>
          <a:pathLst>
            <a:path>
              <a:moveTo>
                <a:pt x="0" y="9942"/>
              </a:moveTo>
              <a:lnTo>
                <a:pt x="1028255" y="994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98393" y="1955371"/>
        <a:ext cx="51412" cy="51412"/>
      </dsp:txXfrm>
    </dsp:sp>
    <dsp:sp modelId="{ADC63797-A7B1-4A9A-AC4F-2A7755748BD7}">
      <dsp:nvSpPr>
        <dsp:cNvPr id="0" name=""/>
        <dsp:cNvSpPr/>
      </dsp:nvSpPr>
      <dsp:spPr>
        <a:xfrm>
          <a:off x="2540406" y="1244284"/>
          <a:ext cx="1081531" cy="540765"/>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English Literature</a:t>
          </a:r>
          <a:endParaRPr lang="en-GB" sz="1400" kern="1200">
            <a:solidFill>
              <a:schemeClr val="tx1"/>
            </a:solidFill>
          </a:endParaRPr>
        </a:p>
      </dsp:txBody>
      <dsp:txXfrm>
        <a:off x="2556244" y="1260122"/>
        <a:ext cx="1049855" cy="509089"/>
      </dsp:txXfrm>
    </dsp:sp>
    <dsp:sp modelId="{CED19760-9724-4985-AEE0-17A314B8CC64}">
      <dsp:nvSpPr>
        <dsp:cNvPr id="0" name=""/>
        <dsp:cNvSpPr/>
      </dsp:nvSpPr>
      <dsp:spPr>
        <a:xfrm rot="19457599">
          <a:off x="2057717" y="2282075"/>
          <a:ext cx="532764" cy="19885"/>
        </a:xfrm>
        <a:custGeom>
          <a:avLst/>
          <a:gdLst/>
          <a:ahLst/>
          <a:cxnLst/>
          <a:rect l="0" t="0" r="0" b="0"/>
          <a:pathLst>
            <a:path>
              <a:moveTo>
                <a:pt x="0" y="9942"/>
              </a:moveTo>
              <a:lnTo>
                <a:pt x="532764" y="994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10780" y="2278698"/>
        <a:ext cx="26638" cy="26638"/>
      </dsp:txXfrm>
    </dsp:sp>
    <dsp:sp modelId="{C1065218-EC59-4956-A5A7-8D1545C1DD66}">
      <dsp:nvSpPr>
        <dsp:cNvPr id="0" name=""/>
        <dsp:cNvSpPr/>
      </dsp:nvSpPr>
      <dsp:spPr>
        <a:xfrm>
          <a:off x="2540406" y="1866164"/>
          <a:ext cx="1081531" cy="540765"/>
        </a:xfrm>
        <a:prstGeom prst="roundRect">
          <a:avLst>
            <a:gd name="adj" fmla="val 10000"/>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tx1"/>
              </a:solidFill>
            </a:rPr>
            <a:t>Triple Science x 3*</a:t>
          </a:r>
          <a:endParaRPr lang="en-GB" sz="1400" kern="1200">
            <a:solidFill>
              <a:schemeClr val="tx1"/>
            </a:solidFill>
          </a:endParaRPr>
        </a:p>
      </dsp:txBody>
      <dsp:txXfrm>
        <a:off x="2556244" y="1882002"/>
        <a:ext cx="1049855" cy="509089"/>
      </dsp:txXfrm>
    </dsp:sp>
    <dsp:sp modelId="{81950D43-43D1-4D90-88D7-44B246B80D21}">
      <dsp:nvSpPr>
        <dsp:cNvPr id="0" name=""/>
        <dsp:cNvSpPr/>
      </dsp:nvSpPr>
      <dsp:spPr>
        <a:xfrm rot="2142401">
          <a:off x="2057717" y="2593015"/>
          <a:ext cx="532764" cy="19885"/>
        </a:xfrm>
        <a:custGeom>
          <a:avLst/>
          <a:gdLst/>
          <a:ahLst/>
          <a:cxnLst/>
          <a:rect l="0" t="0" r="0" b="0"/>
          <a:pathLst>
            <a:path>
              <a:moveTo>
                <a:pt x="0" y="9942"/>
              </a:moveTo>
              <a:lnTo>
                <a:pt x="532764" y="994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10780" y="2589639"/>
        <a:ext cx="26638" cy="26638"/>
      </dsp:txXfrm>
    </dsp:sp>
    <dsp:sp modelId="{1D92A847-E8A2-4998-B420-304C81C7A748}">
      <dsp:nvSpPr>
        <dsp:cNvPr id="0" name=""/>
        <dsp:cNvSpPr/>
      </dsp:nvSpPr>
      <dsp:spPr>
        <a:xfrm>
          <a:off x="2540406" y="2488045"/>
          <a:ext cx="1081531" cy="540765"/>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OPTION A</a:t>
          </a:r>
          <a:endParaRPr lang="en-GB" sz="1400" kern="1200"/>
        </a:p>
      </dsp:txBody>
      <dsp:txXfrm>
        <a:off x="2556244" y="2503883"/>
        <a:ext cx="1049855" cy="509089"/>
      </dsp:txXfrm>
    </dsp:sp>
    <dsp:sp modelId="{3EA46605-927E-40D3-9433-1577688D762E}">
      <dsp:nvSpPr>
        <dsp:cNvPr id="0" name=""/>
        <dsp:cNvSpPr/>
      </dsp:nvSpPr>
      <dsp:spPr>
        <a:xfrm rot="3907178">
          <a:off x="1809972" y="2903955"/>
          <a:ext cx="1028255" cy="19885"/>
        </a:xfrm>
        <a:custGeom>
          <a:avLst/>
          <a:gdLst/>
          <a:ahLst/>
          <a:cxnLst/>
          <a:rect l="0" t="0" r="0" b="0"/>
          <a:pathLst>
            <a:path>
              <a:moveTo>
                <a:pt x="0" y="9942"/>
              </a:moveTo>
              <a:lnTo>
                <a:pt x="1028255" y="994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98393" y="2888192"/>
        <a:ext cx="51412" cy="51412"/>
      </dsp:txXfrm>
    </dsp:sp>
    <dsp:sp modelId="{6DCBBF54-0E4B-4C8F-9C88-F269AFC48664}">
      <dsp:nvSpPr>
        <dsp:cNvPr id="0" name=""/>
        <dsp:cNvSpPr/>
      </dsp:nvSpPr>
      <dsp:spPr>
        <a:xfrm>
          <a:off x="2540406" y="3109926"/>
          <a:ext cx="1081531" cy="540765"/>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OPTION B</a:t>
          </a:r>
          <a:endParaRPr lang="en-GB" sz="1400" kern="1200"/>
        </a:p>
      </dsp:txBody>
      <dsp:txXfrm>
        <a:off x="2556244" y="3125764"/>
        <a:ext cx="1049855" cy="509089"/>
      </dsp:txXfrm>
    </dsp:sp>
    <dsp:sp modelId="{29106AD1-0EFE-4E1D-BCFC-970A762AEF42}">
      <dsp:nvSpPr>
        <dsp:cNvPr id="0" name=""/>
        <dsp:cNvSpPr/>
      </dsp:nvSpPr>
      <dsp:spPr>
        <a:xfrm rot="4467012">
          <a:off x="1517215" y="3214896"/>
          <a:ext cx="1613769" cy="19885"/>
        </a:xfrm>
        <a:custGeom>
          <a:avLst/>
          <a:gdLst/>
          <a:ahLst/>
          <a:cxnLst/>
          <a:rect l="0" t="0" r="0" b="0"/>
          <a:pathLst>
            <a:path>
              <a:moveTo>
                <a:pt x="0" y="9942"/>
              </a:moveTo>
              <a:lnTo>
                <a:pt x="1613769" y="994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283755" y="3184494"/>
        <a:ext cx="80688" cy="80688"/>
      </dsp:txXfrm>
    </dsp:sp>
    <dsp:sp modelId="{38509390-C18F-4509-A48D-09F8220F34C1}">
      <dsp:nvSpPr>
        <dsp:cNvPr id="0" name=""/>
        <dsp:cNvSpPr/>
      </dsp:nvSpPr>
      <dsp:spPr>
        <a:xfrm>
          <a:off x="2540406" y="3731806"/>
          <a:ext cx="1081531" cy="540765"/>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OPTION C</a:t>
          </a:r>
          <a:endParaRPr lang="en-GB" sz="1400" kern="1200"/>
        </a:p>
      </dsp:txBody>
      <dsp:txXfrm>
        <a:off x="2556244" y="3747644"/>
        <a:ext cx="1049855" cy="509089"/>
      </dsp:txXfrm>
    </dsp:sp>
    <dsp:sp modelId="{D158881C-4E2A-4E35-B168-93A32BACD0EF}">
      <dsp:nvSpPr>
        <dsp:cNvPr id="0" name=""/>
        <dsp:cNvSpPr/>
      </dsp:nvSpPr>
      <dsp:spPr>
        <a:xfrm rot="4725511">
          <a:off x="1214520" y="3525836"/>
          <a:ext cx="2219158" cy="19885"/>
        </a:xfrm>
        <a:custGeom>
          <a:avLst/>
          <a:gdLst/>
          <a:ahLst/>
          <a:cxnLst/>
          <a:rect l="0" t="0" r="0" b="0"/>
          <a:pathLst>
            <a:path>
              <a:moveTo>
                <a:pt x="0" y="9942"/>
              </a:moveTo>
              <a:lnTo>
                <a:pt x="2219158" y="994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2268621" y="3480300"/>
        <a:ext cx="110957" cy="110957"/>
      </dsp:txXfrm>
    </dsp:sp>
    <dsp:sp modelId="{A9AA6261-A925-431B-ADBF-631B6DCBC9F9}">
      <dsp:nvSpPr>
        <dsp:cNvPr id="0" name=""/>
        <dsp:cNvSpPr/>
      </dsp:nvSpPr>
      <dsp:spPr>
        <a:xfrm>
          <a:off x="2540406" y="4353687"/>
          <a:ext cx="1081531" cy="540765"/>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OPTION D</a:t>
          </a:r>
          <a:endParaRPr lang="en-GB" sz="1400" kern="1200"/>
        </a:p>
      </dsp:txBody>
      <dsp:txXfrm>
        <a:off x="2556244" y="4369525"/>
        <a:ext cx="1049855" cy="5090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69DB5-BB7B-40DB-BDF2-8C926A238046}" type="datetimeFigureOut">
              <a:rPr lang="en-GB" smtClean="0"/>
              <a:t>13/02/2025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1F76C-BBBD-4468-9721-556E02C9A710}" type="slidenum">
              <a:rPr lang="en-GB" smtClean="0"/>
              <a:t>‹#›</a:t>
            </a:fld>
            <a:endParaRPr lang="en-GB"/>
          </a:p>
        </p:txBody>
      </p:sp>
    </p:spTree>
    <p:extLst>
      <p:ext uri="{BB962C8B-B14F-4D97-AF65-F5344CB8AC3E}">
        <p14:creationId xmlns:p14="http://schemas.microsoft.com/office/powerpoint/2010/main" val="382483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9E44-184C-47BE-B1CB-8C6E29A4B133}"/>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2A9821F3-BFAE-4847-972B-99838419EB4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4C07EF6B-B37A-406E-AA01-099EA1D440CA}"/>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5" name="Footer Placeholder 4">
            <a:extLst>
              <a:ext uri="{FF2B5EF4-FFF2-40B4-BE49-F238E27FC236}">
                <a16:creationId xmlns:a16="http://schemas.microsoft.com/office/drawing/2014/main" id="{A741AE37-72A5-4692-8971-A5D33F2D91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5A1FC0-52E9-4A41-827A-3C28BCAA31B0}"/>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1933107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F8484-D211-4003-8595-6CC704EEFF5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4161816-CA5E-41D8-B554-914E1F1E597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05D01B1-4E76-4A1E-B61D-E4A3397B0D21}"/>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5" name="Footer Placeholder 4">
            <a:extLst>
              <a:ext uri="{FF2B5EF4-FFF2-40B4-BE49-F238E27FC236}">
                <a16:creationId xmlns:a16="http://schemas.microsoft.com/office/drawing/2014/main" id="{62F51056-6F01-4AEB-847E-877459D107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BEEA5E-3194-42C4-BDBB-D9C8DFF4D190}"/>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3976775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220D-5C69-4CA9-BCE2-75EBE268466A}"/>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E43D2F31-5630-4B21-BB13-9D9AAB75C86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9804AB1-B914-47AC-A461-B7571280CA3D}"/>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5" name="Footer Placeholder 4">
            <a:extLst>
              <a:ext uri="{FF2B5EF4-FFF2-40B4-BE49-F238E27FC236}">
                <a16:creationId xmlns:a16="http://schemas.microsoft.com/office/drawing/2014/main" id="{617C88EF-6C3E-4E5A-BFCC-6B6C41A6FB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263B57-CAFB-4A3D-8773-BA2C6D264B7E}"/>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3507758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EF247-6A66-4EC1-A783-CEEA8ED39D7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F331EE4-F78B-4A9D-B6BC-D363E7C67578}"/>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AE05849-FFBD-420A-A470-8F20CCE20030}"/>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B968376-377C-468B-B291-F523E2B5F118}"/>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6" name="Footer Placeholder 5">
            <a:extLst>
              <a:ext uri="{FF2B5EF4-FFF2-40B4-BE49-F238E27FC236}">
                <a16:creationId xmlns:a16="http://schemas.microsoft.com/office/drawing/2014/main" id="{30014CE4-2A8D-4867-B83F-EB19AB49E9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7E804F-3EC1-450A-8FFB-2BA3565A8B3D}"/>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654200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857E-B974-472E-A347-0FFC3129F31F}"/>
              </a:ext>
            </a:extLst>
          </p:cNvPr>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430F045-B421-43B2-85E5-EC999CA07EE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5941DC72-D5E6-409E-A138-5D0F8E3E712C}"/>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4913710-DD16-4806-A22F-2ECCCAE16EB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E7FA0099-3449-4014-AB7F-66467E116F15}"/>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656A43E-4EF1-4EC6-8B00-BD12829EEE52}"/>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8" name="Footer Placeholder 7">
            <a:extLst>
              <a:ext uri="{FF2B5EF4-FFF2-40B4-BE49-F238E27FC236}">
                <a16:creationId xmlns:a16="http://schemas.microsoft.com/office/drawing/2014/main" id="{E65C1B2C-EF7A-424F-9B38-F6AE68A1F2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77566C2-53A3-43B1-AD57-257FC3137E59}"/>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975968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C6B8-FB7E-4855-890C-C99117DFEC2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8936590-E4EB-446F-9E98-FB36D9B1E15F}"/>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4" name="Footer Placeholder 3">
            <a:extLst>
              <a:ext uri="{FF2B5EF4-FFF2-40B4-BE49-F238E27FC236}">
                <a16:creationId xmlns:a16="http://schemas.microsoft.com/office/drawing/2014/main" id="{92E61952-60C1-4F62-B06C-7FDC27846D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2758A7-7279-468D-B224-745BFBF9092D}"/>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1641619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190074-807A-485A-BE5C-17A00D365ACB}"/>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3" name="Footer Placeholder 2">
            <a:extLst>
              <a:ext uri="{FF2B5EF4-FFF2-40B4-BE49-F238E27FC236}">
                <a16:creationId xmlns:a16="http://schemas.microsoft.com/office/drawing/2014/main" id="{277317DD-E010-4D9B-8349-3CBBB7E657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C037D5-9981-46FF-826E-871D132D0B5D}"/>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4145864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3680E-E2A7-4ED9-90E7-D7D858F59700}"/>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DAE8DC85-98F9-43B4-82A9-F6E9207449B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1285B71-C0D5-4173-B9C1-3547D4EED3D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72BA91DC-455C-4AEA-A103-F4D3C4410D49}"/>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6" name="Footer Placeholder 5">
            <a:extLst>
              <a:ext uri="{FF2B5EF4-FFF2-40B4-BE49-F238E27FC236}">
                <a16:creationId xmlns:a16="http://schemas.microsoft.com/office/drawing/2014/main" id="{C9AB4255-2355-4B04-9863-514380C41A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336C26-55C0-4E8C-B9C7-EA06F9E59DAE}"/>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159386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7640-5FB6-45E3-8D5C-ADAFF10DA646}"/>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A4F07B3E-ED29-4F8A-B90F-A3871543166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52171409-64D4-4108-B4C0-88B3AD74562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0C6EF46C-82AF-4D2E-845D-680D0066B106}"/>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6" name="Footer Placeholder 5">
            <a:extLst>
              <a:ext uri="{FF2B5EF4-FFF2-40B4-BE49-F238E27FC236}">
                <a16:creationId xmlns:a16="http://schemas.microsoft.com/office/drawing/2014/main" id="{76504A15-1016-49B3-B99B-D950F2CB3E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F0B214-CAD7-4737-A520-85CCCF4AB075}"/>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3798737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C6DC-1EFF-4BD7-A17C-1E99674CF19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5E8606C-02C2-44BB-8961-FC29E92A67E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22DE8A8-BA42-4F45-8F4E-09282F72A5DA}"/>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5" name="Footer Placeholder 4">
            <a:extLst>
              <a:ext uri="{FF2B5EF4-FFF2-40B4-BE49-F238E27FC236}">
                <a16:creationId xmlns:a16="http://schemas.microsoft.com/office/drawing/2014/main" id="{64117637-5EAA-4D20-8447-3C1448F54F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84B6A3-A1C4-43B1-86D7-33239A5B54AC}"/>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559557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F4D95E-84A9-4B1C-8872-AEEA507141EF}"/>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5261CA1-403D-4815-813A-38AFB585F968}"/>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80A041D-CFD1-4436-8A6B-38D1B81D6E1E}"/>
              </a:ext>
            </a:extLst>
          </p:cNvPr>
          <p:cNvSpPr>
            <a:spLocks noGrp="1"/>
          </p:cNvSpPr>
          <p:nvPr>
            <p:ph type="dt" sz="half" idx="10"/>
          </p:nvPr>
        </p:nvSpPr>
        <p:spPr/>
        <p:txBody>
          <a:bodyPr/>
          <a:lstStyle/>
          <a:p>
            <a:fld id="{D5BF2BB8-3FB0-479C-BC71-326803975106}" type="datetimeFigureOut">
              <a:rPr lang="en-GB" smtClean="0"/>
              <a:t>13/02/2025</a:t>
            </a:fld>
            <a:endParaRPr lang="en-GB"/>
          </a:p>
        </p:txBody>
      </p:sp>
      <p:sp>
        <p:nvSpPr>
          <p:cNvPr id="5" name="Footer Placeholder 4">
            <a:extLst>
              <a:ext uri="{FF2B5EF4-FFF2-40B4-BE49-F238E27FC236}">
                <a16:creationId xmlns:a16="http://schemas.microsoft.com/office/drawing/2014/main" id="{1417785F-6A54-4BAD-B05B-409B0990F9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AD4F88-D156-4027-AD22-D7586397E23E}"/>
              </a:ext>
            </a:extLst>
          </p:cNvPr>
          <p:cNvSpPr>
            <a:spLocks noGrp="1"/>
          </p:cNvSpPr>
          <p:nvPr>
            <p:ph type="sldNum" sz="quarter" idx="12"/>
          </p:nvPr>
        </p:nvSpPr>
        <p:spPr/>
        <p:txBody>
          <a:bodyPr/>
          <a:lstStyle/>
          <a:p>
            <a:fld id="{CA4FDFFA-3767-4288-9843-301C808D4CA7}" type="slidenum">
              <a:rPr lang="en-GB" smtClean="0"/>
              <a:t>‹#›</a:t>
            </a:fld>
            <a:endParaRPr lang="en-GB"/>
          </a:p>
        </p:txBody>
      </p:sp>
    </p:spTree>
    <p:extLst>
      <p:ext uri="{BB962C8B-B14F-4D97-AF65-F5344CB8AC3E}">
        <p14:creationId xmlns:p14="http://schemas.microsoft.com/office/powerpoint/2010/main" val="240334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1BCD09-C967-46E5-9FA7-667FB7181E6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C8E243D-0565-44EB-B2A5-DCB25FE34E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6C3D7CE-6990-4EA8-83B3-EF30BC29305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5BF2BB8-3FB0-479C-BC71-326803975106}" type="datetimeFigureOut">
              <a:rPr lang="en-GB" smtClean="0"/>
              <a:t>13/02/2025</a:t>
            </a:fld>
            <a:endParaRPr lang="en-GB"/>
          </a:p>
        </p:txBody>
      </p:sp>
      <p:sp>
        <p:nvSpPr>
          <p:cNvPr id="5" name="Footer Placeholder 4">
            <a:extLst>
              <a:ext uri="{FF2B5EF4-FFF2-40B4-BE49-F238E27FC236}">
                <a16:creationId xmlns:a16="http://schemas.microsoft.com/office/drawing/2014/main" id="{FF7486DE-7C8D-4B48-B249-03EC60173AD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239518-2E63-42C2-A572-833EE2C851B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4FDFFA-3767-4288-9843-301C808D4CA7}" type="slidenum">
              <a:rPr lang="en-GB" smtClean="0"/>
              <a:t>‹#›</a:t>
            </a:fld>
            <a:endParaRPr lang="en-GB"/>
          </a:p>
        </p:txBody>
      </p:sp>
    </p:spTree>
    <p:extLst>
      <p:ext uri="{BB962C8B-B14F-4D97-AF65-F5344CB8AC3E}">
        <p14:creationId xmlns:p14="http://schemas.microsoft.com/office/powerpoint/2010/main" val="4111278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hyperlink" Target="https://www.schoolguide.co.uk/blog/8-reasons-to-choose-a-language-at-gcse-and-a-leve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choolguide.co.uk/blog/8-reasons-to-choose-a-language-at-gcse-and-a-level" TargetMode="Externa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choolguide.co.uk/blog/8-reasons-to-choose-a-language-at-gcse-and-a-level" TargetMode="External"/><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g.sharma@kps.co.uk"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1699023"/>
            <a:ext cx="6858000" cy="2896147"/>
          </a:xfrm>
        </p:spPr>
        <p:txBody>
          <a:bodyPr>
            <a:normAutofit/>
          </a:bodyPr>
          <a:lstStyle/>
          <a:p>
            <a:r>
              <a:rPr lang="en-US">
                <a:solidFill>
                  <a:schemeClr val="bg1"/>
                </a:solidFill>
                <a:latin typeface="Century Gothic"/>
              </a:rPr>
              <a:t>GCSE Options Evening</a:t>
            </a:r>
            <a:br>
              <a:rPr lang="en-US">
                <a:latin typeface="Century Gothic"/>
                <a:cs typeface="Calibri"/>
              </a:rPr>
            </a:br>
            <a:r>
              <a:rPr lang="en-US">
                <a:solidFill>
                  <a:schemeClr val="bg1"/>
                </a:solidFill>
                <a:latin typeface="Century Gothic"/>
              </a:rPr>
              <a:t>for Year 9</a:t>
            </a:r>
            <a:br>
              <a:rPr lang="en-US">
                <a:latin typeface="Century Gothic"/>
              </a:rPr>
            </a:br>
            <a:br>
              <a:rPr lang="en-US">
                <a:latin typeface="Century Gothic"/>
              </a:rPr>
            </a:br>
            <a:r>
              <a:rPr lang="en-US" sz="3600" b="1">
                <a:solidFill>
                  <a:schemeClr val="bg1"/>
                </a:solidFill>
                <a:latin typeface="Century Gothic"/>
              </a:rPr>
              <a:t>2024/2025</a:t>
            </a:r>
            <a:r>
              <a:rPr lang="en-US" b="1">
                <a:solidFill>
                  <a:schemeClr val="bg1"/>
                </a:solidFill>
                <a:latin typeface="Book Antiqua"/>
              </a:rPr>
              <a:t> </a:t>
            </a:r>
            <a:endParaRPr lang="en-GB">
              <a:solidFill>
                <a:schemeClr val="bg1"/>
              </a:solidFill>
              <a:latin typeface="Century Gothic" panose="020B0502020202020204" pitchFamily="34" charset="0"/>
              <a:ea typeface="Calibri Light"/>
              <a:cs typeface="Calibri Light"/>
            </a:endParaRPr>
          </a:p>
        </p:txBody>
      </p:sp>
    </p:spTree>
    <p:extLst>
      <p:ext uri="{BB962C8B-B14F-4D97-AF65-F5344CB8AC3E}">
        <p14:creationId xmlns:p14="http://schemas.microsoft.com/office/powerpoint/2010/main" val="4261068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79ABB7-9ACF-44F3-B380-62FF8CAEE47C}"/>
              </a:ext>
            </a:extLst>
          </p:cNvPr>
          <p:cNvSpPr txBox="1"/>
          <p:nvPr/>
        </p:nvSpPr>
        <p:spPr>
          <a:xfrm>
            <a:off x="331424" y="2215405"/>
            <a:ext cx="6539752" cy="2977738"/>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rPr>
              <a:t>Core information</a:t>
            </a:r>
            <a:endParaRPr lang="en-US" sz="1350">
              <a:solidFill>
                <a:prstClr val="white"/>
              </a:solidFill>
              <a:latin typeface="Century Gothic"/>
              <a:cs typeface="Calibri"/>
            </a:endParaRPr>
          </a:p>
          <a:p>
            <a:pPr defTabSz="685800">
              <a:defRPr/>
            </a:pPr>
            <a:endParaRPr lang="en-GB" sz="1350" u="sng">
              <a:solidFill>
                <a:prstClr val="white"/>
              </a:solidFill>
              <a:latin typeface="Century Gothic"/>
              <a:ea typeface="+mn-lt"/>
              <a:cs typeface="Calibri" panose="020F0502020204030204"/>
            </a:endParaRPr>
          </a:p>
          <a:p>
            <a:pPr marL="214313" indent="-214313" defTabSz="685800">
              <a:buFont typeface="Arial" panose="020B0604020202020204" pitchFamily="34" charset="0"/>
              <a:buChar char="•"/>
              <a:defRPr/>
            </a:pPr>
            <a:r>
              <a:rPr lang="en-GB" sz="1350">
                <a:solidFill>
                  <a:prstClr val="white"/>
                </a:solidFill>
                <a:latin typeface="Century Gothic"/>
              </a:rPr>
              <a:t>In Year 9 students study: States of matter, Periodic Table, Chemical formulae </a:t>
            </a: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r>
              <a:rPr lang="en-GB" sz="1350">
                <a:solidFill>
                  <a:prstClr val="white"/>
                </a:solidFill>
                <a:latin typeface="Century Gothic"/>
                <a:cs typeface="Calibri"/>
              </a:rPr>
              <a:t>Students start the GCSE course in Year 9 and study 4 large topics throughout the three year GCSE course</a:t>
            </a:r>
          </a:p>
          <a:p>
            <a:pPr marL="214313" indent="-214313" defTabSz="685800">
              <a:buFont typeface="Arial" panose="020B0604020202020204" pitchFamily="34" charset="0"/>
              <a:buChar char="•"/>
              <a:defRPr/>
            </a:pPr>
            <a:r>
              <a:rPr lang="en-US" sz="1350">
                <a:solidFill>
                  <a:prstClr val="white"/>
                </a:solidFill>
                <a:latin typeface="Century Gothic"/>
                <a:cs typeface="Calibri"/>
              </a:rPr>
              <a:t>Careers: Analytical chemist, Biotechnologist, Chemical engineer, Clinical biochemist, Forensic scientist, Laboratory technician, Nanotechnologist, Pharmacologist, Policy analyst, Process chemist</a:t>
            </a:r>
          </a:p>
          <a:p>
            <a:pPr marL="214313" indent="-214313" defTabSz="685800">
              <a:buFont typeface="Arial" panose="020B0604020202020204" pitchFamily="34" charset="0"/>
              <a:buChar char="•"/>
              <a:defRPr/>
            </a:pPr>
            <a:r>
              <a:rPr lang="en-US" sz="1350">
                <a:solidFill>
                  <a:prstClr val="white"/>
                </a:solidFill>
                <a:latin typeface="Century Gothic"/>
                <a:cs typeface="Calibri"/>
              </a:rPr>
              <a:t>Skills: C</a:t>
            </a:r>
            <a:r>
              <a:rPr lang="en-US" sz="1350">
                <a:solidFill>
                  <a:prstClr val="white"/>
                </a:solidFill>
                <a:latin typeface="Century Gothic"/>
              </a:rPr>
              <a:t>ritical thinking, Problem solving, Analysis, Reasoning, Interpretation, Decision making, communication, collaboration, teamwork</a:t>
            </a: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r>
              <a:rPr lang="en-GB" sz="1350">
                <a:solidFill>
                  <a:prstClr val="white"/>
                </a:solidFill>
                <a:latin typeface="Century Gothic"/>
                <a:cs typeface="Calibri"/>
              </a:rPr>
              <a:t>Science Club and </a:t>
            </a:r>
            <a:r>
              <a:rPr lang="en-GB" sz="1350" err="1">
                <a:solidFill>
                  <a:prstClr val="white"/>
                </a:solidFill>
                <a:latin typeface="Century Gothic"/>
                <a:cs typeface="Calibri"/>
              </a:rPr>
              <a:t>SciArt</a:t>
            </a:r>
            <a:r>
              <a:rPr lang="en-GB" sz="1350">
                <a:solidFill>
                  <a:prstClr val="white"/>
                </a:solidFill>
                <a:latin typeface="Century Gothic"/>
                <a:cs typeface="Calibri"/>
              </a:rPr>
              <a:t> Club</a:t>
            </a:r>
          </a:p>
          <a:p>
            <a:pPr marL="214313" indent="-214313" defTabSz="685800">
              <a:buFont typeface="Arial" panose="020B0604020202020204" pitchFamily="34" charset="0"/>
              <a:buChar char="•"/>
              <a:defRPr/>
            </a:pPr>
            <a:r>
              <a:rPr lang="en-GB" sz="1350">
                <a:solidFill>
                  <a:prstClr val="white"/>
                </a:solidFill>
                <a:latin typeface="Century Gothic"/>
                <a:cs typeface="Calibri"/>
              </a:rPr>
              <a:t>Most of the year study Chemistry at GCSE</a:t>
            </a:r>
          </a:p>
          <a:p>
            <a:pPr marL="214313" indent="-214313" defTabSz="685800">
              <a:buFont typeface="Arial" panose="020B0604020202020204" pitchFamily="34" charset="0"/>
              <a:buChar char="•"/>
              <a:defRPr/>
            </a:pPr>
            <a:endParaRPr lang="en-GB" sz="1350">
              <a:solidFill>
                <a:prstClr val="white"/>
              </a:solidFill>
              <a:latin typeface="Calibri" panose="020F0502020204030204"/>
              <a:cs typeface="Calibri"/>
            </a:endParaRPr>
          </a:p>
        </p:txBody>
      </p:sp>
      <p:sp>
        <p:nvSpPr>
          <p:cNvPr id="5" name="TextBox 4">
            <a:extLst>
              <a:ext uri="{FF2B5EF4-FFF2-40B4-BE49-F238E27FC236}">
                <a16:creationId xmlns:a16="http://schemas.microsoft.com/office/drawing/2014/main" id="{3A15E337-4371-4615-8647-A4B94FF4377B}"/>
              </a:ext>
            </a:extLst>
          </p:cNvPr>
          <p:cNvSpPr txBox="1"/>
          <p:nvPr/>
        </p:nvSpPr>
        <p:spPr>
          <a:xfrm>
            <a:off x="395587" y="1096026"/>
            <a:ext cx="5607104"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Chemistry </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IGCSE (Edexcel 4Ch1)</a:t>
            </a:r>
          </a:p>
        </p:txBody>
      </p:sp>
      <p:pic>
        <p:nvPicPr>
          <p:cNvPr id="7" name="Picture 2" descr="Image result for Chemistry">
            <a:extLst>
              <a:ext uri="{FF2B5EF4-FFF2-40B4-BE49-F238E27FC236}">
                <a16:creationId xmlns:a16="http://schemas.microsoft.com/office/drawing/2014/main" id="{620F43D4-884B-4512-818D-4E15979785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99" t="14816" r="2906" b="9333"/>
          <a:stretch/>
        </p:blipFill>
        <p:spPr bwMode="auto">
          <a:xfrm>
            <a:off x="6273801" y="1155701"/>
            <a:ext cx="2632891" cy="138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264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BB6E19-A6A3-4424-98C7-C5B6C73F5301}"/>
              </a:ext>
            </a:extLst>
          </p:cNvPr>
          <p:cNvSpPr txBox="1"/>
          <p:nvPr/>
        </p:nvSpPr>
        <p:spPr>
          <a:xfrm>
            <a:off x="553674" y="2488454"/>
            <a:ext cx="6539752" cy="2977738"/>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rPr>
              <a:t>Core information</a:t>
            </a:r>
            <a:endParaRPr lang="en-US" sz="1350">
              <a:solidFill>
                <a:prstClr val="white"/>
              </a:solidFill>
              <a:latin typeface="Century Gothic"/>
            </a:endParaRPr>
          </a:p>
          <a:p>
            <a:pPr defTabSz="685800">
              <a:defRPr/>
            </a:pPr>
            <a:endParaRPr lang="en-GB" sz="1350" u="sng">
              <a:solidFill>
                <a:prstClr val="white"/>
              </a:solidFill>
              <a:latin typeface="Century Gothic"/>
              <a:ea typeface="+mn-lt"/>
              <a:cs typeface="Calibri" panose="020F0502020204030204"/>
            </a:endParaRPr>
          </a:p>
          <a:p>
            <a:pPr marL="214313" indent="-214313" defTabSz="685800">
              <a:buFont typeface="Arial" panose="020B0604020202020204" pitchFamily="34" charset="0"/>
              <a:buChar char="•"/>
              <a:defRPr/>
            </a:pPr>
            <a:r>
              <a:rPr lang="en-GB" sz="1350">
                <a:solidFill>
                  <a:prstClr val="white"/>
                </a:solidFill>
                <a:latin typeface="Century Gothic"/>
              </a:rPr>
              <a:t>In Year 9 students study: Energy, Waves and Magnetism</a:t>
            </a:r>
          </a:p>
          <a:p>
            <a:pPr marL="214313" indent="-214313" defTabSz="685800">
              <a:buFont typeface="Arial" panose="020B0604020202020204" pitchFamily="34" charset="0"/>
              <a:buChar char="•"/>
              <a:defRPr/>
            </a:pPr>
            <a:r>
              <a:rPr lang="en-GB" sz="1350">
                <a:solidFill>
                  <a:prstClr val="white"/>
                </a:solidFill>
                <a:latin typeface="Century Gothic"/>
                <a:cs typeface="Calibri"/>
              </a:rPr>
              <a:t>Students start the GCSE course in Year 9 and study 8 topics throughout the three year GCSE course</a:t>
            </a:r>
          </a:p>
          <a:p>
            <a:pPr marL="214313" indent="-214313" defTabSz="685800">
              <a:buFont typeface="Arial" panose="020B0604020202020204" pitchFamily="34" charset="0"/>
              <a:buChar char="•"/>
              <a:defRPr/>
            </a:pPr>
            <a:r>
              <a:rPr lang="en-US" sz="1350">
                <a:solidFill>
                  <a:prstClr val="white"/>
                </a:solidFill>
                <a:latin typeface="Century Gothic"/>
                <a:cs typeface="Calibri"/>
              </a:rPr>
              <a:t>Careers: </a:t>
            </a:r>
            <a:r>
              <a:rPr lang="en-GB" sz="1350">
                <a:solidFill>
                  <a:prstClr val="white"/>
                </a:solidFill>
                <a:latin typeface="Century Gothic"/>
              </a:rPr>
              <a:t>Astronaut, Astronomer, Medical Physicist, Structural engineer, Mechanical Engineer, Civil Engineer, Electrical Engineer, Physicist</a:t>
            </a:r>
          </a:p>
          <a:p>
            <a:pPr marL="214313" indent="-214313" defTabSz="685800">
              <a:buFont typeface="Arial" panose="020B0604020202020204" pitchFamily="34" charset="0"/>
              <a:buChar char="•"/>
              <a:defRPr/>
            </a:pPr>
            <a:r>
              <a:rPr lang="en-US" sz="1350">
                <a:solidFill>
                  <a:prstClr val="white"/>
                </a:solidFill>
                <a:latin typeface="Century Gothic"/>
                <a:cs typeface="Calibri"/>
              </a:rPr>
              <a:t>Indirect careers: Medic, Lawyer, Business development manager, Data scientist, Management consultant, Architect, Video game designer</a:t>
            </a: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r>
              <a:rPr lang="en-GB" sz="1350">
                <a:solidFill>
                  <a:prstClr val="white"/>
                </a:solidFill>
                <a:latin typeface="Century Gothic"/>
                <a:cs typeface="Calibri"/>
              </a:rPr>
              <a:t>Skills: </a:t>
            </a:r>
            <a:r>
              <a:rPr lang="en-GB" sz="1350">
                <a:solidFill>
                  <a:prstClr val="white"/>
                </a:solidFill>
                <a:latin typeface="Century Gothic"/>
              </a:rPr>
              <a:t>Critical thinking, Data analysis, Time management, Teamwork, Problem-solving, Computing, Communication, Numeracy, Research skills</a:t>
            </a: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r>
              <a:rPr lang="en-GB" sz="1350">
                <a:solidFill>
                  <a:prstClr val="white"/>
                </a:solidFill>
                <a:latin typeface="Century Gothic"/>
                <a:cs typeface="Calibri"/>
              </a:rPr>
              <a:t>Science Club and </a:t>
            </a:r>
            <a:r>
              <a:rPr lang="en-GB" sz="1350" err="1">
                <a:solidFill>
                  <a:prstClr val="white"/>
                </a:solidFill>
                <a:latin typeface="Century Gothic"/>
                <a:cs typeface="Calibri"/>
              </a:rPr>
              <a:t>SciArt</a:t>
            </a:r>
            <a:r>
              <a:rPr lang="en-GB" sz="1350">
                <a:solidFill>
                  <a:prstClr val="white"/>
                </a:solidFill>
                <a:latin typeface="Century Gothic"/>
                <a:cs typeface="Calibri"/>
              </a:rPr>
              <a:t> Club </a:t>
            </a:r>
          </a:p>
          <a:p>
            <a:pPr marL="214313" indent="-214313" defTabSz="685800">
              <a:buFont typeface="Arial" panose="020B0604020202020204" pitchFamily="34" charset="0"/>
              <a:buChar char="•"/>
              <a:defRPr/>
            </a:pPr>
            <a:r>
              <a:rPr lang="en-GB" sz="1350">
                <a:solidFill>
                  <a:prstClr val="white"/>
                </a:solidFill>
                <a:latin typeface="Century Gothic"/>
                <a:cs typeface="Calibri"/>
              </a:rPr>
              <a:t>Most of the year study Physics at GCSE</a:t>
            </a:r>
          </a:p>
          <a:p>
            <a:pPr marL="214313" indent="-214313" defTabSz="685800">
              <a:buFont typeface="Arial" panose="020B0604020202020204" pitchFamily="34" charset="0"/>
              <a:buChar char="•"/>
              <a:defRPr/>
            </a:pPr>
            <a:endParaRPr lang="en-GB" sz="1350">
              <a:solidFill>
                <a:prstClr val="white"/>
              </a:solidFill>
              <a:latin typeface="Calibri" panose="020F0502020204030204"/>
              <a:cs typeface="Calibri"/>
            </a:endParaRPr>
          </a:p>
        </p:txBody>
      </p:sp>
      <p:sp>
        <p:nvSpPr>
          <p:cNvPr id="5" name="TextBox 4">
            <a:extLst>
              <a:ext uri="{FF2B5EF4-FFF2-40B4-BE49-F238E27FC236}">
                <a16:creationId xmlns:a16="http://schemas.microsoft.com/office/drawing/2014/main" id="{35450336-441F-4A12-AEF6-45F5047560FC}"/>
              </a:ext>
            </a:extLst>
          </p:cNvPr>
          <p:cNvSpPr txBox="1"/>
          <p:nvPr/>
        </p:nvSpPr>
        <p:spPr>
          <a:xfrm>
            <a:off x="395587" y="1096026"/>
            <a:ext cx="4961060"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Physics </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IGCSE (Edexcel 4Ph1)</a:t>
            </a:r>
          </a:p>
        </p:txBody>
      </p:sp>
      <p:pic>
        <p:nvPicPr>
          <p:cNvPr id="7" name="Picture 6" descr="Space Isn&amp;#39;t As Colorful As NASA&amp;#39;s Photos Make It Seem And Here&amp;#39;s Why">
            <a:extLst>
              <a:ext uri="{FF2B5EF4-FFF2-40B4-BE49-F238E27FC236}">
                <a16:creationId xmlns:a16="http://schemas.microsoft.com/office/drawing/2014/main" id="{13C39563-793F-4C12-BE32-761D6C23D1B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7428" y="1065930"/>
            <a:ext cx="2600246" cy="1813481"/>
          </a:xfrm>
          <a:prstGeom prst="rect">
            <a:avLst/>
          </a:prstGeom>
          <a:noFill/>
          <a:ln>
            <a:noFill/>
          </a:ln>
        </p:spPr>
      </p:pic>
    </p:spTree>
    <p:extLst>
      <p:ext uri="{BB962C8B-B14F-4D97-AF65-F5344CB8AC3E}">
        <p14:creationId xmlns:p14="http://schemas.microsoft.com/office/powerpoint/2010/main" val="2679850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a:extLst>
            <a:ext uri="{FF2B5EF4-FFF2-40B4-BE49-F238E27FC236}">
              <a16:creationId xmlns:a16="http://schemas.microsoft.com/office/drawing/2014/main" id="{FBED569A-67AE-EA50-DBF5-30BAF3C0DFC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3D2210D-CB4B-F27C-9D25-73064583662E}"/>
              </a:ext>
            </a:extLst>
          </p:cNvPr>
          <p:cNvSpPr txBox="1"/>
          <p:nvPr/>
        </p:nvSpPr>
        <p:spPr>
          <a:xfrm>
            <a:off x="396121" y="1935046"/>
            <a:ext cx="6539752" cy="1315745"/>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cs typeface="Calibri"/>
              </a:rPr>
              <a:t>Core information</a:t>
            </a:r>
            <a:endParaRPr lang="en-US" sz="1350">
              <a:solidFill>
                <a:prstClr val="white"/>
              </a:solidFill>
              <a:latin typeface="Century Gothic"/>
              <a:cs typeface="Calibri"/>
            </a:endParaRPr>
          </a:p>
          <a:p>
            <a:pPr defTabSz="685800">
              <a:defRPr/>
            </a:pPr>
            <a:endParaRPr lang="en-GB" sz="1350" u="sng">
              <a:solidFill>
                <a:prstClr val="white"/>
              </a:solidFill>
              <a:latin typeface="Century Gothic"/>
              <a:ea typeface="Calibri"/>
              <a:cs typeface="Calibri"/>
            </a:endParaRPr>
          </a:p>
          <a:p>
            <a:pPr marL="214313" indent="-214313" defTabSz="685800">
              <a:buFont typeface="Arial" panose="020B0604020202020204" pitchFamily="34" charset="0"/>
              <a:buChar char="•"/>
              <a:defRPr/>
            </a:pPr>
            <a:r>
              <a:rPr lang="en-GB" sz="1350">
                <a:solidFill>
                  <a:prstClr val="white"/>
                </a:solidFill>
                <a:latin typeface="Century Gothic"/>
                <a:cs typeface="Calibri"/>
              </a:rPr>
              <a:t>End of year 11, there are 2 exams per subject. </a:t>
            </a:r>
          </a:p>
          <a:p>
            <a:pPr marL="214313" indent="-214313" defTabSz="685800">
              <a:buFont typeface="Arial" panose="020B0604020202020204" pitchFamily="34" charset="0"/>
              <a:buChar char="•"/>
              <a:defRPr/>
            </a:pP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endParaRPr lang="en-GB" sz="1350">
              <a:solidFill>
                <a:prstClr val="white"/>
              </a:solidFill>
              <a:latin typeface="Calibri" panose="020F0502020204030204"/>
              <a:ea typeface="Calibri" panose="020F0502020204030204"/>
              <a:cs typeface="Calibri"/>
            </a:endParaRPr>
          </a:p>
        </p:txBody>
      </p:sp>
      <p:sp>
        <p:nvSpPr>
          <p:cNvPr id="5" name="TextBox 4">
            <a:extLst>
              <a:ext uri="{FF2B5EF4-FFF2-40B4-BE49-F238E27FC236}">
                <a16:creationId xmlns:a16="http://schemas.microsoft.com/office/drawing/2014/main" id="{C4769AE6-A682-284E-2CD2-EC4891C522F7}"/>
              </a:ext>
            </a:extLst>
          </p:cNvPr>
          <p:cNvSpPr txBox="1"/>
          <p:nvPr/>
        </p:nvSpPr>
        <p:spPr>
          <a:xfrm>
            <a:off x="395587" y="302396"/>
            <a:ext cx="5607104"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Science Examination </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IGCSE (Edexcel) Assessment:</a:t>
            </a:r>
          </a:p>
        </p:txBody>
      </p:sp>
      <p:graphicFrame>
        <p:nvGraphicFramePr>
          <p:cNvPr id="3" name="Table 2">
            <a:extLst>
              <a:ext uri="{FF2B5EF4-FFF2-40B4-BE49-F238E27FC236}">
                <a16:creationId xmlns:a16="http://schemas.microsoft.com/office/drawing/2014/main" id="{FE26FB0C-9213-DADC-4A62-8884D0755311}"/>
              </a:ext>
            </a:extLst>
          </p:cNvPr>
          <p:cNvGraphicFramePr>
            <a:graphicFrameLocks noGrp="1"/>
          </p:cNvGraphicFramePr>
          <p:nvPr>
            <p:extLst>
              <p:ext uri="{D42A27DB-BD31-4B8C-83A1-F6EECF244321}">
                <p14:modId xmlns:p14="http://schemas.microsoft.com/office/powerpoint/2010/main" val="3532822975"/>
              </p:ext>
            </p:extLst>
          </p:nvPr>
        </p:nvGraphicFramePr>
        <p:xfrm>
          <a:off x="4652130" y="2924624"/>
          <a:ext cx="4168115" cy="1541684"/>
        </p:xfrm>
        <a:graphic>
          <a:graphicData uri="http://schemas.openxmlformats.org/drawingml/2006/table">
            <a:tbl>
              <a:tblPr firstRow="1" bandRow="1">
                <a:tableStyleId>{5C22544A-7EE6-4342-B048-85BDC9FD1C3A}</a:tableStyleId>
              </a:tblPr>
              <a:tblGrid>
                <a:gridCol w="4168115">
                  <a:extLst>
                    <a:ext uri="{9D8B030D-6E8A-4147-A177-3AD203B41FA5}">
                      <a16:colId xmlns:a16="http://schemas.microsoft.com/office/drawing/2014/main" val="173704550"/>
                    </a:ext>
                  </a:extLst>
                </a:gridCol>
              </a:tblGrid>
              <a:tr h="327024">
                <a:tc>
                  <a:txBody>
                    <a:bodyPr/>
                    <a:lstStyle/>
                    <a:p>
                      <a:pPr algn="ctr" fontAlgn="base"/>
                      <a:r>
                        <a:rPr lang="en-GB" sz="1400" b="1">
                          <a:solidFill>
                            <a:srgbClr val="FFFFFF"/>
                          </a:solidFill>
                          <a:effectLst/>
                          <a:latin typeface="Century Gothic"/>
                        </a:rPr>
                        <a:t>Assessment Overview</a:t>
                      </a:r>
                      <a:endParaRPr lang="en-GB" sz="1000" b="1">
                        <a:solidFill>
                          <a:srgbClr val="FFFFFF"/>
                        </a:solidFill>
                        <a:effectLst/>
                        <a:latin typeface="Century Gothic"/>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33A9C"/>
                    </a:solidFill>
                  </a:tcPr>
                </a:tc>
                <a:extLst>
                  <a:ext uri="{0D108BD9-81ED-4DB2-BD59-A6C34878D82A}">
                    <a16:rowId xmlns:a16="http://schemas.microsoft.com/office/drawing/2014/main" val="2242967189"/>
                  </a:ext>
                </a:extLst>
              </a:tr>
              <a:tr h="607330">
                <a:tc>
                  <a:txBody>
                    <a:bodyPr/>
                    <a:lstStyle/>
                    <a:p>
                      <a:pPr fontAlgn="base"/>
                      <a:r>
                        <a:rPr lang="en-US" sz="1100">
                          <a:solidFill>
                            <a:srgbClr val="FFFFFF"/>
                          </a:solidFill>
                          <a:effectLst/>
                          <a:latin typeface="Century Gothic"/>
                        </a:rPr>
                        <a:t>Paper 1:</a:t>
                      </a:r>
                      <a:endParaRPr lang="en-US" sz="1000">
                        <a:effectLst/>
                        <a:latin typeface="Century Gothic"/>
                      </a:endParaRPr>
                    </a:p>
                    <a:p>
                      <a:pPr lvl="0">
                        <a:buNone/>
                      </a:pPr>
                      <a:r>
                        <a:rPr lang="en-US" sz="1100">
                          <a:solidFill>
                            <a:srgbClr val="FFFFFF"/>
                          </a:solidFill>
                          <a:effectLst/>
                          <a:latin typeface="Century Gothic"/>
                        </a:rPr>
                        <a:t>Written paper: 2 hours</a:t>
                      </a:r>
                      <a:endParaRPr lang="en-US" sz="1000">
                        <a:effectLst/>
                        <a:latin typeface="Century Gothic"/>
                      </a:endParaRPr>
                    </a:p>
                    <a:p>
                      <a:pPr fontAlgn="base"/>
                      <a:r>
                        <a:rPr lang="en-US" sz="1100">
                          <a:solidFill>
                            <a:srgbClr val="FFFFFF"/>
                          </a:solidFill>
                          <a:effectLst/>
                          <a:latin typeface="Century Gothic"/>
                        </a:rPr>
                        <a:t>61.1% of total GCSE 110</a:t>
                      </a:r>
                      <a:endParaRPr lang="en-US" sz="1000">
                        <a:effectLst/>
                        <a:latin typeface="Century Gothic"/>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33A9C"/>
                    </a:solidFill>
                  </a:tcPr>
                </a:tc>
                <a:extLst>
                  <a:ext uri="{0D108BD9-81ED-4DB2-BD59-A6C34878D82A}">
                    <a16:rowId xmlns:a16="http://schemas.microsoft.com/office/drawing/2014/main" val="3806514368"/>
                  </a:ext>
                </a:extLst>
              </a:tr>
              <a:tr h="607330">
                <a:tc>
                  <a:txBody>
                    <a:bodyPr/>
                    <a:lstStyle/>
                    <a:p>
                      <a:pPr fontAlgn="base"/>
                      <a:r>
                        <a:rPr lang="en-US" sz="1100">
                          <a:solidFill>
                            <a:srgbClr val="FFFFFF"/>
                          </a:solidFill>
                          <a:effectLst/>
                          <a:latin typeface="Century Gothic"/>
                        </a:rPr>
                        <a:t>Paper 2:</a:t>
                      </a:r>
                      <a:endParaRPr lang="en-US" sz="1000">
                        <a:effectLst/>
                        <a:latin typeface="Century Gothic"/>
                      </a:endParaRPr>
                    </a:p>
                    <a:p>
                      <a:pPr lvl="0">
                        <a:buNone/>
                      </a:pPr>
                      <a:r>
                        <a:rPr lang="en-US" sz="1100">
                          <a:solidFill>
                            <a:srgbClr val="FFFFFF"/>
                          </a:solidFill>
                          <a:effectLst/>
                          <a:latin typeface="Century Gothic"/>
                        </a:rPr>
                        <a:t>Written paper: 1 hour and 15 minutes </a:t>
                      </a:r>
                      <a:endParaRPr lang="en-US" sz="1000">
                        <a:effectLst/>
                        <a:latin typeface="Century Gothic"/>
                      </a:endParaRPr>
                    </a:p>
                    <a:p>
                      <a:pPr fontAlgn="base"/>
                      <a:r>
                        <a:rPr lang="en-US" sz="1100">
                          <a:solidFill>
                            <a:srgbClr val="FFFFFF"/>
                          </a:solidFill>
                          <a:effectLst/>
                          <a:latin typeface="Century Gothic"/>
                        </a:rPr>
                        <a:t>38.9% of total GCSE 70 marks </a:t>
                      </a:r>
                      <a:endParaRPr lang="en-US" sz="1000">
                        <a:effectLst/>
                        <a:latin typeface="Century Gothic"/>
                      </a:endParaRPr>
                    </a:p>
                  </a:txBody>
                  <a:tcPr marL="68580" marR="68580" marT="34290" marB="3429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33A9C"/>
                    </a:solidFill>
                  </a:tcPr>
                </a:tc>
                <a:extLst>
                  <a:ext uri="{0D108BD9-81ED-4DB2-BD59-A6C34878D82A}">
                    <a16:rowId xmlns:a16="http://schemas.microsoft.com/office/drawing/2014/main" val="990328542"/>
                  </a:ext>
                </a:extLst>
              </a:tr>
            </a:tbl>
          </a:graphicData>
        </a:graphic>
      </p:graphicFrame>
      <p:sp>
        <p:nvSpPr>
          <p:cNvPr id="6" name="TextBox 5">
            <a:extLst>
              <a:ext uri="{FF2B5EF4-FFF2-40B4-BE49-F238E27FC236}">
                <a16:creationId xmlns:a16="http://schemas.microsoft.com/office/drawing/2014/main" id="{AAC1E402-FB8D-0230-90B4-BD40FE074811}"/>
              </a:ext>
            </a:extLst>
          </p:cNvPr>
          <p:cNvSpPr txBox="1"/>
          <p:nvPr/>
        </p:nvSpPr>
        <p:spPr>
          <a:xfrm>
            <a:off x="391808" y="2920612"/>
            <a:ext cx="3990647" cy="3847207"/>
          </a:xfrm>
          <a:prstGeom prst="rect">
            <a:avLst/>
          </a:prstGeom>
          <a:solidFill>
            <a:srgbClr val="633A9C"/>
          </a:solidFill>
        </p:spPr>
        <p:txBody>
          <a:bodyPr wrap="square" lIns="68580" tIns="34290" rIns="68580" bIns="34290" rtlCol="0" anchor="t">
            <a:spAutoFit/>
          </a:bodyPr>
          <a:lstStyle/>
          <a:p>
            <a:pPr defTabSz="685800">
              <a:defRPr/>
            </a:pPr>
            <a:r>
              <a:rPr lang="en-GB" sz="1350" u="sng">
                <a:solidFill>
                  <a:prstClr val="white"/>
                </a:solidFill>
                <a:latin typeface="Century Gothic"/>
                <a:cs typeface="Calibri"/>
              </a:rPr>
              <a:t>For Triple Award Science:</a:t>
            </a:r>
          </a:p>
          <a:p>
            <a:pPr defTabSz="685800">
              <a:defRPr/>
            </a:pPr>
            <a:endParaRPr lang="en-GB" sz="1350" u="sng">
              <a:solidFill>
                <a:prstClr val="white"/>
              </a:solidFill>
              <a:latin typeface="Century Gothic"/>
              <a:ea typeface="Calibri"/>
              <a:cs typeface="Calibri"/>
            </a:endParaRPr>
          </a:p>
          <a:p>
            <a:pPr defTabSz="685800">
              <a:defRPr/>
            </a:pPr>
            <a:r>
              <a:rPr lang="en-GB" sz="1350">
                <a:solidFill>
                  <a:prstClr val="white"/>
                </a:solidFill>
                <a:latin typeface="Century Gothic"/>
                <a:ea typeface="Calibri"/>
                <a:cs typeface="Calibri"/>
              </a:rPr>
              <a:t>Biology= 2 papers</a:t>
            </a:r>
          </a:p>
          <a:p>
            <a:pPr defTabSz="685800">
              <a:defRPr/>
            </a:pPr>
            <a:r>
              <a:rPr lang="en-GB" sz="1350">
                <a:solidFill>
                  <a:prstClr val="white"/>
                </a:solidFill>
                <a:latin typeface="Century Gothic"/>
                <a:ea typeface="Calibri"/>
                <a:cs typeface="Calibri"/>
              </a:rPr>
              <a:t>Chemistry= 2 papers</a:t>
            </a:r>
          </a:p>
          <a:p>
            <a:pPr defTabSz="685800">
              <a:defRPr/>
            </a:pPr>
            <a:r>
              <a:rPr lang="en-GB" sz="1350">
                <a:solidFill>
                  <a:prstClr val="white"/>
                </a:solidFill>
                <a:latin typeface="Century Gothic"/>
                <a:ea typeface="Calibri"/>
                <a:cs typeface="Calibri"/>
              </a:rPr>
              <a:t>Physics= 2 papers</a:t>
            </a:r>
          </a:p>
          <a:p>
            <a:pPr defTabSz="685800">
              <a:defRPr/>
            </a:pPr>
            <a:endParaRPr lang="en-GB" sz="1350">
              <a:solidFill>
                <a:prstClr val="white"/>
              </a:solidFill>
              <a:latin typeface="Century Gothic"/>
              <a:ea typeface="Calibri"/>
              <a:cs typeface="Calibri"/>
            </a:endParaRPr>
          </a:p>
          <a:p>
            <a:pPr defTabSz="685800">
              <a:defRPr/>
            </a:pPr>
            <a:r>
              <a:rPr lang="en-GB" sz="1350">
                <a:solidFill>
                  <a:prstClr val="white"/>
                </a:solidFill>
                <a:latin typeface="Century Gothic"/>
                <a:ea typeface="Calibri"/>
                <a:cs typeface="Calibri"/>
              </a:rPr>
              <a:t>Total number of examinations taken: 6 </a:t>
            </a:r>
          </a:p>
          <a:p>
            <a:pPr defTabSz="685800">
              <a:defRPr/>
            </a:pPr>
            <a:endParaRPr lang="en-GB" sz="1350" u="sng">
              <a:solidFill>
                <a:prstClr val="white"/>
              </a:solidFill>
              <a:latin typeface="Century Gothic"/>
              <a:ea typeface="Calibri"/>
              <a:cs typeface="Calibri"/>
            </a:endParaRPr>
          </a:p>
          <a:p>
            <a:pPr defTabSz="685800">
              <a:defRPr/>
            </a:pPr>
            <a:r>
              <a:rPr lang="en-GB" sz="1350" u="sng">
                <a:solidFill>
                  <a:prstClr val="white"/>
                </a:solidFill>
                <a:latin typeface="Century Gothic"/>
                <a:ea typeface="Calibri"/>
                <a:cs typeface="Calibri"/>
              </a:rPr>
              <a:t>For Double Award Science</a:t>
            </a:r>
          </a:p>
          <a:p>
            <a:pPr defTabSz="685800">
              <a:defRPr/>
            </a:pPr>
            <a:endParaRPr lang="en-GB" sz="1350" u="sng">
              <a:solidFill>
                <a:prstClr val="white"/>
              </a:solidFill>
              <a:latin typeface="Century Gothic"/>
              <a:ea typeface="Calibri"/>
              <a:cs typeface="Calibri"/>
            </a:endParaRPr>
          </a:p>
          <a:p>
            <a:pPr defTabSz="685800">
              <a:defRPr/>
            </a:pPr>
            <a:r>
              <a:rPr lang="en-GB" sz="1400">
                <a:solidFill>
                  <a:prstClr val="white"/>
                </a:solidFill>
                <a:latin typeface="Century Gothic"/>
                <a:ea typeface="Calibri"/>
                <a:cs typeface="Calibri"/>
              </a:rPr>
              <a:t>Biology= 1 paper</a:t>
            </a:r>
            <a:endParaRPr lang="en-US" sz="1400">
              <a:solidFill>
                <a:prstClr val="white"/>
              </a:solidFill>
              <a:latin typeface="Century Gothic"/>
              <a:ea typeface="Calibri"/>
              <a:cs typeface="Calibri"/>
            </a:endParaRPr>
          </a:p>
          <a:p>
            <a:pPr defTabSz="685800">
              <a:defRPr/>
            </a:pPr>
            <a:r>
              <a:rPr lang="en-GB" sz="1400">
                <a:solidFill>
                  <a:prstClr val="white"/>
                </a:solidFill>
                <a:latin typeface="Century Gothic"/>
                <a:ea typeface="Calibri"/>
                <a:cs typeface="Calibri"/>
              </a:rPr>
              <a:t>Chemistry= 1 paper</a:t>
            </a:r>
            <a:endParaRPr lang="en-US" sz="1400">
              <a:solidFill>
                <a:prstClr val="white"/>
              </a:solidFill>
              <a:latin typeface="Century Gothic"/>
              <a:ea typeface="Calibri"/>
              <a:cs typeface="Calibri"/>
            </a:endParaRPr>
          </a:p>
          <a:p>
            <a:pPr defTabSz="685800">
              <a:defRPr/>
            </a:pPr>
            <a:r>
              <a:rPr lang="en-GB" sz="1400">
                <a:solidFill>
                  <a:prstClr val="white"/>
                </a:solidFill>
                <a:latin typeface="Century Gothic"/>
                <a:ea typeface="Calibri"/>
                <a:cs typeface="Calibri"/>
              </a:rPr>
              <a:t>Physics= 1 paper</a:t>
            </a:r>
            <a:endParaRPr lang="en-GB">
              <a:solidFill>
                <a:prstClr val="white"/>
              </a:solidFill>
            </a:endParaRPr>
          </a:p>
          <a:p>
            <a:pPr defTabSz="685800">
              <a:defRPr/>
            </a:pPr>
            <a:endParaRPr lang="en-GB" sz="1400">
              <a:solidFill>
                <a:prstClr val="white"/>
              </a:solidFill>
              <a:latin typeface="Century Gothic"/>
              <a:ea typeface="Calibri" panose="020F0502020204030204"/>
              <a:cs typeface="Calibri"/>
            </a:endParaRPr>
          </a:p>
          <a:p>
            <a:pPr defTabSz="685800">
              <a:defRPr/>
            </a:pPr>
            <a:r>
              <a:rPr lang="en-GB" sz="1400">
                <a:solidFill>
                  <a:prstClr val="white"/>
                </a:solidFill>
                <a:latin typeface="Century Gothic"/>
                <a:ea typeface="Calibri" panose="020F0502020204030204"/>
                <a:cs typeface="Calibri"/>
              </a:rPr>
              <a:t>Total number of examinations taken: 3</a:t>
            </a:r>
          </a:p>
          <a:p>
            <a:pPr marL="213995" indent="-213995" defTabSz="685800">
              <a:buFont typeface="Arial" panose="020B0604020202020204" pitchFamily="34" charset="0"/>
              <a:buChar char="•"/>
              <a:defRPr/>
            </a:pPr>
            <a:endParaRPr lang="en-GB" sz="1350">
              <a:solidFill>
                <a:prstClr val="white"/>
              </a:solidFill>
              <a:latin typeface="Century Gothic"/>
              <a:ea typeface="Calibri" panose="020F0502020204030204"/>
              <a:cs typeface="Calibri"/>
            </a:endParaRPr>
          </a:p>
          <a:p>
            <a:pPr marL="213995" indent="-213995" defTabSz="685800">
              <a:buFont typeface="Arial" panose="020B0604020202020204" pitchFamily="34" charset="0"/>
              <a:buChar char="•"/>
              <a:defRPr/>
            </a:pPr>
            <a:endParaRPr lang="en-GB" sz="1350">
              <a:solidFill>
                <a:prstClr val="white"/>
              </a:solidFill>
              <a:latin typeface="Century Gothic"/>
              <a:ea typeface="Calibri" panose="020F0502020204030204"/>
              <a:cs typeface="Calibri"/>
            </a:endParaRPr>
          </a:p>
          <a:p>
            <a:pPr marL="213995" indent="-213995" defTabSz="685800">
              <a:buFont typeface="Arial" panose="020B0604020202020204" pitchFamily="34" charset="0"/>
              <a:buChar char="•"/>
              <a:defRPr/>
            </a:pPr>
            <a:endParaRPr lang="en-GB" sz="1350">
              <a:solidFill>
                <a:prstClr val="white"/>
              </a:solidFill>
              <a:latin typeface="Calibri" panose="020F0502020204030204"/>
              <a:ea typeface="Calibri" panose="020F0502020204030204"/>
              <a:cs typeface="Calibri"/>
            </a:endParaRPr>
          </a:p>
        </p:txBody>
      </p:sp>
    </p:spTree>
    <p:extLst>
      <p:ext uri="{BB962C8B-B14F-4D97-AF65-F5344CB8AC3E}">
        <p14:creationId xmlns:p14="http://schemas.microsoft.com/office/powerpoint/2010/main" val="3864077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BB6E19-A6A3-4424-98C7-C5B6C73F5301}"/>
              </a:ext>
            </a:extLst>
          </p:cNvPr>
          <p:cNvSpPr txBox="1"/>
          <p:nvPr/>
        </p:nvSpPr>
        <p:spPr>
          <a:xfrm>
            <a:off x="398399" y="5576711"/>
            <a:ext cx="6539752" cy="900246"/>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rPr>
              <a:t>Core information</a:t>
            </a:r>
            <a:endParaRPr lang="en-US" sz="1350">
              <a:solidFill>
                <a:prstClr val="white"/>
              </a:solidFill>
              <a:latin typeface="Century Gothic"/>
            </a:endParaRPr>
          </a:p>
          <a:p>
            <a:pPr defTabSz="685800">
              <a:defRPr/>
            </a:pPr>
            <a:endParaRPr lang="en-GB" sz="1350" u="sng">
              <a:solidFill>
                <a:prstClr val="white"/>
              </a:solidFill>
              <a:latin typeface="Century Gothic"/>
              <a:ea typeface="+mn-lt"/>
              <a:cs typeface="Calibri" panose="020F0502020204030204"/>
            </a:endParaRPr>
          </a:p>
          <a:p>
            <a:pPr marL="213995" indent="-213995" defTabSz="685800">
              <a:buFont typeface="Arial" panose="020B0604020202020204" pitchFamily="34" charset="0"/>
              <a:buChar char="•"/>
              <a:defRPr/>
            </a:pPr>
            <a:endParaRPr lang="en-GB" sz="1350">
              <a:solidFill>
                <a:prstClr val="white"/>
              </a:solidFill>
              <a:latin typeface="Century Gothic"/>
              <a:cs typeface="Calibri"/>
            </a:endParaRPr>
          </a:p>
          <a:p>
            <a:pPr marL="213995" indent="-213995" defTabSz="685800">
              <a:buFont typeface="Arial" panose="020B0604020202020204" pitchFamily="34" charset="0"/>
              <a:buChar char="•"/>
              <a:defRPr/>
            </a:pPr>
            <a:endParaRPr lang="en-GB" sz="1350">
              <a:solidFill>
                <a:prstClr val="white"/>
              </a:solidFill>
              <a:latin typeface="Calibri" panose="020F0502020204030204"/>
              <a:ea typeface="Calibri" panose="020F0502020204030204"/>
              <a:cs typeface="Calibri"/>
            </a:endParaRPr>
          </a:p>
        </p:txBody>
      </p:sp>
      <p:sp>
        <p:nvSpPr>
          <p:cNvPr id="5" name="TextBox 4">
            <a:extLst>
              <a:ext uri="{FF2B5EF4-FFF2-40B4-BE49-F238E27FC236}">
                <a16:creationId xmlns:a16="http://schemas.microsoft.com/office/drawing/2014/main" id="{35450336-441F-4A12-AEF6-45F5047560FC}"/>
              </a:ext>
            </a:extLst>
          </p:cNvPr>
          <p:cNvSpPr txBox="1"/>
          <p:nvPr/>
        </p:nvSpPr>
        <p:spPr>
          <a:xfrm>
            <a:off x="395587" y="397286"/>
            <a:ext cx="4961060" cy="1022036"/>
          </a:xfrm>
          <a:prstGeom prst="rect">
            <a:avLst/>
          </a:prstGeom>
        </p:spPr>
        <p:txBody>
          <a:bodyPr vert="horz" lIns="68580" tIns="34290" rIns="68580" bIns="34290" rtlCol="0" anchor="t">
            <a:normAutofit lnSpcReduction="10000"/>
          </a:bodyPr>
          <a:lstStyle/>
          <a:p>
            <a:pPr defTabSz="685800">
              <a:lnSpc>
                <a:spcPct val="90000"/>
              </a:lnSpc>
              <a:spcBef>
                <a:spcPct val="0"/>
              </a:spcBef>
              <a:spcAft>
                <a:spcPts val="450"/>
              </a:spcAft>
              <a:defRPr/>
            </a:pPr>
            <a:r>
              <a:rPr lang="en-US" sz="3300" b="1">
                <a:solidFill>
                  <a:prstClr val="white"/>
                </a:solidFill>
                <a:latin typeface="Century Gothic"/>
              </a:rPr>
              <a:t>Double Award Science</a:t>
            </a:r>
          </a:p>
          <a:p>
            <a:pPr defTabSz="685800">
              <a:lnSpc>
                <a:spcPct val="90000"/>
              </a:lnSpc>
              <a:spcBef>
                <a:spcPct val="0"/>
              </a:spcBef>
              <a:spcAft>
                <a:spcPts val="450"/>
              </a:spcAft>
              <a:defRPr/>
            </a:pPr>
            <a:r>
              <a:rPr lang="en-US" sz="3300">
                <a:solidFill>
                  <a:prstClr val="white"/>
                </a:solidFill>
                <a:latin typeface="Century Gothic"/>
              </a:rPr>
              <a:t>IGCSE (Edexcel)</a:t>
            </a:r>
          </a:p>
        </p:txBody>
      </p:sp>
      <p:pic>
        <p:nvPicPr>
          <p:cNvPr id="2" name="Picture 1" descr="A astronaut in a space suit&#10;&#10;AI-generated content may be incorrect.">
            <a:extLst>
              <a:ext uri="{FF2B5EF4-FFF2-40B4-BE49-F238E27FC236}">
                <a16:creationId xmlns:a16="http://schemas.microsoft.com/office/drawing/2014/main" id="{95E87FEC-F6CF-A8E6-85BE-FF192EF5C5C9}"/>
              </a:ext>
            </a:extLst>
          </p:cNvPr>
          <p:cNvPicPr>
            <a:picLocks noChangeAspect="1"/>
          </p:cNvPicPr>
          <p:nvPr/>
        </p:nvPicPr>
        <p:blipFill>
          <a:blip r:embed="rId3"/>
          <a:stretch>
            <a:fillRect/>
          </a:stretch>
        </p:blipFill>
        <p:spPr>
          <a:xfrm>
            <a:off x="6724975" y="162987"/>
            <a:ext cx="2236043" cy="2029214"/>
          </a:xfrm>
          <a:prstGeom prst="rect">
            <a:avLst/>
          </a:prstGeom>
        </p:spPr>
      </p:pic>
      <p:pic>
        <p:nvPicPr>
          <p:cNvPr id="6" name="Picture 5" descr="A diagram of a flowchart&#10;&#10;AI-generated content may be incorrect.">
            <a:extLst>
              <a:ext uri="{FF2B5EF4-FFF2-40B4-BE49-F238E27FC236}">
                <a16:creationId xmlns:a16="http://schemas.microsoft.com/office/drawing/2014/main" id="{9A8C3CB4-7AE1-AD0C-A845-1A6ADF290C35}"/>
              </a:ext>
            </a:extLst>
          </p:cNvPr>
          <p:cNvPicPr>
            <a:picLocks noChangeAspect="1"/>
          </p:cNvPicPr>
          <p:nvPr/>
        </p:nvPicPr>
        <p:blipFill>
          <a:blip r:embed="rId4"/>
          <a:stretch>
            <a:fillRect/>
          </a:stretch>
        </p:blipFill>
        <p:spPr>
          <a:xfrm>
            <a:off x="394568" y="2329132"/>
            <a:ext cx="6905625" cy="4114800"/>
          </a:xfrm>
          <a:prstGeom prst="rect">
            <a:avLst/>
          </a:prstGeom>
        </p:spPr>
      </p:pic>
    </p:spTree>
    <p:extLst>
      <p:ext uri="{BB962C8B-B14F-4D97-AF65-F5344CB8AC3E}">
        <p14:creationId xmlns:p14="http://schemas.microsoft.com/office/powerpoint/2010/main" val="3766835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a:extLst>
            <a:ext uri="{FF2B5EF4-FFF2-40B4-BE49-F238E27FC236}">
              <a16:creationId xmlns:a16="http://schemas.microsoft.com/office/drawing/2014/main" id="{7981415E-B392-EC45-952C-ED3153E780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2A201-5AA6-CAF9-645D-5F359EA3F2D8}"/>
              </a:ext>
            </a:extLst>
          </p:cNvPr>
          <p:cNvSpPr>
            <a:spLocks noGrp="1"/>
          </p:cNvSpPr>
          <p:nvPr>
            <p:ph type="ctrTitle"/>
          </p:nvPr>
        </p:nvSpPr>
        <p:spPr>
          <a:xfrm>
            <a:off x="1111862" y="2298217"/>
            <a:ext cx="6858000" cy="2803472"/>
          </a:xfrm>
        </p:spPr>
        <p:txBody>
          <a:bodyPr>
            <a:normAutofit fontScale="90000"/>
          </a:bodyPr>
          <a:lstStyle/>
          <a:p>
            <a:pPr>
              <a:spcAft>
                <a:spcPts val="450"/>
              </a:spcAft>
              <a:defRPr/>
            </a:pPr>
            <a:r>
              <a:rPr lang="en-US" sz="3000" b="1">
                <a:solidFill>
                  <a:schemeClr val="bg1"/>
                </a:solidFill>
                <a:latin typeface="Century Gothic"/>
                <a:ea typeface="+mn-ea"/>
                <a:cs typeface="+mn-cs"/>
              </a:rPr>
              <a:t>Dr Stewart</a:t>
            </a:r>
            <a:br>
              <a:rPr lang="en-US" sz="3000" b="1">
                <a:latin typeface="Century Gothic"/>
              </a:rPr>
            </a:br>
            <a:br>
              <a:rPr lang="en-US" sz="3000" b="1">
                <a:latin typeface="Century Gothic"/>
                <a:ea typeface="+mn-ea"/>
                <a:cs typeface="+mn-cs"/>
              </a:rPr>
            </a:br>
            <a:r>
              <a:rPr lang="en-US" sz="3000">
                <a:solidFill>
                  <a:schemeClr val="bg1"/>
                </a:solidFill>
                <a:latin typeface="Century Gothic"/>
                <a:ea typeface="+mn-ea"/>
                <a:cs typeface="+mn-cs"/>
              </a:rPr>
              <a:t>Head of English </a:t>
            </a:r>
            <a:br>
              <a:rPr lang="en-US" sz="3000">
                <a:latin typeface="Century Gothic"/>
              </a:rPr>
            </a:br>
            <a:br>
              <a:rPr lang="en-US" sz="3000">
                <a:latin typeface="Century Gothic"/>
              </a:rPr>
            </a:br>
            <a:r>
              <a:rPr lang="en-US" sz="3000">
                <a:solidFill>
                  <a:schemeClr val="bg1"/>
                </a:solidFill>
                <a:latin typeface="Century Gothic"/>
              </a:rPr>
              <a:t>L.Stewart@kps.co.uk</a:t>
            </a:r>
            <a:br>
              <a:rPr lang="en-US" sz="2400">
                <a:solidFill>
                  <a:schemeClr val="bg1"/>
                </a:solidFill>
                <a:latin typeface="Century Gothic"/>
              </a:rPr>
            </a:br>
            <a:br>
              <a:rPr lang="en-US" sz="2400">
                <a:latin typeface="Century Gothic"/>
              </a:rPr>
            </a:br>
            <a:endParaRPr lang="en-GB" sz="2400">
              <a:solidFill>
                <a:schemeClr val="bg1"/>
              </a:solidFill>
              <a:latin typeface="Century Gothic"/>
              <a:ea typeface="Calibri Light"/>
              <a:cs typeface="Calibri Light"/>
            </a:endParaRPr>
          </a:p>
        </p:txBody>
      </p:sp>
    </p:spTree>
    <p:extLst>
      <p:ext uri="{BB962C8B-B14F-4D97-AF65-F5344CB8AC3E}">
        <p14:creationId xmlns:p14="http://schemas.microsoft.com/office/powerpoint/2010/main" val="3975316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a:extLst>
            <a:ext uri="{FF2B5EF4-FFF2-40B4-BE49-F238E27FC236}">
              <a16:creationId xmlns:a16="http://schemas.microsoft.com/office/drawing/2014/main" id="{96F8C6AA-6326-5510-607A-52CC6B7B100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56A6E80-E9B6-7606-B948-93C931D4A001}"/>
              </a:ext>
            </a:extLst>
          </p:cNvPr>
          <p:cNvSpPr txBox="1"/>
          <p:nvPr/>
        </p:nvSpPr>
        <p:spPr>
          <a:xfrm>
            <a:off x="334102" y="2082896"/>
            <a:ext cx="6539752" cy="923330"/>
          </a:xfrm>
          <a:prstGeom prst="rect">
            <a:avLst/>
          </a:prstGeom>
          <a:noFill/>
        </p:spPr>
        <p:txBody>
          <a:bodyPr wrap="square" lIns="68580" tIns="34290" rIns="68580" bIns="34290" rtlCol="0" anchor="t">
            <a:spAutoFit/>
          </a:bodyPr>
          <a:lstStyle/>
          <a:p>
            <a:pPr marL="342900" indent="-342900" defTabSz="685800">
              <a:buFont typeface="Arial"/>
              <a:buChar char="•"/>
              <a:defRPr/>
            </a:pPr>
            <a:r>
              <a:rPr lang="en-GB" sz="2100">
                <a:solidFill>
                  <a:prstClr val="white"/>
                </a:solidFill>
                <a:latin typeface="Century Gothic"/>
                <a:cs typeface="Calibri"/>
              </a:rPr>
              <a:t>Non-Fiction reading extracts (seen from the Anthology and Unseen) Part 1</a:t>
            </a:r>
          </a:p>
          <a:p>
            <a:pPr marL="214313" indent="-214313" defTabSz="685800">
              <a:buFont typeface="Arial" panose="020B0604020202020204" pitchFamily="34" charset="0"/>
              <a:buChar char="•"/>
              <a:defRPr/>
            </a:pPr>
            <a:endParaRPr lang="en-GB" sz="1350">
              <a:solidFill>
                <a:prstClr val="white"/>
              </a:solidFill>
              <a:latin typeface="Calibri" panose="020F0502020204030204"/>
              <a:cs typeface="Calibri"/>
            </a:endParaRPr>
          </a:p>
        </p:txBody>
      </p:sp>
      <p:sp>
        <p:nvSpPr>
          <p:cNvPr id="2" name="TextBox 1">
            <a:extLst>
              <a:ext uri="{FF2B5EF4-FFF2-40B4-BE49-F238E27FC236}">
                <a16:creationId xmlns:a16="http://schemas.microsoft.com/office/drawing/2014/main" id="{2151936F-1096-7E44-A895-6DD6DB4B2734}"/>
              </a:ext>
            </a:extLst>
          </p:cNvPr>
          <p:cNvSpPr txBox="1"/>
          <p:nvPr/>
        </p:nvSpPr>
        <p:spPr>
          <a:xfrm>
            <a:off x="420325" y="1464479"/>
            <a:ext cx="6624197" cy="5770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3300" b="1">
                <a:solidFill>
                  <a:prstClr val="white"/>
                </a:solidFill>
                <a:latin typeface="Century Gothic"/>
                <a:cs typeface="Calibri Light"/>
              </a:rPr>
              <a:t>English Language Paper 1 60% </a:t>
            </a:r>
            <a:endParaRPr lang="en-US" sz="1350" b="1">
              <a:solidFill>
                <a:prstClr val="white"/>
              </a:solidFill>
              <a:latin typeface="Century Gothic"/>
            </a:endParaRPr>
          </a:p>
        </p:txBody>
      </p:sp>
      <p:sp>
        <p:nvSpPr>
          <p:cNvPr id="3" name="TextBox 2">
            <a:extLst>
              <a:ext uri="{FF2B5EF4-FFF2-40B4-BE49-F238E27FC236}">
                <a16:creationId xmlns:a16="http://schemas.microsoft.com/office/drawing/2014/main" id="{231FD9D2-7F6F-79A2-6369-223D21878A25}"/>
              </a:ext>
            </a:extLst>
          </p:cNvPr>
          <p:cNvSpPr txBox="1"/>
          <p:nvPr/>
        </p:nvSpPr>
        <p:spPr>
          <a:xfrm>
            <a:off x="422983" y="976312"/>
            <a:ext cx="3251123"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2700" u="sng">
                <a:solidFill>
                  <a:prstClr val="white"/>
                </a:solidFill>
                <a:latin typeface="Century Gothic"/>
                <a:cs typeface="Calibri"/>
              </a:rPr>
              <a:t>IGCSE Edexcel</a:t>
            </a:r>
            <a:r>
              <a:rPr lang="en-US" sz="2700">
                <a:solidFill>
                  <a:prstClr val="white"/>
                </a:solidFill>
                <a:latin typeface="Century Gothic"/>
                <a:cs typeface="Calibri"/>
              </a:rPr>
              <a:t> </a:t>
            </a:r>
            <a:endParaRPr lang="en-US" sz="2700">
              <a:solidFill>
                <a:prstClr val="white"/>
              </a:solidFill>
              <a:latin typeface="Century Gothic"/>
            </a:endParaRPr>
          </a:p>
        </p:txBody>
      </p:sp>
      <p:pic>
        <p:nvPicPr>
          <p:cNvPr id="6" name="Picture 5" descr="A white text on a white background&#10;&#10;Description automatically generated">
            <a:extLst>
              <a:ext uri="{FF2B5EF4-FFF2-40B4-BE49-F238E27FC236}">
                <a16:creationId xmlns:a16="http://schemas.microsoft.com/office/drawing/2014/main" id="{6F8029DB-FF80-3E80-9558-940BE4AA6BE9}"/>
              </a:ext>
            </a:extLst>
          </p:cNvPr>
          <p:cNvPicPr>
            <a:picLocks noChangeAspect="1"/>
          </p:cNvPicPr>
          <p:nvPr/>
        </p:nvPicPr>
        <p:blipFill>
          <a:blip r:embed="rId3"/>
          <a:stretch>
            <a:fillRect/>
          </a:stretch>
        </p:blipFill>
        <p:spPr>
          <a:xfrm>
            <a:off x="421485" y="2887447"/>
            <a:ext cx="5329918" cy="2403448"/>
          </a:xfrm>
          <a:prstGeom prst="rect">
            <a:avLst/>
          </a:prstGeom>
        </p:spPr>
      </p:pic>
      <p:sp>
        <p:nvSpPr>
          <p:cNvPr id="8" name="TextBox 7">
            <a:extLst>
              <a:ext uri="{FF2B5EF4-FFF2-40B4-BE49-F238E27FC236}">
                <a16:creationId xmlns:a16="http://schemas.microsoft.com/office/drawing/2014/main" id="{86A27126-8865-7A5E-051E-071BC7944E90}"/>
              </a:ext>
            </a:extLst>
          </p:cNvPr>
          <p:cNvSpPr txBox="1"/>
          <p:nvPr/>
        </p:nvSpPr>
        <p:spPr>
          <a:xfrm>
            <a:off x="336550" y="5350984"/>
            <a:ext cx="3740150"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buFontTx/>
              <a:buChar char="•"/>
            </a:pPr>
            <a:r>
              <a:rPr lang="en-GB" sz="2100">
                <a:solidFill>
                  <a:prstClr val="white"/>
                </a:solidFill>
                <a:latin typeface="Century Gothic"/>
              </a:rPr>
              <a:t>Transactional writing</a:t>
            </a:r>
          </a:p>
        </p:txBody>
      </p:sp>
    </p:spTree>
    <p:extLst>
      <p:ext uri="{BB962C8B-B14F-4D97-AF65-F5344CB8AC3E}">
        <p14:creationId xmlns:p14="http://schemas.microsoft.com/office/powerpoint/2010/main" val="3213332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a:extLst>
            <a:ext uri="{FF2B5EF4-FFF2-40B4-BE49-F238E27FC236}">
              <a16:creationId xmlns:a16="http://schemas.microsoft.com/office/drawing/2014/main" id="{98181FF4-0D8E-5864-8963-DE59348982F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45636B-74C0-B4B3-47D7-22A99D23E779}"/>
              </a:ext>
            </a:extLst>
          </p:cNvPr>
          <p:cNvSpPr txBox="1"/>
          <p:nvPr/>
        </p:nvSpPr>
        <p:spPr>
          <a:xfrm>
            <a:off x="313446" y="2014040"/>
            <a:ext cx="6539752" cy="600164"/>
          </a:xfrm>
          <a:prstGeom prst="rect">
            <a:avLst/>
          </a:prstGeom>
          <a:noFill/>
        </p:spPr>
        <p:txBody>
          <a:bodyPr wrap="square" lIns="68580" tIns="34290" rIns="68580" bIns="34290" rtlCol="0" anchor="t">
            <a:spAutoFit/>
          </a:bodyPr>
          <a:lstStyle/>
          <a:p>
            <a:pPr marL="342900" indent="-342900" defTabSz="685800">
              <a:buFont typeface="Arial"/>
              <a:buChar char="•"/>
              <a:defRPr/>
            </a:pPr>
            <a:r>
              <a:rPr lang="en-GB" sz="2100">
                <a:solidFill>
                  <a:prstClr val="white"/>
                </a:solidFill>
                <a:latin typeface="Century Gothic"/>
                <a:cs typeface="Calibri"/>
              </a:rPr>
              <a:t>Poetry and Prose (Part 3)</a:t>
            </a:r>
          </a:p>
          <a:p>
            <a:pPr marL="214313" indent="-214313" defTabSz="685800">
              <a:buFont typeface="Arial" panose="020B0604020202020204" pitchFamily="34" charset="0"/>
              <a:buChar char="•"/>
              <a:defRPr/>
            </a:pPr>
            <a:endParaRPr lang="en-GB" sz="1350">
              <a:solidFill>
                <a:prstClr val="white"/>
              </a:solidFill>
              <a:latin typeface="Calibri" panose="020F0502020204030204"/>
              <a:cs typeface="Calibri"/>
            </a:endParaRPr>
          </a:p>
        </p:txBody>
      </p:sp>
      <p:sp>
        <p:nvSpPr>
          <p:cNvPr id="2" name="TextBox 1">
            <a:extLst>
              <a:ext uri="{FF2B5EF4-FFF2-40B4-BE49-F238E27FC236}">
                <a16:creationId xmlns:a16="http://schemas.microsoft.com/office/drawing/2014/main" id="{51899048-418F-D18A-EACA-6D69B008337E}"/>
              </a:ext>
            </a:extLst>
          </p:cNvPr>
          <p:cNvSpPr txBox="1"/>
          <p:nvPr/>
        </p:nvSpPr>
        <p:spPr>
          <a:xfrm>
            <a:off x="330812" y="1436936"/>
            <a:ext cx="6445173" cy="5770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3300" b="1">
                <a:solidFill>
                  <a:prstClr val="white"/>
                </a:solidFill>
                <a:latin typeface="Century Gothic"/>
                <a:cs typeface="Calibri Light"/>
              </a:rPr>
              <a:t>English Language Paper 2 40% </a:t>
            </a:r>
            <a:endParaRPr lang="en-US" sz="1350" b="1">
              <a:solidFill>
                <a:prstClr val="white"/>
              </a:solidFill>
              <a:latin typeface="Century Gothic"/>
            </a:endParaRPr>
          </a:p>
        </p:txBody>
      </p:sp>
      <p:sp>
        <p:nvSpPr>
          <p:cNvPr id="3" name="TextBox 2">
            <a:extLst>
              <a:ext uri="{FF2B5EF4-FFF2-40B4-BE49-F238E27FC236}">
                <a16:creationId xmlns:a16="http://schemas.microsoft.com/office/drawing/2014/main" id="{119AD658-D1F5-612A-18AC-B8FBE6518679}"/>
              </a:ext>
            </a:extLst>
          </p:cNvPr>
          <p:cNvSpPr txBox="1"/>
          <p:nvPr/>
        </p:nvSpPr>
        <p:spPr>
          <a:xfrm>
            <a:off x="333470" y="976312"/>
            <a:ext cx="2899961"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2700" u="sng">
                <a:solidFill>
                  <a:prstClr val="white"/>
                </a:solidFill>
                <a:latin typeface="Century Gothic"/>
                <a:cs typeface="Calibri"/>
              </a:rPr>
              <a:t>IGCSE Edexcel</a:t>
            </a:r>
            <a:r>
              <a:rPr lang="en-US" sz="2700">
                <a:solidFill>
                  <a:prstClr val="white"/>
                </a:solidFill>
                <a:latin typeface="Century Gothic"/>
                <a:cs typeface="Calibri"/>
              </a:rPr>
              <a:t> </a:t>
            </a:r>
            <a:endParaRPr lang="en-US" sz="2700">
              <a:solidFill>
                <a:prstClr val="white"/>
              </a:solidFill>
              <a:latin typeface="Century Gothic"/>
            </a:endParaRPr>
          </a:p>
        </p:txBody>
      </p:sp>
      <p:sp>
        <p:nvSpPr>
          <p:cNvPr id="8" name="TextBox 7">
            <a:extLst>
              <a:ext uri="{FF2B5EF4-FFF2-40B4-BE49-F238E27FC236}">
                <a16:creationId xmlns:a16="http://schemas.microsoft.com/office/drawing/2014/main" id="{6709CA88-0C3F-B3EE-1B5C-22410DAFF149}"/>
              </a:ext>
            </a:extLst>
          </p:cNvPr>
          <p:cNvSpPr txBox="1"/>
          <p:nvPr/>
        </p:nvSpPr>
        <p:spPr>
          <a:xfrm>
            <a:off x="336550" y="5406068"/>
            <a:ext cx="3740150"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buFontTx/>
              <a:buChar char="•"/>
            </a:pPr>
            <a:r>
              <a:rPr lang="en-GB" sz="2100">
                <a:solidFill>
                  <a:prstClr val="white"/>
                </a:solidFill>
                <a:latin typeface="Century Gothic"/>
              </a:rPr>
              <a:t>Imaginative writing</a:t>
            </a:r>
          </a:p>
        </p:txBody>
      </p:sp>
      <p:pic>
        <p:nvPicPr>
          <p:cNvPr id="5" name="Picture 4" descr="A white background with black text&#10;&#10;Description automatically generated">
            <a:extLst>
              <a:ext uri="{FF2B5EF4-FFF2-40B4-BE49-F238E27FC236}">
                <a16:creationId xmlns:a16="http://schemas.microsoft.com/office/drawing/2014/main" id="{6EFB1FC2-D153-6587-870D-67E9DA8F2C19}"/>
              </a:ext>
            </a:extLst>
          </p:cNvPr>
          <p:cNvPicPr>
            <a:picLocks noChangeAspect="1"/>
          </p:cNvPicPr>
          <p:nvPr/>
        </p:nvPicPr>
        <p:blipFill>
          <a:blip r:embed="rId3"/>
          <a:stretch>
            <a:fillRect/>
          </a:stretch>
        </p:blipFill>
        <p:spPr>
          <a:xfrm>
            <a:off x="335183" y="2443808"/>
            <a:ext cx="5608638" cy="2996407"/>
          </a:xfrm>
          <a:prstGeom prst="rect">
            <a:avLst/>
          </a:prstGeom>
        </p:spPr>
      </p:pic>
    </p:spTree>
    <p:extLst>
      <p:ext uri="{BB962C8B-B14F-4D97-AF65-F5344CB8AC3E}">
        <p14:creationId xmlns:p14="http://schemas.microsoft.com/office/powerpoint/2010/main" val="4272677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a:extLst>
            <a:ext uri="{FF2B5EF4-FFF2-40B4-BE49-F238E27FC236}">
              <a16:creationId xmlns:a16="http://schemas.microsoft.com/office/drawing/2014/main" id="{D4B95D59-3801-87B1-7094-0A2A0D3BBDC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16958CE-346B-3C07-1536-96DBDDE947EB}"/>
              </a:ext>
            </a:extLst>
          </p:cNvPr>
          <p:cNvSpPr txBox="1"/>
          <p:nvPr/>
        </p:nvSpPr>
        <p:spPr>
          <a:xfrm>
            <a:off x="299674" y="2144866"/>
            <a:ext cx="6539752" cy="600164"/>
          </a:xfrm>
          <a:prstGeom prst="rect">
            <a:avLst/>
          </a:prstGeom>
          <a:noFill/>
        </p:spPr>
        <p:txBody>
          <a:bodyPr wrap="square" lIns="68580" tIns="34290" rIns="68580" bIns="34290" rtlCol="0" anchor="t">
            <a:spAutoFit/>
          </a:bodyPr>
          <a:lstStyle/>
          <a:p>
            <a:pPr marL="342900" indent="-342900" defTabSz="685800">
              <a:buFont typeface="Arial"/>
              <a:buChar char="•"/>
              <a:defRPr/>
            </a:pPr>
            <a:r>
              <a:rPr lang="en-GB" sz="2100">
                <a:solidFill>
                  <a:prstClr val="white"/>
                </a:solidFill>
                <a:latin typeface="Century Gothic"/>
                <a:cs typeface="Calibri Light"/>
              </a:rPr>
              <a:t> Poetry and Modern Prose</a:t>
            </a:r>
            <a:endParaRPr lang="en-GB" sz="2100">
              <a:solidFill>
                <a:prstClr val="white"/>
              </a:solidFill>
              <a:latin typeface="Century Gothic"/>
              <a:cs typeface="Calibri"/>
            </a:endParaRPr>
          </a:p>
          <a:p>
            <a:pPr marL="214313" indent="-214313" defTabSz="685800">
              <a:buFont typeface="Arial" panose="020B0604020202020204" pitchFamily="34" charset="0"/>
              <a:buChar char="•"/>
              <a:defRPr/>
            </a:pPr>
            <a:endParaRPr lang="en-GB" sz="1350">
              <a:solidFill>
                <a:prstClr val="white"/>
              </a:solidFill>
              <a:latin typeface="Calibri" panose="020F0502020204030204"/>
              <a:cs typeface="Calibri"/>
            </a:endParaRPr>
          </a:p>
        </p:txBody>
      </p:sp>
      <p:sp>
        <p:nvSpPr>
          <p:cNvPr id="2" name="TextBox 1">
            <a:extLst>
              <a:ext uri="{FF2B5EF4-FFF2-40B4-BE49-F238E27FC236}">
                <a16:creationId xmlns:a16="http://schemas.microsoft.com/office/drawing/2014/main" id="{ED90DE84-EE9A-7731-E0D7-C0A2F8F16842}"/>
              </a:ext>
            </a:extLst>
          </p:cNvPr>
          <p:cNvSpPr txBox="1"/>
          <p:nvPr/>
        </p:nvSpPr>
        <p:spPr>
          <a:xfrm>
            <a:off x="248185" y="1505792"/>
            <a:ext cx="8256071" cy="5770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3300" b="1">
                <a:solidFill>
                  <a:prstClr val="white"/>
                </a:solidFill>
                <a:latin typeface="Century Gothic"/>
                <a:cs typeface="Calibri Light"/>
              </a:rPr>
              <a:t>English Literature Paper 1 60% </a:t>
            </a:r>
            <a:endParaRPr lang="en-US" sz="1350" b="1">
              <a:solidFill>
                <a:prstClr val="white"/>
              </a:solidFill>
              <a:latin typeface="Century Gothic"/>
            </a:endParaRPr>
          </a:p>
        </p:txBody>
      </p:sp>
      <p:sp>
        <p:nvSpPr>
          <p:cNvPr id="3" name="TextBox 2">
            <a:extLst>
              <a:ext uri="{FF2B5EF4-FFF2-40B4-BE49-F238E27FC236}">
                <a16:creationId xmlns:a16="http://schemas.microsoft.com/office/drawing/2014/main" id="{DA73EE7E-4409-85D6-D142-37C380EBE72B}"/>
              </a:ext>
            </a:extLst>
          </p:cNvPr>
          <p:cNvSpPr txBox="1"/>
          <p:nvPr/>
        </p:nvSpPr>
        <p:spPr>
          <a:xfrm>
            <a:off x="230188" y="976312"/>
            <a:ext cx="3333749"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2700" u="sng">
                <a:solidFill>
                  <a:prstClr val="white"/>
                </a:solidFill>
                <a:latin typeface="Century Gothic"/>
                <a:cs typeface="Calibri"/>
              </a:rPr>
              <a:t>IGCSE Edexcel</a:t>
            </a:r>
            <a:r>
              <a:rPr lang="en-US" sz="2700">
                <a:solidFill>
                  <a:prstClr val="white"/>
                </a:solidFill>
                <a:latin typeface="Century Gothic"/>
                <a:cs typeface="Calibri"/>
              </a:rPr>
              <a:t> </a:t>
            </a:r>
            <a:endParaRPr lang="en-US" sz="2700">
              <a:solidFill>
                <a:prstClr val="white"/>
              </a:solidFill>
              <a:latin typeface="Century Gothic"/>
            </a:endParaRPr>
          </a:p>
        </p:txBody>
      </p:sp>
      <p:pic>
        <p:nvPicPr>
          <p:cNvPr id="5" name="Picture 4" descr="A list of famous poems&#10;&#10;Description automatically generated">
            <a:extLst>
              <a:ext uri="{FF2B5EF4-FFF2-40B4-BE49-F238E27FC236}">
                <a16:creationId xmlns:a16="http://schemas.microsoft.com/office/drawing/2014/main" id="{F550F121-C82C-4EC3-22C8-EB5474BF2999}"/>
              </a:ext>
            </a:extLst>
          </p:cNvPr>
          <p:cNvPicPr>
            <a:picLocks noChangeAspect="1"/>
          </p:cNvPicPr>
          <p:nvPr/>
        </p:nvPicPr>
        <p:blipFill>
          <a:blip r:embed="rId3"/>
          <a:stretch>
            <a:fillRect/>
          </a:stretch>
        </p:blipFill>
        <p:spPr>
          <a:xfrm>
            <a:off x="4528640" y="2666235"/>
            <a:ext cx="4106348" cy="3002556"/>
          </a:xfrm>
          <a:prstGeom prst="rect">
            <a:avLst/>
          </a:prstGeom>
        </p:spPr>
      </p:pic>
      <p:sp>
        <p:nvSpPr>
          <p:cNvPr id="7" name="TextBox 6">
            <a:extLst>
              <a:ext uri="{FF2B5EF4-FFF2-40B4-BE49-F238E27FC236}">
                <a16:creationId xmlns:a16="http://schemas.microsoft.com/office/drawing/2014/main" id="{5E1EC073-D362-577B-F9D7-F2128E5C0499}"/>
              </a:ext>
            </a:extLst>
          </p:cNvPr>
          <p:cNvSpPr txBox="1"/>
          <p:nvPr/>
        </p:nvSpPr>
        <p:spPr>
          <a:xfrm>
            <a:off x="297761" y="2668300"/>
            <a:ext cx="4033550" cy="136191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buFontTx/>
              <a:buAutoNum type="arabicPeriod"/>
            </a:pPr>
            <a:r>
              <a:rPr lang="en-GB" sz="2100">
                <a:solidFill>
                  <a:prstClr val="white"/>
                </a:solidFill>
                <a:latin typeface="Century Gothic"/>
              </a:rPr>
              <a:t>Unseen Poetry</a:t>
            </a:r>
            <a:endParaRPr lang="en-GB" sz="2100">
              <a:solidFill>
                <a:prstClr val="white"/>
              </a:solidFill>
              <a:latin typeface="Century Gothic"/>
              <a:cs typeface="Calibri"/>
            </a:endParaRPr>
          </a:p>
          <a:p>
            <a:pPr defTabSz="685800"/>
            <a:r>
              <a:rPr lang="en-GB" sz="2100">
                <a:solidFill>
                  <a:prstClr val="white"/>
                </a:solidFill>
                <a:latin typeface="Century Gothic"/>
              </a:rPr>
              <a:t>2. Comparative Poetry (part 3 from the anthology)</a:t>
            </a:r>
            <a:endParaRPr lang="en-GB" sz="2100">
              <a:solidFill>
                <a:prstClr val="white"/>
              </a:solidFill>
              <a:latin typeface="Century Gothic"/>
              <a:cs typeface="Calibri"/>
            </a:endParaRPr>
          </a:p>
          <a:p>
            <a:pPr defTabSz="685800"/>
            <a:r>
              <a:rPr lang="en-GB" sz="2100">
                <a:solidFill>
                  <a:prstClr val="white"/>
                </a:solidFill>
                <a:latin typeface="Century Gothic"/>
              </a:rPr>
              <a:t>3. Of Mice and Men</a:t>
            </a:r>
            <a:endParaRPr lang="en-GB" sz="2100">
              <a:solidFill>
                <a:prstClr val="white"/>
              </a:solidFill>
              <a:latin typeface="Century Gothic"/>
              <a:cs typeface="Calibri"/>
            </a:endParaRPr>
          </a:p>
        </p:txBody>
      </p:sp>
    </p:spTree>
    <p:extLst>
      <p:ext uri="{BB962C8B-B14F-4D97-AF65-F5344CB8AC3E}">
        <p14:creationId xmlns:p14="http://schemas.microsoft.com/office/powerpoint/2010/main" val="1755264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a:extLst>
            <a:ext uri="{FF2B5EF4-FFF2-40B4-BE49-F238E27FC236}">
              <a16:creationId xmlns:a16="http://schemas.microsoft.com/office/drawing/2014/main" id="{8679A0A6-3602-566E-4069-7D0A92E308D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333431-0297-FC0B-7343-20CA0AEA4C87}"/>
              </a:ext>
            </a:extLst>
          </p:cNvPr>
          <p:cNvSpPr txBox="1"/>
          <p:nvPr/>
        </p:nvSpPr>
        <p:spPr>
          <a:xfrm>
            <a:off x="299674" y="2248149"/>
            <a:ext cx="7936751" cy="392415"/>
          </a:xfrm>
          <a:prstGeom prst="rect">
            <a:avLst/>
          </a:prstGeom>
          <a:noFill/>
        </p:spPr>
        <p:txBody>
          <a:bodyPr wrap="square" lIns="68580" tIns="34290" rIns="68580" bIns="34290" rtlCol="0" anchor="t">
            <a:spAutoFit/>
          </a:bodyPr>
          <a:lstStyle/>
          <a:p>
            <a:pPr marL="342900" indent="-342900" defTabSz="685800">
              <a:buFont typeface="Arial"/>
              <a:buChar char="•"/>
              <a:defRPr/>
            </a:pPr>
            <a:r>
              <a:rPr lang="en-GB" sz="2100">
                <a:solidFill>
                  <a:prstClr val="white"/>
                </a:solidFill>
                <a:latin typeface="Century Gothic"/>
                <a:cs typeface="Calibri Light"/>
              </a:rPr>
              <a:t> Modern Drama and Literary Heritage Texts</a:t>
            </a:r>
          </a:p>
        </p:txBody>
      </p:sp>
      <p:sp>
        <p:nvSpPr>
          <p:cNvPr id="2" name="TextBox 1">
            <a:extLst>
              <a:ext uri="{FF2B5EF4-FFF2-40B4-BE49-F238E27FC236}">
                <a16:creationId xmlns:a16="http://schemas.microsoft.com/office/drawing/2014/main" id="{627BF9CE-C49A-B538-9B01-D281E3933609}"/>
              </a:ext>
            </a:extLst>
          </p:cNvPr>
          <p:cNvSpPr txBox="1"/>
          <p:nvPr/>
        </p:nvSpPr>
        <p:spPr>
          <a:xfrm>
            <a:off x="296385" y="1567762"/>
            <a:ext cx="7904908" cy="5770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3300" b="1">
                <a:solidFill>
                  <a:prstClr val="white"/>
                </a:solidFill>
                <a:latin typeface="Century Gothic"/>
                <a:cs typeface="Calibri Light"/>
              </a:rPr>
              <a:t>English Literature Paper 2 40% </a:t>
            </a:r>
            <a:endParaRPr lang="en-US" sz="3300" b="1">
              <a:solidFill>
                <a:prstClr val="white"/>
              </a:solidFill>
              <a:latin typeface="Century Gothic"/>
              <a:ea typeface="Calibri"/>
              <a:cs typeface="Calibri"/>
            </a:endParaRPr>
          </a:p>
        </p:txBody>
      </p:sp>
      <p:sp>
        <p:nvSpPr>
          <p:cNvPr id="3" name="TextBox 2">
            <a:extLst>
              <a:ext uri="{FF2B5EF4-FFF2-40B4-BE49-F238E27FC236}">
                <a16:creationId xmlns:a16="http://schemas.microsoft.com/office/drawing/2014/main" id="{3385FC49-00C8-15A3-2F78-64E0123C50D2}"/>
              </a:ext>
            </a:extLst>
          </p:cNvPr>
          <p:cNvSpPr txBox="1"/>
          <p:nvPr/>
        </p:nvSpPr>
        <p:spPr>
          <a:xfrm>
            <a:off x="299043" y="976312"/>
            <a:ext cx="3271780" cy="4847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2700" u="sng">
                <a:solidFill>
                  <a:prstClr val="white"/>
                </a:solidFill>
                <a:latin typeface="Century Gothic"/>
                <a:cs typeface="Calibri"/>
              </a:rPr>
              <a:t>IGCSE Edexcel</a:t>
            </a:r>
            <a:r>
              <a:rPr lang="en-US" sz="2700">
                <a:solidFill>
                  <a:prstClr val="white"/>
                </a:solidFill>
                <a:latin typeface="Century Gothic"/>
                <a:cs typeface="Calibri"/>
              </a:rPr>
              <a:t> </a:t>
            </a:r>
            <a:endParaRPr lang="en-US" sz="2700" err="1">
              <a:solidFill>
                <a:prstClr val="white"/>
              </a:solidFill>
              <a:latin typeface="Century Gothic"/>
            </a:endParaRPr>
          </a:p>
        </p:txBody>
      </p:sp>
      <p:sp>
        <p:nvSpPr>
          <p:cNvPr id="7" name="TextBox 6">
            <a:extLst>
              <a:ext uri="{FF2B5EF4-FFF2-40B4-BE49-F238E27FC236}">
                <a16:creationId xmlns:a16="http://schemas.microsoft.com/office/drawing/2014/main" id="{CC9AF975-E8D1-8B64-2664-2ADFCCA81CA7}"/>
              </a:ext>
            </a:extLst>
          </p:cNvPr>
          <p:cNvSpPr txBox="1"/>
          <p:nvPr/>
        </p:nvSpPr>
        <p:spPr>
          <a:xfrm>
            <a:off x="297762" y="3150288"/>
            <a:ext cx="4375150" cy="140807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GB" sz="2100">
                <a:solidFill>
                  <a:prstClr val="white"/>
                </a:solidFill>
                <a:latin typeface="Century Gothic"/>
                <a:cs typeface="Arial"/>
              </a:rPr>
              <a:t>•</a:t>
            </a:r>
            <a:r>
              <a:rPr lang="en-GB" sz="2100">
                <a:solidFill>
                  <a:prstClr val="white"/>
                </a:solidFill>
                <a:latin typeface="Century Gothic"/>
                <a:cs typeface="Calibri"/>
              </a:rPr>
              <a:t>An Inspector Calls</a:t>
            </a:r>
            <a:endParaRPr lang="en-US" sz="1350">
              <a:solidFill>
                <a:prstClr val="white"/>
              </a:solidFill>
              <a:latin typeface="Century Gothic"/>
              <a:cs typeface="Calibri"/>
            </a:endParaRPr>
          </a:p>
          <a:p>
            <a:pPr defTabSz="685800"/>
            <a:endParaRPr lang="en-GB" sz="2100">
              <a:solidFill>
                <a:prstClr val="white"/>
              </a:solidFill>
              <a:latin typeface="Century Gothic"/>
              <a:cs typeface="Arial"/>
            </a:endParaRPr>
          </a:p>
          <a:p>
            <a:pPr defTabSz="685800"/>
            <a:r>
              <a:rPr lang="en-GB" sz="2100">
                <a:solidFill>
                  <a:prstClr val="white"/>
                </a:solidFill>
                <a:latin typeface="Century Gothic"/>
                <a:cs typeface="Arial"/>
              </a:rPr>
              <a:t>•</a:t>
            </a:r>
            <a:r>
              <a:rPr lang="en-GB" sz="2100">
                <a:solidFill>
                  <a:prstClr val="white"/>
                </a:solidFill>
                <a:latin typeface="Century Gothic"/>
                <a:cs typeface="Calibri"/>
              </a:rPr>
              <a:t>Romeo and Juliet</a:t>
            </a:r>
            <a:endParaRPr lang="en-GB" sz="1350">
              <a:solidFill>
                <a:prstClr val="white"/>
              </a:solidFill>
              <a:latin typeface="Century Gothic"/>
            </a:endParaRPr>
          </a:p>
          <a:p>
            <a:pPr defTabSz="685800"/>
            <a:endParaRPr lang="en-GB" sz="2400">
              <a:solidFill>
                <a:prstClr val="white"/>
              </a:solidFill>
              <a:latin typeface="Calibri" panose="020F0502020204030204"/>
              <a:cs typeface="Calibri"/>
            </a:endParaRPr>
          </a:p>
        </p:txBody>
      </p:sp>
      <p:pic>
        <p:nvPicPr>
          <p:cNvPr id="6" name="Picture 5" descr="An Inspector Calls and Other Plays x 30 - Scholastic Shop">
            <a:extLst>
              <a:ext uri="{FF2B5EF4-FFF2-40B4-BE49-F238E27FC236}">
                <a16:creationId xmlns:a16="http://schemas.microsoft.com/office/drawing/2014/main" id="{FE0A1864-CC09-F7D2-ABC5-CEF880548C8A}"/>
              </a:ext>
            </a:extLst>
          </p:cNvPr>
          <p:cNvPicPr>
            <a:picLocks noChangeAspect="1"/>
          </p:cNvPicPr>
          <p:nvPr/>
        </p:nvPicPr>
        <p:blipFill>
          <a:blip r:embed="rId3"/>
          <a:stretch>
            <a:fillRect/>
          </a:stretch>
        </p:blipFill>
        <p:spPr>
          <a:xfrm>
            <a:off x="4536645" y="2813193"/>
            <a:ext cx="1943885" cy="2978783"/>
          </a:xfrm>
          <a:prstGeom prst="rect">
            <a:avLst/>
          </a:prstGeom>
        </p:spPr>
      </p:pic>
      <p:pic>
        <p:nvPicPr>
          <p:cNvPr id="8" name="Picture 7" descr="Romeo and Juliet by William Shakespeare - Free at Loyal Books">
            <a:extLst>
              <a:ext uri="{FF2B5EF4-FFF2-40B4-BE49-F238E27FC236}">
                <a16:creationId xmlns:a16="http://schemas.microsoft.com/office/drawing/2014/main" id="{6AD8723B-F27D-448F-B90B-C97E1A264BA7}"/>
              </a:ext>
            </a:extLst>
          </p:cNvPr>
          <p:cNvPicPr>
            <a:picLocks noChangeAspect="1"/>
          </p:cNvPicPr>
          <p:nvPr/>
        </p:nvPicPr>
        <p:blipFill>
          <a:blip r:embed="rId4"/>
          <a:stretch>
            <a:fillRect/>
          </a:stretch>
        </p:blipFill>
        <p:spPr>
          <a:xfrm>
            <a:off x="6585041" y="2815034"/>
            <a:ext cx="1991653" cy="3001112"/>
          </a:xfrm>
          <a:prstGeom prst="rect">
            <a:avLst/>
          </a:prstGeom>
        </p:spPr>
      </p:pic>
    </p:spTree>
    <p:extLst>
      <p:ext uri="{BB962C8B-B14F-4D97-AF65-F5344CB8AC3E}">
        <p14:creationId xmlns:p14="http://schemas.microsoft.com/office/powerpoint/2010/main" val="1915736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2063275"/>
            <a:ext cx="6858000" cy="2729330"/>
          </a:xfrm>
        </p:spPr>
        <p:txBody>
          <a:bodyPr vert="horz" lIns="68580" tIns="34290" rIns="68580" bIns="34290" rtlCol="0" anchor="b">
            <a:noAutofit/>
          </a:bodyPr>
          <a:lstStyle/>
          <a:p>
            <a:pPr>
              <a:lnSpc>
                <a:spcPct val="210000"/>
              </a:lnSpc>
              <a:spcAft>
                <a:spcPts val="450"/>
              </a:spcAft>
              <a:defRPr/>
            </a:pPr>
            <a:r>
              <a:rPr lang="en-US" sz="3300" b="1" err="1">
                <a:solidFill>
                  <a:prstClr val="white"/>
                </a:solidFill>
                <a:latin typeface="Century Gothic"/>
                <a:ea typeface="+mn-ea"/>
                <a:cs typeface="+mn-cs"/>
              </a:rPr>
              <a:t>Ms</a:t>
            </a:r>
            <a:r>
              <a:rPr lang="en-US" sz="3300" b="1">
                <a:solidFill>
                  <a:prstClr val="white"/>
                </a:solidFill>
                <a:latin typeface="Century Gothic"/>
                <a:ea typeface="+mn-ea"/>
                <a:cs typeface="+mn-cs"/>
              </a:rPr>
              <a:t> Kaur</a:t>
            </a:r>
            <a:br>
              <a:rPr lang="en-US" sz="3300">
                <a:latin typeface="Century Gothic"/>
                <a:ea typeface="+mn-ea"/>
                <a:cs typeface="+mn-cs"/>
              </a:rPr>
            </a:br>
            <a:r>
              <a:rPr lang="en-US" sz="3300">
                <a:solidFill>
                  <a:prstClr val="white"/>
                </a:solidFill>
                <a:latin typeface="Century Gothic"/>
                <a:ea typeface="+mn-ea"/>
                <a:cs typeface="+mn-cs"/>
              </a:rPr>
              <a:t>Teacher of Computer Science</a:t>
            </a:r>
            <a:br>
              <a:rPr lang="en-US" sz="3300">
                <a:solidFill>
                  <a:prstClr val="white"/>
                </a:solidFill>
                <a:latin typeface="Century Gothic"/>
                <a:ea typeface="+mn-ea"/>
                <a:cs typeface="+mn-cs"/>
              </a:rPr>
            </a:br>
            <a:r>
              <a:rPr lang="en-US" sz="3300">
                <a:solidFill>
                  <a:prstClr val="white"/>
                </a:solidFill>
                <a:latin typeface="Century Gothic"/>
                <a:ea typeface="Calibri"/>
                <a:cs typeface="Calibri"/>
              </a:rPr>
              <a:t>j</a:t>
            </a:r>
            <a:r>
              <a:rPr lang="en-US" sz="3300">
                <a:solidFill>
                  <a:prstClr val="white"/>
                </a:solidFill>
                <a:latin typeface="Century Gothic"/>
                <a:ea typeface="+mn-lt"/>
                <a:cs typeface="Calibri" panose="020F0502020204030204"/>
              </a:rPr>
              <a:t>.kaur@kps.co.uk</a:t>
            </a:r>
            <a:endParaRPr lang="en-GB" sz="3300">
              <a:solidFill>
                <a:prstClr val="white"/>
              </a:solidFill>
              <a:latin typeface="Century Gothic"/>
              <a:ea typeface="Calibri Light"/>
              <a:cs typeface="Calibri Light"/>
            </a:endParaRPr>
          </a:p>
        </p:txBody>
      </p:sp>
    </p:spTree>
    <p:extLst>
      <p:ext uri="{BB962C8B-B14F-4D97-AF65-F5344CB8AC3E}">
        <p14:creationId xmlns:p14="http://schemas.microsoft.com/office/powerpoint/2010/main" val="129147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E2D821-77BA-478D-81DD-13DB695C695C}"/>
              </a:ext>
            </a:extLst>
          </p:cNvPr>
          <p:cNvSpPr txBox="1">
            <a:spLocks noGrp="1"/>
          </p:cNvSpPr>
          <p:nvPr>
            <p:ph type="ctrTitle"/>
          </p:nvPr>
        </p:nvSpPr>
        <p:spPr>
          <a:xfrm>
            <a:off x="778748" y="2533650"/>
            <a:ext cx="7442060" cy="1790700"/>
          </a:xfrm>
          <a:prstGeom prst="rect">
            <a:avLst/>
          </a:prstGeom>
        </p:spPr>
        <p:txBody>
          <a:bodyPr vert="horz" lIns="68580" tIns="34290" rIns="68580" bIns="34290" rtlCol="0" anchor="t">
            <a:noAutofit/>
          </a:bodyPr>
          <a:lstStyle/>
          <a:p>
            <a:pPr>
              <a:spcAft>
                <a:spcPts val="450"/>
              </a:spcAft>
              <a:defRPr/>
            </a:pPr>
            <a:r>
              <a:rPr lang="en-US" sz="3300" b="1" err="1">
                <a:solidFill>
                  <a:schemeClr val="bg1"/>
                </a:solidFill>
                <a:latin typeface="Century Gothic"/>
                <a:ea typeface="+mn-ea"/>
                <a:cs typeface="+mn-cs"/>
              </a:rPr>
              <a:t>Ms</a:t>
            </a:r>
            <a:r>
              <a:rPr lang="en-US" sz="3300" b="1">
                <a:solidFill>
                  <a:schemeClr val="bg1"/>
                </a:solidFill>
                <a:latin typeface="Century Gothic"/>
                <a:ea typeface="+mn-ea"/>
                <a:cs typeface="+mn-cs"/>
              </a:rPr>
              <a:t> Bernardino</a:t>
            </a:r>
            <a:br>
              <a:rPr lang="en-US" sz="3300">
                <a:latin typeface="Century Gothic"/>
                <a:ea typeface="+mn-ea"/>
                <a:cs typeface="+mn-cs"/>
              </a:rPr>
            </a:br>
            <a:br>
              <a:rPr lang="en-US" sz="3300">
                <a:latin typeface="Century Gothic"/>
                <a:ea typeface="+mn-ea"/>
                <a:cs typeface="+mn-cs"/>
              </a:rPr>
            </a:br>
            <a:r>
              <a:rPr lang="en-US" sz="3300">
                <a:solidFill>
                  <a:schemeClr val="bg1"/>
                </a:solidFill>
                <a:latin typeface="Century Gothic"/>
              </a:rPr>
              <a:t>Head of Performing &amp; Creative Arts</a:t>
            </a:r>
          </a:p>
          <a:p>
            <a:pPr>
              <a:spcAft>
                <a:spcPts val="450"/>
              </a:spcAft>
              <a:defRPr/>
            </a:pPr>
            <a:r>
              <a:rPr lang="en-US" sz="3300">
                <a:solidFill>
                  <a:schemeClr val="bg1"/>
                </a:solidFill>
                <a:latin typeface="Century Gothic"/>
                <a:ea typeface="+mn-ea"/>
                <a:cs typeface="+mn-cs"/>
              </a:rPr>
              <a:t>r.bernardino@kps.co.uk</a:t>
            </a:r>
          </a:p>
        </p:txBody>
      </p:sp>
    </p:spTree>
    <p:extLst>
      <p:ext uri="{BB962C8B-B14F-4D97-AF65-F5344CB8AC3E}">
        <p14:creationId xmlns:p14="http://schemas.microsoft.com/office/powerpoint/2010/main" val="1097058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B11C14-ADDC-4A3A-9BCD-FE3F2B7C6FB5}"/>
              </a:ext>
            </a:extLst>
          </p:cNvPr>
          <p:cNvSpPr txBox="1"/>
          <p:nvPr/>
        </p:nvSpPr>
        <p:spPr>
          <a:xfrm>
            <a:off x="6170605" y="976520"/>
            <a:ext cx="2833778" cy="477823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GB" b="1" u="sng">
                <a:solidFill>
                  <a:prstClr val="white"/>
                </a:solidFill>
                <a:latin typeface="Century Gothic"/>
                <a:ea typeface="Verdana"/>
                <a:cs typeface="Calibri"/>
              </a:rPr>
              <a:t>Possible University Courses and  Careers:</a:t>
            </a:r>
            <a:endParaRPr lang="en-US" sz="1350">
              <a:solidFill>
                <a:prstClr val="white"/>
              </a:solidFill>
              <a:latin typeface="Century Gothic"/>
            </a:endParaRPr>
          </a:p>
          <a:p>
            <a:pPr marL="257175" indent="-257175" defTabSz="685800">
              <a:buFont typeface="Arial"/>
              <a:buChar char="•"/>
            </a:pPr>
            <a:r>
              <a:rPr lang="en-GB" sz="1350" b="1">
                <a:solidFill>
                  <a:prstClr val="white"/>
                </a:solidFill>
                <a:latin typeface="Century Gothic"/>
                <a:ea typeface="Verdana"/>
                <a:cs typeface="Calibri"/>
              </a:rPr>
              <a:t>Software Engineering</a:t>
            </a:r>
            <a:endParaRPr lang="en-GB" sz="1200">
              <a:solidFill>
                <a:prstClr val="white"/>
              </a:solidFill>
              <a:latin typeface="Century Gothic"/>
              <a:cs typeface="Calibri" panose="020F0502020204030204"/>
            </a:endParaRPr>
          </a:p>
          <a:p>
            <a:pPr marL="257175" indent="-257175" defTabSz="685800">
              <a:buFont typeface="Arial"/>
              <a:buChar char="•"/>
            </a:pPr>
            <a:r>
              <a:rPr lang="en-GB" sz="1350" b="1">
                <a:solidFill>
                  <a:prstClr val="white"/>
                </a:solidFill>
                <a:latin typeface="Century Gothic"/>
                <a:ea typeface="Verdana"/>
                <a:cs typeface="Calibri"/>
              </a:rPr>
              <a:t>IT and Cyber Security</a:t>
            </a:r>
          </a:p>
          <a:p>
            <a:pPr marL="257175" indent="-257175" defTabSz="685800">
              <a:buFont typeface="Arial"/>
              <a:buChar char="•"/>
            </a:pPr>
            <a:r>
              <a:rPr lang="en-GB" sz="1350" b="1">
                <a:solidFill>
                  <a:prstClr val="white"/>
                </a:solidFill>
                <a:latin typeface="Century Gothic"/>
                <a:ea typeface="Verdana"/>
                <a:cs typeface="Calibri"/>
              </a:rPr>
              <a:t>Accountancy </a:t>
            </a:r>
            <a:endParaRPr lang="en-US" sz="1350">
              <a:solidFill>
                <a:prstClr val="white"/>
              </a:solidFill>
              <a:latin typeface="Century Gothic"/>
              <a:cs typeface="Calibri"/>
            </a:endParaRPr>
          </a:p>
          <a:p>
            <a:pPr marL="257175" indent="-257175" defTabSz="685800">
              <a:buFont typeface="Arial"/>
              <a:buChar char="•"/>
            </a:pPr>
            <a:r>
              <a:rPr lang="en-GB" sz="1350" b="1">
                <a:solidFill>
                  <a:prstClr val="white"/>
                </a:solidFill>
                <a:latin typeface="Century Gothic"/>
                <a:ea typeface="Verdana"/>
                <a:cs typeface="Calibri"/>
              </a:rPr>
              <a:t>Animation</a:t>
            </a:r>
          </a:p>
          <a:p>
            <a:pPr marL="257175" indent="-257175" defTabSz="685800">
              <a:buFont typeface="Arial"/>
              <a:buChar char="•"/>
            </a:pPr>
            <a:r>
              <a:rPr lang="en-GB" sz="1350" b="1">
                <a:solidFill>
                  <a:prstClr val="white"/>
                </a:solidFill>
                <a:latin typeface="Century Gothic"/>
                <a:ea typeface="Verdana"/>
                <a:cs typeface="Calibri"/>
              </a:rPr>
              <a:t>Art &amp; design</a:t>
            </a:r>
          </a:p>
          <a:p>
            <a:pPr marL="257175" indent="-257175" defTabSz="685800">
              <a:buFont typeface="Arial"/>
              <a:buChar char="•"/>
            </a:pPr>
            <a:r>
              <a:rPr lang="en-GB" sz="1350" b="1">
                <a:solidFill>
                  <a:prstClr val="white"/>
                </a:solidFill>
                <a:latin typeface="Century Gothic"/>
                <a:ea typeface="Verdana"/>
                <a:cs typeface="Calibri"/>
              </a:rPr>
              <a:t>Business Studies</a:t>
            </a:r>
          </a:p>
          <a:p>
            <a:pPr marL="257175" indent="-257175" defTabSz="685800">
              <a:buFont typeface="Arial"/>
              <a:buChar char="•"/>
            </a:pPr>
            <a:r>
              <a:rPr lang="en-GB" sz="1350" b="1">
                <a:solidFill>
                  <a:prstClr val="white"/>
                </a:solidFill>
                <a:latin typeface="Century Gothic"/>
                <a:ea typeface="Verdana"/>
                <a:cs typeface="Calibri"/>
              </a:rPr>
              <a:t>Communication</a:t>
            </a:r>
          </a:p>
          <a:p>
            <a:pPr marL="257175" indent="-257175" defTabSz="685800">
              <a:buFont typeface="Arial"/>
              <a:buChar char="•"/>
            </a:pPr>
            <a:r>
              <a:rPr lang="en-GB" sz="1350" b="1">
                <a:solidFill>
                  <a:prstClr val="white"/>
                </a:solidFill>
                <a:latin typeface="Century Gothic"/>
                <a:ea typeface="Verdana"/>
                <a:cs typeface="Calibri"/>
              </a:rPr>
              <a:t>Computing</a:t>
            </a:r>
          </a:p>
          <a:p>
            <a:pPr marL="257175" indent="-257175" defTabSz="685800">
              <a:buFont typeface="Arial"/>
              <a:buChar char="•"/>
            </a:pPr>
            <a:r>
              <a:rPr lang="en-GB" sz="1350" b="1">
                <a:solidFill>
                  <a:prstClr val="white"/>
                </a:solidFill>
                <a:latin typeface="Century Gothic"/>
                <a:ea typeface="Verdana"/>
                <a:cs typeface="Calibri"/>
              </a:rPr>
              <a:t>Digital Media</a:t>
            </a:r>
          </a:p>
          <a:p>
            <a:pPr marL="257175" indent="-257175" defTabSz="685800">
              <a:buFont typeface="Arial"/>
              <a:buChar char="•"/>
            </a:pPr>
            <a:r>
              <a:rPr lang="en-GB" sz="1350" b="1">
                <a:solidFill>
                  <a:prstClr val="white"/>
                </a:solidFill>
                <a:latin typeface="Century Gothic"/>
                <a:ea typeface="Verdana"/>
                <a:cs typeface="Calibri"/>
              </a:rPr>
              <a:t>Education</a:t>
            </a:r>
          </a:p>
          <a:p>
            <a:pPr marL="257175" indent="-257175" defTabSz="685800">
              <a:buFont typeface="Arial"/>
              <a:buChar char="•"/>
            </a:pPr>
            <a:r>
              <a:rPr lang="en-GB" sz="1350" b="1">
                <a:solidFill>
                  <a:prstClr val="white"/>
                </a:solidFill>
                <a:latin typeface="Century Gothic"/>
                <a:ea typeface="Verdana"/>
                <a:cs typeface="Calibri"/>
              </a:rPr>
              <a:t>Engineering</a:t>
            </a:r>
          </a:p>
          <a:p>
            <a:pPr marL="257175" indent="-257175" defTabSz="685800">
              <a:buFont typeface="Arial"/>
              <a:buChar char="•"/>
            </a:pPr>
            <a:r>
              <a:rPr lang="en-GB" sz="1350" b="1">
                <a:solidFill>
                  <a:prstClr val="white"/>
                </a:solidFill>
                <a:latin typeface="Century Gothic"/>
                <a:ea typeface="+mn-lt"/>
                <a:cs typeface="Calibri" panose="020F0502020204030204"/>
              </a:rPr>
              <a:t>Finance</a:t>
            </a:r>
            <a:endParaRPr lang="en-GB" sz="1350">
              <a:solidFill>
                <a:prstClr val="white"/>
              </a:solidFill>
              <a:latin typeface="Century Gothic"/>
              <a:cs typeface="Calibri"/>
            </a:endParaRPr>
          </a:p>
          <a:p>
            <a:pPr marL="257175" indent="-257175" defTabSz="685800">
              <a:buFont typeface="Arial"/>
              <a:buChar char="•"/>
            </a:pPr>
            <a:r>
              <a:rPr lang="en-GB" sz="1350" b="1">
                <a:solidFill>
                  <a:prstClr val="white"/>
                </a:solidFill>
                <a:latin typeface="Century Gothic"/>
                <a:ea typeface="+mn-lt"/>
                <a:cs typeface="Calibri" panose="020F0502020204030204"/>
              </a:rPr>
              <a:t>Gaming</a:t>
            </a:r>
            <a:endParaRPr lang="en-GB" sz="1350">
              <a:solidFill>
                <a:prstClr val="white"/>
              </a:solidFill>
              <a:latin typeface="Century Gothic"/>
              <a:cs typeface="Calibri"/>
            </a:endParaRPr>
          </a:p>
          <a:p>
            <a:pPr marL="257175" indent="-257175" defTabSz="685800">
              <a:buFont typeface="Arial"/>
              <a:buChar char="•"/>
            </a:pPr>
            <a:r>
              <a:rPr lang="en-GB" sz="1350" b="1">
                <a:solidFill>
                  <a:prstClr val="white"/>
                </a:solidFill>
                <a:latin typeface="Century Gothic"/>
                <a:ea typeface="+mn-lt"/>
                <a:cs typeface="Calibri" panose="020F0502020204030204"/>
              </a:rPr>
              <a:t>Marketing</a:t>
            </a:r>
            <a:endParaRPr lang="en-GB" sz="1350">
              <a:solidFill>
                <a:prstClr val="white"/>
              </a:solidFill>
              <a:latin typeface="Century Gothic"/>
              <a:cs typeface="Calibri"/>
            </a:endParaRPr>
          </a:p>
          <a:p>
            <a:pPr marL="257175" indent="-257175" defTabSz="685800">
              <a:buFont typeface="Arial"/>
              <a:buChar char="•"/>
            </a:pPr>
            <a:r>
              <a:rPr lang="en-GB" sz="1350" b="1">
                <a:solidFill>
                  <a:prstClr val="white"/>
                </a:solidFill>
                <a:latin typeface="Century Gothic"/>
                <a:ea typeface="+mn-lt"/>
                <a:cs typeface="Calibri" panose="020F0502020204030204"/>
              </a:rPr>
              <a:t>Media</a:t>
            </a:r>
            <a:endParaRPr lang="en-GB" sz="1350">
              <a:solidFill>
                <a:prstClr val="white"/>
              </a:solidFill>
              <a:latin typeface="Century Gothic"/>
              <a:cs typeface="Calibri"/>
            </a:endParaRPr>
          </a:p>
          <a:p>
            <a:pPr marL="257175" indent="-257175" defTabSz="685800">
              <a:buFont typeface="Arial"/>
              <a:buChar char="•"/>
            </a:pPr>
            <a:r>
              <a:rPr lang="en-GB" sz="1350" b="1">
                <a:solidFill>
                  <a:prstClr val="white"/>
                </a:solidFill>
                <a:latin typeface="Century Gothic"/>
                <a:ea typeface="+mn-lt"/>
                <a:cs typeface="Calibri" panose="020F0502020204030204"/>
              </a:rPr>
              <a:t>Medicine</a:t>
            </a:r>
            <a:endParaRPr lang="en-GB" sz="1350">
              <a:solidFill>
                <a:prstClr val="white"/>
              </a:solidFill>
              <a:latin typeface="Century Gothic"/>
              <a:cs typeface="Calibri"/>
            </a:endParaRPr>
          </a:p>
          <a:p>
            <a:pPr marL="257175" indent="-257175" defTabSz="685800">
              <a:buFont typeface="Arial"/>
              <a:buChar char="•"/>
            </a:pPr>
            <a:r>
              <a:rPr lang="en-GB" sz="1350" b="1">
                <a:solidFill>
                  <a:prstClr val="white"/>
                </a:solidFill>
                <a:latin typeface="Century Gothic"/>
                <a:ea typeface="+mn-lt"/>
                <a:cs typeface="Calibri" panose="020F0502020204030204"/>
              </a:rPr>
              <a:t>Robotic</a:t>
            </a:r>
            <a:endParaRPr lang="en-GB" sz="1350">
              <a:solidFill>
                <a:prstClr val="white"/>
              </a:solidFill>
              <a:latin typeface="Century Gothic"/>
              <a:cs typeface="Calibri"/>
            </a:endParaRPr>
          </a:p>
          <a:p>
            <a:pPr marL="257175" indent="-257175" defTabSz="685800">
              <a:buFont typeface="Arial"/>
              <a:buChar char="•"/>
            </a:pPr>
            <a:r>
              <a:rPr lang="en-GB" sz="1350" b="1">
                <a:solidFill>
                  <a:prstClr val="white"/>
                </a:solidFill>
                <a:latin typeface="Century Gothic"/>
                <a:ea typeface="+mn-lt"/>
                <a:cs typeface="Calibri" panose="020F0502020204030204"/>
              </a:rPr>
              <a:t>Science</a:t>
            </a:r>
            <a:endParaRPr lang="en-GB" sz="1350">
              <a:solidFill>
                <a:prstClr val="white"/>
              </a:solidFill>
              <a:latin typeface="Century Gothic"/>
              <a:cs typeface="Calibri"/>
            </a:endParaRPr>
          </a:p>
          <a:p>
            <a:pPr marL="257175" indent="-257175" defTabSz="685800">
              <a:buFont typeface="Arial"/>
              <a:buChar char="•"/>
            </a:pPr>
            <a:r>
              <a:rPr lang="en-GB" sz="1350" b="1">
                <a:solidFill>
                  <a:prstClr val="white"/>
                </a:solidFill>
                <a:latin typeface="Century Gothic"/>
                <a:ea typeface="+mn-lt"/>
                <a:cs typeface="Calibri" panose="020F0502020204030204"/>
              </a:rPr>
              <a:t>Technology</a:t>
            </a:r>
            <a:endParaRPr lang="en-GB" sz="1350">
              <a:solidFill>
                <a:prstClr val="white"/>
              </a:solidFill>
              <a:latin typeface="Century Gothic"/>
              <a:cs typeface="Calibri"/>
            </a:endParaRPr>
          </a:p>
          <a:p>
            <a:pPr marL="257175" indent="-257175" defTabSz="685800">
              <a:buFont typeface="Arial"/>
              <a:buChar char="•"/>
            </a:pPr>
            <a:r>
              <a:rPr lang="en-GB" sz="1350" b="1">
                <a:solidFill>
                  <a:prstClr val="white"/>
                </a:solidFill>
                <a:latin typeface="Century Gothic"/>
                <a:ea typeface="+mn-lt"/>
                <a:cs typeface="Calibri" panose="020F0502020204030204"/>
              </a:rPr>
              <a:t>Many more……</a:t>
            </a:r>
            <a:endParaRPr lang="en-GB" sz="1350">
              <a:solidFill>
                <a:prstClr val="white"/>
              </a:solidFill>
              <a:latin typeface="Century Gothic"/>
              <a:ea typeface="Verdana"/>
              <a:cs typeface="Calibri"/>
            </a:endParaRPr>
          </a:p>
        </p:txBody>
      </p:sp>
      <p:sp>
        <p:nvSpPr>
          <p:cNvPr id="10" name="TextBox 9">
            <a:extLst>
              <a:ext uri="{FF2B5EF4-FFF2-40B4-BE49-F238E27FC236}">
                <a16:creationId xmlns:a16="http://schemas.microsoft.com/office/drawing/2014/main" id="{8DFF9E53-C8CB-4A5F-BEAE-53AAB8A9375A}"/>
              </a:ext>
            </a:extLst>
          </p:cNvPr>
          <p:cNvSpPr txBox="1"/>
          <p:nvPr/>
        </p:nvSpPr>
        <p:spPr>
          <a:xfrm>
            <a:off x="316032" y="4135135"/>
            <a:ext cx="5908940" cy="1498424"/>
          </a:xfrm>
          <a:prstGeom prst="rect">
            <a:avLst/>
          </a:prstGeom>
          <a:noFill/>
        </p:spPr>
        <p:txBody>
          <a:bodyPr wrap="square" lIns="68580" tIns="34290" rIns="68580" bIns="34290" rtlCol="0" anchor="t">
            <a:spAutoFit/>
          </a:bodyPr>
          <a:lstStyle/>
          <a:p>
            <a:pPr marL="214313" indent="-134779" defTabSz="685800">
              <a:lnSpc>
                <a:spcPct val="150000"/>
              </a:lnSpc>
              <a:buFont typeface="Wingdings" panose="05000000000000000000" pitchFamily="2" charset="2"/>
              <a:buChar char="§"/>
              <a:defRPr/>
            </a:pPr>
            <a:r>
              <a:rPr lang="en-US" sz="1050" b="1">
                <a:solidFill>
                  <a:prstClr val="white"/>
                </a:solidFill>
                <a:latin typeface="Calibri" panose="020F0502020204030204"/>
                <a:cs typeface="Calibri"/>
              </a:rPr>
              <a:t>This exciting GCSE </a:t>
            </a:r>
            <a:r>
              <a:rPr lang="en-US" sz="1050">
                <a:solidFill>
                  <a:prstClr val="white"/>
                </a:solidFill>
                <a:latin typeface="Calibri" panose="020F0502020204030204"/>
                <a:cs typeface="Calibri"/>
              </a:rPr>
              <a:t>gives students an excellent opportunity to investigate how computers work and how they’re used, and to develop computer programming and problem-solving skills. They’ll also do some fascinating in-depth research and practical work.</a:t>
            </a:r>
            <a:endParaRPr lang="en-US" sz="1050">
              <a:solidFill>
                <a:prstClr val="white"/>
              </a:solidFill>
              <a:latin typeface="Calibri" panose="020F0502020204030204"/>
              <a:ea typeface="Calibri"/>
              <a:cs typeface="Calibri"/>
            </a:endParaRPr>
          </a:p>
          <a:p>
            <a:pPr marL="214313" indent="-134779" defTabSz="685800">
              <a:lnSpc>
                <a:spcPct val="150000"/>
              </a:lnSpc>
              <a:buFont typeface="Wingdings" panose="05000000000000000000" pitchFamily="2" charset="2"/>
              <a:buChar char="§"/>
              <a:defRPr/>
            </a:pPr>
            <a:r>
              <a:rPr lang="en-GB" sz="1050" b="1">
                <a:solidFill>
                  <a:prstClr val="white"/>
                </a:solidFill>
                <a:latin typeface="Calibri" panose="020F0502020204030204"/>
              </a:rPr>
              <a:t>Co-curricular opportunities</a:t>
            </a:r>
            <a:r>
              <a:rPr lang="en-GB" sz="1050">
                <a:solidFill>
                  <a:prstClr val="white"/>
                </a:solidFill>
                <a:latin typeface="Calibri" panose="020F0502020204030204"/>
              </a:rPr>
              <a:t>: Coding (</a:t>
            </a:r>
            <a:r>
              <a:rPr lang="en-GB" sz="1050">
                <a:solidFill>
                  <a:prstClr val="white"/>
                </a:solidFill>
                <a:latin typeface="Calibri" panose="020F0502020204030204"/>
                <a:cs typeface="Calibri"/>
              </a:rPr>
              <a:t>Python) club, Robotics club, a trip to Bletchley Park, day trips to science museums.. </a:t>
            </a:r>
            <a:r>
              <a:rPr lang="en-US" sz="1050">
                <a:solidFill>
                  <a:prstClr val="white"/>
                </a:solidFill>
                <a:latin typeface="Calibri" panose="020F0502020204030204"/>
                <a:cs typeface="Calibri"/>
              </a:rPr>
              <a:t> </a:t>
            </a:r>
            <a:endParaRPr lang="en-US" sz="1050">
              <a:solidFill>
                <a:prstClr val="white"/>
              </a:solidFill>
              <a:latin typeface="Calibri" panose="020F0502020204030204"/>
              <a:ea typeface="Calibri"/>
              <a:cs typeface="Calibri"/>
            </a:endParaRPr>
          </a:p>
          <a:p>
            <a:pPr marL="214313" indent="-134779" defTabSz="685800">
              <a:lnSpc>
                <a:spcPct val="150000"/>
              </a:lnSpc>
              <a:buFont typeface="Wingdings" panose="05000000000000000000" pitchFamily="2" charset="2"/>
              <a:buChar char="§"/>
              <a:defRPr/>
            </a:pPr>
            <a:r>
              <a:rPr lang="en-US" sz="1050">
                <a:solidFill>
                  <a:prstClr val="white"/>
                </a:solidFill>
                <a:latin typeface="Calibri" panose="020F0502020204030204"/>
                <a:cs typeface="Calibri"/>
              </a:rPr>
              <a:t>Computers are changing every part of our lives at an ever increasing rate – why not drive the future?</a:t>
            </a:r>
            <a:endParaRPr lang="en-US" sz="1050">
              <a:solidFill>
                <a:prstClr val="white"/>
              </a:solidFill>
              <a:latin typeface="Calibri" panose="020F0502020204030204"/>
              <a:ea typeface="Calibri"/>
              <a:cs typeface="Calibri"/>
            </a:endParaRPr>
          </a:p>
        </p:txBody>
      </p:sp>
      <p:sp>
        <p:nvSpPr>
          <p:cNvPr id="11" name="TextBox 10">
            <a:extLst>
              <a:ext uri="{FF2B5EF4-FFF2-40B4-BE49-F238E27FC236}">
                <a16:creationId xmlns:a16="http://schemas.microsoft.com/office/drawing/2014/main" id="{98E468FF-EBB0-43E5-A37F-EA12034CD122}"/>
              </a:ext>
            </a:extLst>
          </p:cNvPr>
          <p:cNvSpPr txBox="1"/>
          <p:nvPr/>
        </p:nvSpPr>
        <p:spPr>
          <a:xfrm>
            <a:off x="395587" y="1065318"/>
            <a:ext cx="4517177" cy="1077474"/>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Computer Science  </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OCR J277		</a:t>
            </a:r>
          </a:p>
        </p:txBody>
      </p:sp>
      <p:graphicFrame>
        <p:nvGraphicFramePr>
          <p:cNvPr id="12" name="Table 11">
            <a:extLst>
              <a:ext uri="{FF2B5EF4-FFF2-40B4-BE49-F238E27FC236}">
                <a16:creationId xmlns:a16="http://schemas.microsoft.com/office/drawing/2014/main" id="{A2B8B30F-E0A6-490E-ACCD-82AF9AE9466A}"/>
              </a:ext>
            </a:extLst>
          </p:cNvPr>
          <p:cNvGraphicFramePr>
            <a:graphicFrameLocks noGrp="1"/>
          </p:cNvGraphicFramePr>
          <p:nvPr/>
        </p:nvGraphicFramePr>
        <p:xfrm>
          <a:off x="426903" y="2144847"/>
          <a:ext cx="5099557" cy="1948314"/>
        </p:xfrm>
        <a:graphic>
          <a:graphicData uri="http://schemas.openxmlformats.org/drawingml/2006/table">
            <a:tbl>
              <a:tblPr firstRow="1" bandRow="1">
                <a:tableStyleId>{F5AB1C69-6EDB-4FF4-983F-18BD219EF322}</a:tableStyleId>
              </a:tblPr>
              <a:tblGrid>
                <a:gridCol w="2829957">
                  <a:extLst>
                    <a:ext uri="{9D8B030D-6E8A-4147-A177-3AD203B41FA5}">
                      <a16:colId xmlns:a16="http://schemas.microsoft.com/office/drawing/2014/main" val="668861885"/>
                    </a:ext>
                  </a:extLst>
                </a:gridCol>
                <a:gridCol w="2269600">
                  <a:extLst>
                    <a:ext uri="{9D8B030D-6E8A-4147-A177-3AD203B41FA5}">
                      <a16:colId xmlns:a16="http://schemas.microsoft.com/office/drawing/2014/main" val="2805046159"/>
                    </a:ext>
                  </a:extLst>
                </a:gridCol>
              </a:tblGrid>
              <a:tr h="366148">
                <a:tc>
                  <a:txBody>
                    <a:bodyPr/>
                    <a:lstStyle/>
                    <a:p>
                      <a:pPr algn="ctr"/>
                      <a:r>
                        <a:rPr lang="en-GB" sz="1000">
                          <a:latin typeface="Century Gothic"/>
                        </a:rPr>
                        <a:t>Content Overview</a:t>
                      </a:r>
                    </a:p>
                  </a:txBody>
                  <a:tcPr marL="68580" marR="68580" marT="34290" marB="34290">
                    <a:solidFill>
                      <a:srgbClr val="633A9C"/>
                    </a:solidFill>
                  </a:tcPr>
                </a:tc>
                <a:tc>
                  <a:txBody>
                    <a:bodyPr/>
                    <a:lstStyle/>
                    <a:p>
                      <a:pPr algn="ctr"/>
                      <a:r>
                        <a:rPr lang="en-GB" sz="1000">
                          <a:latin typeface="Century Gothic"/>
                        </a:rPr>
                        <a:t>Assessment Overview</a:t>
                      </a:r>
                    </a:p>
                  </a:txBody>
                  <a:tcPr marL="68580" marR="68580" marT="34290" marB="34290">
                    <a:solidFill>
                      <a:srgbClr val="633A9C"/>
                    </a:solidFill>
                  </a:tcPr>
                </a:tc>
                <a:extLst>
                  <a:ext uri="{0D108BD9-81ED-4DB2-BD59-A6C34878D82A}">
                    <a16:rowId xmlns:a16="http://schemas.microsoft.com/office/drawing/2014/main" val="2906010860"/>
                  </a:ext>
                </a:extLst>
              </a:tr>
              <a:tr h="758238">
                <a:tc>
                  <a:txBody>
                    <a:bodyPr/>
                    <a:lstStyle/>
                    <a:p>
                      <a:r>
                        <a:rPr lang="en-GB" sz="1100" b="0" i="0" u="none" strike="noStrike" kern="1200" baseline="0">
                          <a:solidFill>
                            <a:schemeClr val="bg1"/>
                          </a:solidFill>
                          <a:latin typeface="Century Gothic"/>
                          <a:ea typeface="+mn-ea"/>
                          <a:cs typeface="+mn-cs"/>
                        </a:rPr>
                        <a:t>Component 1</a:t>
                      </a:r>
                    </a:p>
                    <a:p>
                      <a:r>
                        <a:rPr lang="en-GB" sz="1200" b="1" i="0" u="none" strike="noStrike" kern="1200" baseline="0">
                          <a:solidFill>
                            <a:schemeClr val="bg1"/>
                          </a:solidFill>
                          <a:latin typeface="Century Gothic"/>
                          <a:ea typeface="+mn-ea"/>
                          <a:cs typeface="+mn-cs"/>
                        </a:rPr>
                        <a:t>Computer Systems</a:t>
                      </a:r>
                      <a:endParaRPr lang="en-GB" sz="1200" b="0" i="0" u="none" strike="noStrike" kern="1200" baseline="0">
                        <a:solidFill>
                          <a:schemeClr val="bg1"/>
                        </a:solidFill>
                        <a:latin typeface="Century Gothic"/>
                        <a:ea typeface="+mn-ea"/>
                        <a:cs typeface="+mn-cs"/>
                      </a:endParaRPr>
                    </a:p>
                  </a:txBody>
                  <a:tcPr marL="68580" marR="68580" marT="34290" marB="34290">
                    <a:solidFill>
                      <a:srgbClr val="633A9C"/>
                    </a:solidFill>
                  </a:tcPr>
                </a:tc>
                <a:tc>
                  <a:txBody>
                    <a:bodyPr/>
                    <a:lstStyle/>
                    <a:p>
                      <a:pPr>
                        <a:lnSpc>
                          <a:spcPct val="150000"/>
                        </a:lnSpc>
                      </a:pPr>
                      <a:r>
                        <a:rPr lang="en-US" sz="1100">
                          <a:solidFill>
                            <a:schemeClr val="bg1"/>
                          </a:solidFill>
                          <a:latin typeface="Century Gothic"/>
                        </a:rPr>
                        <a:t>Written paper: 1 hour and 30 minutes </a:t>
                      </a:r>
                    </a:p>
                    <a:p>
                      <a:pPr>
                        <a:lnSpc>
                          <a:spcPct val="150000"/>
                        </a:lnSpc>
                      </a:pPr>
                      <a:r>
                        <a:rPr lang="en-US" sz="1100">
                          <a:solidFill>
                            <a:schemeClr val="bg1"/>
                          </a:solidFill>
                          <a:latin typeface="Century Gothic"/>
                        </a:rPr>
                        <a:t>50% of total GCSE 80 marks </a:t>
                      </a:r>
                    </a:p>
                  </a:txBody>
                  <a:tcPr marL="68580" marR="68580" marT="34290" marB="34290">
                    <a:solidFill>
                      <a:srgbClr val="633A9C"/>
                    </a:solidFill>
                  </a:tcPr>
                </a:tc>
                <a:extLst>
                  <a:ext uri="{0D108BD9-81ED-4DB2-BD59-A6C34878D82A}">
                    <a16:rowId xmlns:a16="http://schemas.microsoft.com/office/drawing/2014/main" val="105373700"/>
                  </a:ext>
                </a:extLst>
              </a:tr>
              <a:tr h="758238">
                <a:tc>
                  <a:txBody>
                    <a:bodyPr/>
                    <a:lstStyle/>
                    <a:p>
                      <a:r>
                        <a:rPr lang="en-GB" sz="1100" b="0" i="0" u="none" strike="noStrike" kern="1200" baseline="0">
                          <a:solidFill>
                            <a:schemeClr val="bg1"/>
                          </a:solidFill>
                          <a:latin typeface="Century Gothic"/>
                          <a:ea typeface="+mn-ea"/>
                          <a:cs typeface="+mn-cs"/>
                        </a:rPr>
                        <a:t>Component 2</a:t>
                      </a:r>
                    </a:p>
                    <a:p>
                      <a:r>
                        <a:rPr lang="en-US" sz="1200" b="1" i="0" u="none" strike="noStrike" kern="1200" baseline="0">
                          <a:solidFill>
                            <a:schemeClr val="bg1"/>
                          </a:solidFill>
                          <a:latin typeface="Century Gothic"/>
                          <a:ea typeface="+mn-ea"/>
                          <a:cs typeface="+mn-cs"/>
                        </a:rPr>
                        <a:t>Computational  thinking,  algorithms  and  programming </a:t>
                      </a:r>
                      <a:endParaRPr lang="en-GB" sz="1200" b="1" i="0" u="none" strike="noStrike" kern="1200" baseline="0">
                        <a:solidFill>
                          <a:schemeClr val="bg1"/>
                        </a:solidFill>
                        <a:latin typeface="Century Gothic"/>
                        <a:ea typeface="+mn-ea"/>
                        <a:cs typeface="+mn-cs"/>
                      </a:endParaRPr>
                    </a:p>
                  </a:txBody>
                  <a:tcPr marL="68580" marR="68580" marT="34290" marB="34290">
                    <a:solidFill>
                      <a:srgbClr val="633A9C"/>
                    </a:solidFill>
                  </a:tcPr>
                </a:tc>
                <a:tc>
                  <a:txBody>
                    <a:bodyPr/>
                    <a:lstStyle/>
                    <a:p>
                      <a:pPr>
                        <a:lnSpc>
                          <a:spcPct val="150000"/>
                        </a:lnSpc>
                      </a:pPr>
                      <a:r>
                        <a:rPr lang="en-US" sz="1100">
                          <a:solidFill>
                            <a:schemeClr val="bg1"/>
                          </a:solidFill>
                          <a:latin typeface="Century Gothic"/>
                        </a:rPr>
                        <a:t>Written paper: 1 hour and 30 minutes </a:t>
                      </a:r>
                    </a:p>
                    <a:p>
                      <a:pPr>
                        <a:lnSpc>
                          <a:spcPct val="150000"/>
                        </a:lnSpc>
                      </a:pPr>
                      <a:r>
                        <a:rPr lang="en-US" sz="1100">
                          <a:solidFill>
                            <a:schemeClr val="bg1"/>
                          </a:solidFill>
                          <a:latin typeface="Century Gothic"/>
                        </a:rPr>
                        <a:t>50% of total GCSE 80 marks </a:t>
                      </a:r>
                    </a:p>
                  </a:txBody>
                  <a:tcPr marL="68580" marR="68580" marT="34290" marB="34290">
                    <a:solidFill>
                      <a:srgbClr val="633A9C"/>
                    </a:solidFill>
                  </a:tcPr>
                </a:tc>
                <a:extLst>
                  <a:ext uri="{0D108BD9-81ED-4DB2-BD59-A6C34878D82A}">
                    <a16:rowId xmlns:a16="http://schemas.microsoft.com/office/drawing/2014/main" val="3319779995"/>
                  </a:ext>
                </a:extLst>
              </a:tr>
            </a:tbl>
          </a:graphicData>
        </a:graphic>
      </p:graphicFrame>
    </p:spTree>
    <p:extLst>
      <p:ext uri="{BB962C8B-B14F-4D97-AF65-F5344CB8AC3E}">
        <p14:creationId xmlns:p14="http://schemas.microsoft.com/office/powerpoint/2010/main" val="2915012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1699022"/>
            <a:ext cx="6858000" cy="2846720"/>
          </a:xfrm>
        </p:spPr>
        <p:txBody>
          <a:bodyPr>
            <a:normAutofit/>
          </a:bodyPr>
          <a:lstStyle/>
          <a:p>
            <a:pPr>
              <a:spcAft>
                <a:spcPts val="450"/>
              </a:spcAft>
              <a:defRPr/>
            </a:pPr>
            <a:r>
              <a:rPr lang="en-US" sz="3300" b="1" err="1">
                <a:solidFill>
                  <a:schemeClr val="bg1"/>
                </a:solidFill>
                <a:latin typeface="Century Gothic"/>
                <a:ea typeface="+mn-ea"/>
                <a:cs typeface="+mn-cs"/>
              </a:rPr>
              <a:t>Mr</a:t>
            </a:r>
            <a:r>
              <a:rPr lang="en-US" sz="3300" b="1">
                <a:solidFill>
                  <a:schemeClr val="bg1"/>
                </a:solidFill>
                <a:latin typeface="Century Gothic"/>
                <a:ea typeface="+mn-ea"/>
                <a:cs typeface="+mn-cs"/>
              </a:rPr>
              <a:t> Lacasa </a:t>
            </a:r>
            <a:r>
              <a:rPr lang="en-US" sz="3300" b="1" err="1">
                <a:solidFill>
                  <a:schemeClr val="bg1"/>
                </a:solidFill>
                <a:latin typeface="Century Gothic"/>
                <a:ea typeface="+mn-ea"/>
                <a:cs typeface="+mn-cs"/>
              </a:rPr>
              <a:t>Inglada</a:t>
            </a:r>
            <a:br>
              <a:rPr lang="en-US" sz="3300" b="1">
                <a:latin typeface="Century Gothic"/>
              </a:rPr>
            </a:br>
            <a:br>
              <a:rPr lang="en-US" sz="3300" b="1">
                <a:latin typeface="Century Gothic"/>
                <a:ea typeface="+mn-ea"/>
                <a:cs typeface="+mn-cs"/>
              </a:rPr>
            </a:br>
            <a:r>
              <a:rPr lang="en-US" sz="3300">
                <a:solidFill>
                  <a:schemeClr val="bg1"/>
                </a:solidFill>
                <a:latin typeface="Century Gothic"/>
              </a:rPr>
              <a:t>Teacher</a:t>
            </a:r>
            <a:r>
              <a:rPr lang="en-US" sz="3300">
                <a:solidFill>
                  <a:schemeClr val="bg1"/>
                </a:solidFill>
                <a:latin typeface="Century Gothic"/>
                <a:ea typeface="+mn-ea"/>
                <a:cs typeface="+mn-cs"/>
              </a:rPr>
              <a:t> of Spanish </a:t>
            </a:r>
            <a:br>
              <a:rPr lang="en-US" sz="3300">
                <a:latin typeface="Century Gothic"/>
                <a:ea typeface="+mn-ea"/>
                <a:cs typeface="+mn-cs"/>
              </a:rPr>
            </a:br>
            <a:r>
              <a:rPr lang="en-US" sz="3300">
                <a:solidFill>
                  <a:schemeClr val="bg1"/>
                </a:solidFill>
                <a:latin typeface="Century Gothic"/>
                <a:ea typeface="+mn-ea"/>
                <a:cs typeface="+mn-cs"/>
              </a:rPr>
              <a:t>Head</a:t>
            </a:r>
            <a:r>
              <a:rPr lang="en-US" sz="3300">
                <a:solidFill>
                  <a:schemeClr val="bg1"/>
                </a:solidFill>
                <a:latin typeface="Century Gothic"/>
              </a:rPr>
              <a:t> of Languages</a:t>
            </a:r>
            <a:br>
              <a:rPr lang="en-US" sz="3300">
                <a:latin typeface="Century Gothic"/>
              </a:rPr>
            </a:br>
            <a:br>
              <a:rPr lang="en-US" sz="3300">
                <a:latin typeface="Century Gothic"/>
                <a:ea typeface="+mn-ea"/>
                <a:cs typeface="+mn-cs"/>
              </a:rPr>
            </a:br>
            <a:r>
              <a:rPr lang="en-US" sz="3300">
                <a:solidFill>
                  <a:schemeClr val="bg1"/>
                </a:solidFill>
                <a:latin typeface="Century Gothic"/>
                <a:ea typeface="+mn-ea"/>
                <a:cs typeface="+mn-cs"/>
              </a:rPr>
              <a:t>a.lacasa@kps.co.uk</a:t>
            </a:r>
            <a:endParaRPr lang="en-GB" sz="3300">
              <a:solidFill>
                <a:schemeClr val="bg1"/>
              </a:solidFill>
              <a:latin typeface="Century Gothic"/>
              <a:ea typeface="Calibri Light"/>
              <a:cs typeface="Calibri Light"/>
            </a:endParaRPr>
          </a:p>
        </p:txBody>
      </p:sp>
    </p:spTree>
    <p:extLst>
      <p:ext uri="{BB962C8B-B14F-4D97-AF65-F5344CB8AC3E}">
        <p14:creationId xmlns:p14="http://schemas.microsoft.com/office/powerpoint/2010/main" val="3574584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142BC2D-5CBE-4B62-8440-140A6ACC0AFA}"/>
              </a:ext>
            </a:extLst>
          </p:cNvPr>
          <p:cNvSpPr txBox="1"/>
          <p:nvPr/>
        </p:nvSpPr>
        <p:spPr>
          <a:xfrm>
            <a:off x="-77641" y="4044504"/>
            <a:ext cx="9144028" cy="2077492"/>
          </a:xfrm>
          <a:prstGeom prst="rect">
            <a:avLst/>
          </a:prstGeom>
          <a:noFill/>
        </p:spPr>
        <p:txBody>
          <a:bodyPr wrap="square" lIns="68580" tIns="34290" rIns="68580" bIns="34290" rtlCol="0" anchor="t">
            <a:spAutoFit/>
          </a:bodyPr>
          <a:lstStyle/>
          <a:p>
            <a:pPr algn="just" defTabSz="685800">
              <a:defRPr/>
            </a:pPr>
            <a:endParaRPr lang="en-GB" sz="900" u="sng">
              <a:solidFill>
                <a:prstClr val="white"/>
              </a:solidFill>
              <a:latin typeface="Century Gothic"/>
              <a:ea typeface="Calibri"/>
              <a:cs typeface="Calibri"/>
            </a:endParaRPr>
          </a:p>
          <a:p>
            <a:pPr marL="213995" indent="-213995" algn="just" defTabSz="685800">
              <a:buFont typeface="Arial" panose="020B0604020202020204" pitchFamily="34" charset="0"/>
              <a:buChar char="•"/>
              <a:defRPr/>
            </a:pPr>
            <a:r>
              <a:rPr lang="en-GB" sz="1350" b="1">
                <a:solidFill>
                  <a:srgbClr val="ED7D31"/>
                </a:solidFill>
                <a:latin typeface="Century Gothic"/>
              </a:rPr>
              <a:t>Four Papers: </a:t>
            </a:r>
            <a:r>
              <a:rPr lang="en-GB" sz="1350">
                <a:solidFill>
                  <a:prstClr val="white"/>
                </a:solidFill>
                <a:latin typeface="Century Gothic"/>
              </a:rPr>
              <a:t>Listening (25%), Reading (25%), Speaking (25%) and Writing (25%).</a:t>
            </a:r>
            <a:endParaRPr lang="en-GB" sz="1350">
              <a:solidFill>
                <a:prstClr val="white"/>
              </a:solidFill>
              <a:latin typeface="Century Gothic"/>
              <a:ea typeface="Calibri" panose="020F0502020204030204"/>
              <a:cs typeface="Calibri"/>
            </a:endParaRPr>
          </a:p>
          <a:p>
            <a:pPr marL="213995" indent="-213995" algn="just" defTabSz="685800">
              <a:buFont typeface="Arial" panose="020B0604020202020204" pitchFamily="34" charset="0"/>
              <a:buChar char="•"/>
              <a:defRPr/>
            </a:pPr>
            <a:r>
              <a:rPr lang="en-GB" sz="1350" b="1">
                <a:solidFill>
                  <a:srgbClr val="ED7D31"/>
                </a:solidFill>
                <a:latin typeface="Century Gothic"/>
              </a:rPr>
              <a:t>Extra-curricular opportunities:</a:t>
            </a:r>
            <a:r>
              <a:rPr lang="en-GB" sz="1350" b="1">
                <a:solidFill>
                  <a:prstClr val="white"/>
                </a:solidFill>
                <a:latin typeface="Century Gothic"/>
              </a:rPr>
              <a:t> l</a:t>
            </a:r>
            <a:r>
              <a:rPr lang="en-GB" sz="1350">
                <a:solidFill>
                  <a:prstClr val="white"/>
                </a:solidFill>
                <a:latin typeface="Century Gothic"/>
              </a:rPr>
              <a:t>ocal trips to the theatre, cinema and  cultural events to gain further knowledge of the Hispanic language and the culture.</a:t>
            </a:r>
            <a:endParaRPr lang="en-GB" sz="1350">
              <a:solidFill>
                <a:prstClr val="white"/>
              </a:solidFill>
              <a:latin typeface="Century Gothic"/>
              <a:ea typeface="Calibri"/>
              <a:cs typeface="Calibri"/>
            </a:endParaRPr>
          </a:p>
          <a:p>
            <a:pPr marL="213995" indent="-213995" algn="just" defTabSz="685800">
              <a:buFont typeface="Arial" panose="020B0604020202020204" pitchFamily="34" charset="0"/>
              <a:buChar char="•"/>
              <a:defRPr/>
            </a:pPr>
            <a:r>
              <a:rPr lang="en-GB" sz="1350" b="1">
                <a:solidFill>
                  <a:srgbClr val="ED7D31"/>
                </a:solidFill>
                <a:latin typeface="Century Gothic"/>
              </a:rPr>
              <a:t>Where does your GCSE subject take the student in the future?:</a:t>
            </a:r>
            <a:r>
              <a:rPr lang="en-GB" sz="1350" b="1">
                <a:solidFill>
                  <a:prstClr val="white"/>
                </a:solidFill>
                <a:latin typeface="Century Gothic"/>
              </a:rPr>
              <a:t> </a:t>
            </a:r>
            <a:r>
              <a:rPr lang="en-GB" sz="1350">
                <a:solidFill>
                  <a:prstClr val="white"/>
                </a:solidFill>
                <a:latin typeface="Century Gothic"/>
              </a:rPr>
              <a:t>In this global, digital age, the ability to be able to share information and communicate with a variety of audiences around the world is extremely powerful. Speaking an additional language is a useful skill in many industries and sectors: journalism, media and communication, finance, law, translation, teaching, High Tech sector, film and TV industry, translation, politics and many more.  Spanish is the official</a:t>
            </a:r>
            <a:r>
              <a:rPr lang="en-GB" sz="1350">
                <a:solidFill>
                  <a:prstClr val="white"/>
                </a:solidFill>
                <a:latin typeface="Century Gothic"/>
                <a:ea typeface="+mn-lt"/>
                <a:cs typeface="Calibri" panose="020F0502020204030204"/>
              </a:rPr>
              <a:t> language in 21 countries in the world. </a:t>
            </a:r>
            <a:r>
              <a:rPr lang="en-GB" sz="1350">
                <a:solidFill>
                  <a:srgbClr val="202124"/>
                </a:solidFill>
                <a:latin typeface="Calibri" panose="020F0502020204030204"/>
                <a:ea typeface="+mn-lt"/>
                <a:cs typeface="Calibri" panose="020F0502020204030204"/>
              </a:rPr>
              <a:t> </a:t>
            </a:r>
            <a:endParaRPr lang="en-GB" sz="1350">
              <a:solidFill>
                <a:srgbClr val="202124"/>
              </a:solidFill>
              <a:latin typeface="Calibri" panose="020F0502020204030204"/>
              <a:ea typeface="Calibri"/>
              <a:cs typeface="Calibri"/>
            </a:endParaRPr>
          </a:p>
        </p:txBody>
      </p:sp>
      <p:sp>
        <p:nvSpPr>
          <p:cNvPr id="8" name="TextBox 7">
            <a:extLst>
              <a:ext uri="{FF2B5EF4-FFF2-40B4-BE49-F238E27FC236}">
                <a16:creationId xmlns:a16="http://schemas.microsoft.com/office/drawing/2014/main" id="{39D5D887-8B2E-424F-9294-8D65AF058BD7}"/>
              </a:ext>
            </a:extLst>
          </p:cNvPr>
          <p:cNvSpPr txBox="1"/>
          <p:nvPr/>
        </p:nvSpPr>
        <p:spPr>
          <a:xfrm>
            <a:off x="239687" y="507304"/>
            <a:ext cx="4682262"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2700" b="1">
                <a:solidFill>
                  <a:prstClr val="white"/>
                </a:solidFill>
                <a:latin typeface="Century Gothic"/>
              </a:rPr>
              <a:t>Spanish - </a:t>
            </a:r>
            <a:r>
              <a:rPr lang="en-US" sz="2700">
                <a:solidFill>
                  <a:prstClr val="white"/>
                </a:solidFill>
                <a:latin typeface="Century Gothic"/>
              </a:rPr>
              <a:t>AQA 8692</a:t>
            </a:r>
          </a:p>
        </p:txBody>
      </p:sp>
      <p:graphicFrame>
        <p:nvGraphicFramePr>
          <p:cNvPr id="9" name="Table 8">
            <a:extLst>
              <a:ext uri="{FF2B5EF4-FFF2-40B4-BE49-F238E27FC236}">
                <a16:creationId xmlns:a16="http://schemas.microsoft.com/office/drawing/2014/main" id="{1985EBE7-F27B-4F91-8988-1035CA239EED}"/>
              </a:ext>
            </a:extLst>
          </p:cNvPr>
          <p:cNvGraphicFramePr>
            <a:graphicFrameLocks noGrp="1"/>
          </p:cNvGraphicFramePr>
          <p:nvPr>
            <p:extLst>
              <p:ext uri="{D42A27DB-BD31-4B8C-83A1-F6EECF244321}">
                <p14:modId xmlns:p14="http://schemas.microsoft.com/office/powerpoint/2010/main" val="2199704247"/>
              </p:ext>
            </p:extLst>
          </p:nvPr>
        </p:nvGraphicFramePr>
        <p:xfrm>
          <a:off x="129397" y="1422279"/>
          <a:ext cx="6810039" cy="2633291"/>
        </p:xfrm>
        <a:graphic>
          <a:graphicData uri="http://schemas.openxmlformats.org/drawingml/2006/table">
            <a:tbl>
              <a:tblPr firstRow="1" firstCol="1" bandRow="1">
                <a:tableStyleId>{5940675A-B579-460E-94D1-54222C63F5DA}</a:tableStyleId>
              </a:tblPr>
              <a:tblGrid>
                <a:gridCol w="2201482">
                  <a:extLst>
                    <a:ext uri="{9D8B030D-6E8A-4147-A177-3AD203B41FA5}">
                      <a16:colId xmlns:a16="http://schemas.microsoft.com/office/drawing/2014/main" val="3294743383"/>
                    </a:ext>
                  </a:extLst>
                </a:gridCol>
                <a:gridCol w="2405664">
                  <a:extLst>
                    <a:ext uri="{9D8B030D-6E8A-4147-A177-3AD203B41FA5}">
                      <a16:colId xmlns:a16="http://schemas.microsoft.com/office/drawing/2014/main" val="3172721172"/>
                    </a:ext>
                  </a:extLst>
                </a:gridCol>
                <a:gridCol w="2202893">
                  <a:extLst>
                    <a:ext uri="{9D8B030D-6E8A-4147-A177-3AD203B41FA5}">
                      <a16:colId xmlns:a16="http://schemas.microsoft.com/office/drawing/2014/main" val="2230607175"/>
                    </a:ext>
                  </a:extLst>
                </a:gridCol>
              </a:tblGrid>
              <a:tr h="194678">
                <a:tc gridSpan="3">
                  <a:txBody>
                    <a:bodyPr/>
                    <a:lstStyle/>
                    <a:p>
                      <a:pPr algn="ctr">
                        <a:lnSpc>
                          <a:spcPct val="115000"/>
                        </a:lnSpc>
                        <a:spcAft>
                          <a:spcPts val="0"/>
                        </a:spcAft>
                      </a:pPr>
                      <a:r>
                        <a:rPr lang="en-GB" sz="1200" b="1">
                          <a:solidFill>
                            <a:schemeClr val="bg1"/>
                          </a:solidFill>
                          <a:effectLst/>
                          <a:latin typeface="Century Gothic"/>
                        </a:rPr>
                        <a:t>Content</a:t>
                      </a:r>
                      <a:endParaRPr lang="en-GB" sz="1200" b="1">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51262119"/>
                  </a:ext>
                </a:extLst>
              </a:tr>
              <a:tr h="614776">
                <a:tc>
                  <a:txBody>
                    <a:bodyPr/>
                    <a:lstStyle/>
                    <a:p>
                      <a:pPr algn="ctr">
                        <a:lnSpc>
                          <a:spcPct val="115000"/>
                        </a:lnSpc>
                        <a:spcAft>
                          <a:spcPts val="0"/>
                        </a:spcAft>
                      </a:pPr>
                      <a:r>
                        <a:rPr lang="en-GB" sz="1200" b="1">
                          <a:solidFill>
                            <a:schemeClr val="bg1"/>
                          </a:solidFill>
                          <a:effectLst/>
                          <a:latin typeface="Century Gothic"/>
                        </a:rPr>
                        <a:t>Theme 1 </a:t>
                      </a:r>
                      <a:endParaRPr lang="en-GB" sz="1200" b="1">
                        <a:solidFill>
                          <a:schemeClr val="bg1"/>
                        </a:solidFill>
                        <a:effectLst/>
                        <a:latin typeface="Century Gothic"/>
                        <a:cs typeface="Times New Roman"/>
                      </a:endParaRPr>
                    </a:p>
                    <a:p>
                      <a:pPr lvl="0" algn="ctr">
                        <a:lnSpc>
                          <a:spcPct val="114999"/>
                        </a:lnSpc>
                        <a:spcAft>
                          <a:spcPts val="0"/>
                        </a:spcAft>
                        <a:buNone/>
                      </a:pPr>
                      <a:r>
                        <a:rPr lang="en-GB" sz="1200" b="1" i="0" u="none" strike="noStrike" noProof="0">
                          <a:solidFill>
                            <a:schemeClr val="bg1"/>
                          </a:solidFill>
                          <a:effectLst/>
                          <a:latin typeface="Century Gothic"/>
                        </a:rPr>
                        <a:t>People and lifestyle</a:t>
                      </a:r>
                      <a:endParaRPr lang="en-GB" sz="1200" b="1">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tc>
                  <a:txBody>
                    <a:bodyPr/>
                    <a:lstStyle/>
                    <a:p>
                      <a:pPr algn="ctr">
                        <a:lnSpc>
                          <a:spcPct val="115000"/>
                        </a:lnSpc>
                        <a:spcAft>
                          <a:spcPts val="0"/>
                        </a:spcAft>
                      </a:pPr>
                      <a:r>
                        <a:rPr lang="en-GB" sz="1200" b="1">
                          <a:solidFill>
                            <a:schemeClr val="bg1"/>
                          </a:solidFill>
                          <a:effectLst/>
                          <a:latin typeface="Century Gothic"/>
                        </a:rPr>
                        <a:t>Theme 2</a:t>
                      </a:r>
                    </a:p>
                    <a:p>
                      <a:pPr lvl="0" algn="ctr">
                        <a:lnSpc>
                          <a:spcPct val="114999"/>
                        </a:lnSpc>
                        <a:spcAft>
                          <a:spcPts val="0"/>
                        </a:spcAft>
                        <a:buNone/>
                      </a:pPr>
                      <a:r>
                        <a:rPr lang="en-GB" sz="1200" b="1" i="0" u="none" strike="noStrike" noProof="0">
                          <a:solidFill>
                            <a:schemeClr val="bg1"/>
                          </a:solidFill>
                          <a:effectLst/>
                          <a:latin typeface="Century Gothic"/>
                        </a:rPr>
                        <a:t>Popular culture</a:t>
                      </a:r>
                      <a:endParaRPr lang="en-GB" sz="1200" b="1">
                        <a:solidFill>
                          <a:schemeClr val="bg1"/>
                        </a:solidFill>
                        <a:latin typeface="Century Gothic"/>
                      </a:endParaRPr>
                    </a:p>
                  </a:txBody>
                  <a:tcPr marL="51435" marR="51435" marT="0" marB="0" anchor="ctr">
                    <a:solidFill>
                      <a:srgbClr val="633A9C"/>
                    </a:solidFill>
                  </a:tcPr>
                </a:tc>
                <a:tc>
                  <a:txBody>
                    <a:bodyPr/>
                    <a:lstStyle/>
                    <a:p>
                      <a:pPr lvl="0" algn="ctr">
                        <a:lnSpc>
                          <a:spcPct val="114999"/>
                        </a:lnSpc>
                        <a:spcAft>
                          <a:spcPts val="0"/>
                        </a:spcAft>
                        <a:buNone/>
                      </a:pPr>
                      <a:r>
                        <a:rPr lang="en-GB" sz="1200" b="1" i="0" u="none" strike="noStrike" noProof="0">
                          <a:solidFill>
                            <a:schemeClr val="bg1"/>
                          </a:solidFill>
                          <a:effectLst/>
                          <a:latin typeface="Century Gothic"/>
                        </a:rPr>
                        <a:t>Theme 3</a:t>
                      </a:r>
                      <a:endParaRPr lang="en-US" sz="1200" b="1">
                        <a:solidFill>
                          <a:schemeClr val="bg1"/>
                        </a:solidFill>
                        <a:latin typeface="Century Gothic"/>
                      </a:endParaRPr>
                    </a:p>
                    <a:p>
                      <a:pPr lvl="0" algn="ctr">
                        <a:lnSpc>
                          <a:spcPct val="114999"/>
                        </a:lnSpc>
                        <a:spcAft>
                          <a:spcPts val="0"/>
                        </a:spcAft>
                        <a:buNone/>
                      </a:pPr>
                      <a:r>
                        <a:rPr lang="en-GB" sz="1200" b="1" i="0" u="none" strike="noStrike" noProof="0">
                          <a:solidFill>
                            <a:schemeClr val="bg1"/>
                          </a:solidFill>
                          <a:effectLst/>
                          <a:latin typeface="Century Gothic"/>
                        </a:rPr>
                        <a:t>Communication and the world around us</a:t>
                      </a:r>
                      <a:endParaRPr lang="en-US" sz="1200" b="1">
                        <a:solidFill>
                          <a:schemeClr val="bg1"/>
                        </a:solidFill>
                        <a:latin typeface="Century Gothic"/>
                      </a:endParaRPr>
                    </a:p>
                  </a:txBody>
                  <a:tcPr marL="51435" marR="51435" marT="0" marB="0" anchor="ctr">
                    <a:solidFill>
                      <a:srgbClr val="633A9C"/>
                    </a:solidFill>
                  </a:tcPr>
                </a:tc>
                <a:extLst>
                  <a:ext uri="{0D108BD9-81ED-4DB2-BD59-A6C34878D82A}">
                    <a16:rowId xmlns:a16="http://schemas.microsoft.com/office/drawing/2014/main" val="1880369338"/>
                  </a:ext>
                </a:extLst>
              </a:tr>
              <a:tr h="614776">
                <a:tc>
                  <a:txBody>
                    <a:bodyPr/>
                    <a:lstStyle/>
                    <a:p>
                      <a:pPr lvl="0" algn="l">
                        <a:lnSpc>
                          <a:spcPct val="114999"/>
                        </a:lnSpc>
                        <a:spcAft>
                          <a:spcPts val="0"/>
                        </a:spcAft>
                        <a:buNone/>
                      </a:pPr>
                      <a:r>
                        <a:rPr lang="en-GB" sz="1200" b="0" i="0" u="none" strike="noStrike" noProof="0">
                          <a:solidFill>
                            <a:schemeClr val="bg1"/>
                          </a:solidFill>
                          <a:effectLst/>
                          <a:latin typeface="Century Gothic"/>
                        </a:rPr>
                        <a:t>Topic 1:Identity and relationships with others </a:t>
                      </a:r>
                    </a:p>
                  </a:txBody>
                  <a:tcPr marL="51435" marR="51435" marT="0" marB="0" anchor="ctr">
                    <a:solidFill>
                      <a:srgbClr val="633A9C"/>
                    </a:solidFill>
                  </a:tcPr>
                </a:tc>
                <a:tc>
                  <a:txBody>
                    <a:bodyPr/>
                    <a:lstStyle/>
                    <a:p>
                      <a:pPr lvl="0" algn="l">
                        <a:lnSpc>
                          <a:spcPct val="114999"/>
                        </a:lnSpc>
                        <a:spcAft>
                          <a:spcPts val="0"/>
                        </a:spcAft>
                        <a:buNone/>
                      </a:pPr>
                      <a:r>
                        <a:rPr lang="en-GB" sz="1200" b="0" i="0" u="none" strike="noStrike" noProof="0">
                          <a:solidFill>
                            <a:schemeClr val="bg1"/>
                          </a:solidFill>
                          <a:effectLst/>
                          <a:latin typeface="Century Gothic"/>
                        </a:rPr>
                        <a:t>Topic 1: Free-time activities </a:t>
                      </a:r>
                    </a:p>
                  </a:txBody>
                  <a:tcPr marL="51435" marR="51435" marT="0" marB="0" anchor="ctr">
                    <a:solidFill>
                      <a:srgbClr val="633A9C"/>
                    </a:solidFill>
                  </a:tcPr>
                </a:tc>
                <a:tc>
                  <a:txBody>
                    <a:bodyPr/>
                    <a:lstStyle/>
                    <a:p>
                      <a:pPr lvl="0" algn="l">
                        <a:lnSpc>
                          <a:spcPct val="114999"/>
                        </a:lnSpc>
                        <a:spcAft>
                          <a:spcPts val="0"/>
                        </a:spcAft>
                        <a:buNone/>
                      </a:pPr>
                      <a:r>
                        <a:rPr lang="en-GB" sz="1200" b="0" i="0" u="none" strike="noStrike" noProof="0">
                          <a:solidFill>
                            <a:schemeClr val="bg1"/>
                          </a:solidFill>
                          <a:effectLst/>
                          <a:latin typeface="Century Gothic"/>
                        </a:rPr>
                        <a:t>Topic 1: Travel and tourism, including places of interest </a:t>
                      </a:r>
                      <a:endParaRPr lang="en-GB" sz="1200">
                        <a:solidFill>
                          <a:schemeClr val="bg1"/>
                        </a:solidFill>
                        <a:effectLst/>
                        <a:latin typeface="Century Gothic"/>
                      </a:endParaRPr>
                    </a:p>
                  </a:txBody>
                  <a:tcPr marL="51435" marR="51435" marT="0" marB="0" anchor="ctr">
                    <a:solidFill>
                      <a:srgbClr val="633A9C"/>
                    </a:solidFill>
                  </a:tcPr>
                </a:tc>
                <a:extLst>
                  <a:ext uri="{0D108BD9-81ED-4DB2-BD59-A6C34878D82A}">
                    <a16:rowId xmlns:a16="http://schemas.microsoft.com/office/drawing/2014/main" val="551215788"/>
                  </a:ext>
                </a:extLst>
              </a:tr>
              <a:tr h="512314">
                <a:tc>
                  <a:txBody>
                    <a:bodyPr/>
                    <a:lstStyle/>
                    <a:p>
                      <a:pPr lvl="0" algn="l">
                        <a:lnSpc>
                          <a:spcPct val="114999"/>
                        </a:lnSpc>
                        <a:spcAft>
                          <a:spcPts val="0"/>
                        </a:spcAft>
                        <a:buNone/>
                      </a:pPr>
                      <a:r>
                        <a:rPr lang="en-GB" sz="1200" b="0" i="0" u="none" strike="noStrike" noProof="0">
                          <a:solidFill>
                            <a:schemeClr val="bg1"/>
                          </a:solidFill>
                          <a:effectLst/>
                          <a:latin typeface="Century Gothic"/>
                        </a:rPr>
                        <a:t>Topic 2: Healthy living and lifestyle </a:t>
                      </a:r>
                      <a:endParaRPr lang="en-US" sz="1200">
                        <a:solidFill>
                          <a:schemeClr val="bg1"/>
                        </a:solidFill>
                        <a:latin typeface="Century Gothic"/>
                      </a:endParaRPr>
                    </a:p>
                  </a:txBody>
                  <a:tcPr marL="51435" marR="51435" marT="0" marB="0" anchor="ctr">
                    <a:solidFill>
                      <a:srgbClr val="633A9C"/>
                    </a:solidFill>
                  </a:tcPr>
                </a:tc>
                <a:tc>
                  <a:txBody>
                    <a:bodyPr/>
                    <a:lstStyle/>
                    <a:p>
                      <a:pPr lvl="0" algn="l">
                        <a:lnSpc>
                          <a:spcPct val="114999"/>
                        </a:lnSpc>
                        <a:spcAft>
                          <a:spcPts val="0"/>
                        </a:spcAft>
                        <a:buNone/>
                      </a:pPr>
                      <a:r>
                        <a:rPr lang="en-GB" sz="1200" b="0" i="0" u="none" strike="noStrike" noProof="0">
                          <a:solidFill>
                            <a:schemeClr val="bg1"/>
                          </a:solidFill>
                          <a:effectLst/>
                          <a:latin typeface="Century Gothic"/>
                        </a:rPr>
                        <a:t>Topic 2: Customs, festivals and celebrations </a:t>
                      </a:r>
                      <a:endParaRPr lang="en-US" sz="1200">
                        <a:solidFill>
                          <a:schemeClr val="bg1"/>
                        </a:solidFill>
                        <a:latin typeface="Century Gothic"/>
                      </a:endParaRPr>
                    </a:p>
                  </a:txBody>
                  <a:tcPr marL="51435" marR="51435" marT="0" marB="0" anchor="ctr">
                    <a:solidFill>
                      <a:srgbClr val="633A9C"/>
                    </a:solidFill>
                  </a:tcPr>
                </a:tc>
                <a:tc>
                  <a:txBody>
                    <a:bodyPr/>
                    <a:lstStyle/>
                    <a:p>
                      <a:pPr lvl="0" algn="l">
                        <a:lnSpc>
                          <a:spcPct val="114999"/>
                        </a:lnSpc>
                        <a:spcAft>
                          <a:spcPts val="0"/>
                        </a:spcAft>
                        <a:buNone/>
                      </a:pPr>
                      <a:r>
                        <a:rPr lang="en-GB" sz="1200" b="0" i="0" u="none" strike="noStrike" noProof="0">
                          <a:solidFill>
                            <a:schemeClr val="bg1"/>
                          </a:solidFill>
                          <a:effectLst/>
                          <a:latin typeface="Century Gothic"/>
                        </a:rPr>
                        <a:t>Topic 2: Media and technology</a:t>
                      </a:r>
                      <a:endParaRPr lang="en-US" sz="1200">
                        <a:solidFill>
                          <a:schemeClr val="bg1"/>
                        </a:solidFill>
                        <a:latin typeface="Century Gothic"/>
                      </a:endParaRPr>
                    </a:p>
                  </a:txBody>
                  <a:tcPr marL="51435" marR="51435" marT="0" marB="0" anchor="ctr">
                    <a:solidFill>
                      <a:srgbClr val="633A9C"/>
                    </a:solidFill>
                  </a:tcPr>
                </a:tc>
                <a:extLst>
                  <a:ext uri="{0D108BD9-81ED-4DB2-BD59-A6C34878D82A}">
                    <a16:rowId xmlns:a16="http://schemas.microsoft.com/office/drawing/2014/main" val="1430112093"/>
                  </a:ext>
                </a:extLst>
              </a:tr>
              <a:tr h="696747">
                <a:tc>
                  <a:txBody>
                    <a:bodyPr/>
                    <a:lstStyle/>
                    <a:p>
                      <a:pPr lvl="0" algn="l">
                        <a:lnSpc>
                          <a:spcPct val="114999"/>
                        </a:lnSpc>
                        <a:spcAft>
                          <a:spcPts val="0"/>
                        </a:spcAft>
                        <a:buNone/>
                      </a:pPr>
                      <a:r>
                        <a:rPr lang="en-GB" sz="1200" b="0" i="0" u="none" strike="noStrike" noProof="0">
                          <a:solidFill>
                            <a:schemeClr val="bg1"/>
                          </a:solidFill>
                          <a:effectLst/>
                          <a:latin typeface="Century Gothic"/>
                        </a:rPr>
                        <a:t>Topic 3: Education and work</a:t>
                      </a:r>
                      <a:endParaRPr lang="en-US" sz="1200">
                        <a:solidFill>
                          <a:schemeClr val="bg1"/>
                        </a:solidFill>
                        <a:latin typeface="Century Gothic"/>
                      </a:endParaRPr>
                    </a:p>
                  </a:txBody>
                  <a:tcPr marL="51435" marR="51435" marT="0" marB="0" anchor="ctr">
                    <a:solidFill>
                      <a:srgbClr val="633A9C"/>
                    </a:solidFill>
                  </a:tcPr>
                </a:tc>
                <a:tc>
                  <a:txBody>
                    <a:bodyPr/>
                    <a:lstStyle/>
                    <a:p>
                      <a:pPr lvl="0" algn="l">
                        <a:lnSpc>
                          <a:spcPct val="100000"/>
                        </a:lnSpc>
                        <a:spcBef>
                          <a:spcPts val="0"/>
                        </a:spcBef>
                        <a:spcAft>
                          <a:spcPts val="0"/>
                        </a:spcAft>
                        <a:buNone/>
                      </a:pPr>
                      <a:r>
                        <a:rPr lang="en-GB" sz="1200" b="0" i="0" u="none" strike="noStrike" noProof="0">
                          <a:solidFill>
                            <a:schemeClr val="bg1"/>
                          </a:solidFill>
                          <a:effectLst/>
                          <a:latin typeface="Century Gothic"/>
                        </a:rPr>
                        <a:t>Topic 3: Celebrity culture</a:t>
                      </a:r>
                    </a:p>
                    <a:p>
                      <a:pPr lvl="0" algn="l">
                        <a:lnSpc>
                          <a:spcPct val="114999"/>
                        </a:lnSpc>
                        <a:spcAft>
                          <a:spcPts val="0"/>
                        </a:spcAft>
                        <a:buNone/>
                      </a:pPr>
                      <a:endParaRPr lang="en-GB" sz="1200">
                        <a:solidFill>
                          <a:schemeClr val="bg1"/>
                        </a:solidFill>
                        <a:effectLst/>
                        <a:latin typeface="Century Gothic"/>
                      </a:endParaRPr>
                    </a:p>
                  </a:txBody>
                  <a:tcPr marL="51435" marR="51435" marT="0" marB="0" anchor="ctr">
                    <a:solidFill>
                      <a:srgbClr val="633A9C"/>
                    </a:solidFill>
                  </a:tcPr>
                </a:tc>
                <a:tc>
                  <a:txBody>
                    <a:bodyPr/>
                    <a:lstStyle/>
                    <a:p>
                      <a:pPr lvl="0" algn="l">
                        <a:lnSpc>
                          <a:spcPct val="114999"/>
                        </a:lnSpc>
                        <a:spcAft>
                          <a:spcPts val="0"/>
                        </a:spcAft>
                        <a:buNone/>
                      </a:pPr>
                      <a:r>
                        <a:rPr lang="en-GB" sz="1200" b="0" i="0" u="none" strike="noStrike" noProof="0">
                          <a:solidFill>
                            <a:schemeClr val="bg1"/>
                          </a:solidFill>
                          <a:effectLst/>
                          <a:latin typeface="Century Gothic"/>
                        </a:rPr>
                        <a:t>Topic 3: The environment and where people live</a:t>
                      </a:r>
                      <a:endParaRPr lang="en-US" sz="1200">
                        <a:solidFill>
                          <a:schemeClr val="bg1"/>
                        </a:solidFill>
                        <a:latin typeface="Century Gothic"/>
                      </a:endParaRPr>
                    </a:p>
                  </a:txBody>
                  <a:tcPr marL="51435" marR="51435" marT="0" marB="0" anchor="ctr">
                    <a:solidFill>
                      <a:srgbClr val="633A9C"/>
                    </a:solidFill>
                  </a:tcPr>
                </a:tc>
                <a:extLst>
                  <a:ext uri="{0D108BD9-81ED-4DB2-BD59-A6C34878D82A}">
                    <a16:rowId xmlns:a16="http://schemas.microsoft.com/office/drawing/2014/main" val="3466539372"/>
                  </a:ext>
                </a:extLst>
              </a:tr>
            </a:tbl>
          </a:graphicData>
        </a:graphic>
      </p:graphicFrame>
      <p:pic>
        <p:nvPicPr>
          <p:cNvPr id="2" name="Picture 1" descr="A cover of a book with people playing instruments&#10;&#10;Description automatically generated">
            <a:extLst>
              <a:ext uri="{FF2B5EF4-FFF2-40B4-BE49-F238E27FC236}">
                <a16:creationId xmlns:a16="http://schemas.microsoft.com/office/drawing/2014/main" id="{9E0A6A12-B9DD-4063-26B4-D6A369703A50}"/>
              </a:ext>
            </a:extLst>
          </p:cNvPr>
          <p:cNvPicPr>
            <a:picLocks noChangeAspect="1"/>
          </p:cNvPicPr>
          <p:nvPr/>
        </p:nvPicPr>
        <p:blipFill>
          <a:blip r:embed="rId3"/>
          <a:stretch>
            <a:fillRect/>
          </a:stretch>
        </p:blipFill>
        <p:spPr>
          <a:xfrm>
            <a:off x="6981589" y="861110"/>
            <a:ext cx="2071688" cy="2633942"/>
          </a:xfrm>
          <a:prstGeom prst="rect">
            <a:avLst/>
          </a:prstGeom>
        </p:spPr>
      </p:pic>
      <p:sp>
        <p:nvSpPr>
          <p:cNvPr id="3" name="TextBox 2">
            <a:extLst>
              <a:ext uri="{FF2B5EF4-FFF2-40B4-BE49-F238E27FC236}">
                <a16:creationId xmlns:a16="http://schemas.microsoft.com/office/drawing/2014/main" id="{851E2E58-6468-083D-012C-E0C9AECA145B}"/>
              </a:ext>
            </a:extLst>
          </p:cNvPr>
          <p:cNvSpPr txBox="1"/>
          <p:nvPr/>
        </p:nvSpPr>
        <p:spPr>
          <a:xfrm>
            <a:off x="4228093" y="489640"/>
            <a:ext cx="2686468"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1350">
                <a:solidFill>
                  <a:prstClr val="white"/>
                </a:solidFill>
                <a:latin typeface="Century Gothic"/>
                <a:hlinkClick r:id="rId4">
                  <a:extLst>
                    <a:ext uri="{A12FA001-AC4F-418D-AE19-62706E023703}">
                      <ahyp:hlinkClr xmlns:ahyp="http://schemas.microsoft.com/office/drawing/2018/hyperlinkcolor" val="tx"/>
                    </a:ext>
                  </a:extLst>
                </a:hlinkClick>
              </a:rPr>
              <a:t>8 Reasons to Choose a Language at GCSE and A level | School Guide Blog</a:t>
            </a:r>
            <a:endParaRPr lang="en-US" sz="1350">
              <a:solidFill>
                <a:prstClr val="white"/>
              </a:solidFill>
              <a:latin typeface="Century Gothic"/>
            </a:endParaRPr>
          </a:p>
        </p:txBody>
      </p:sp>
      <p:sp>
        <p:nvSpPr>
          <p:cNvPr id="5" name="TextBox 4">
            <a:extLst>
              <a:ext uri="{FF2B5EF4-FFF2-40B4-BE49-F238E27FC236}">
                <a16:creationId xmlns:a16="http://schemas.microsoft.com/office/drawing/2014/main" id="{08FF5281-5705-0109-C4D2-41A7841E3FF8}"/>
              </a:ext>
            </a:extLst>
          </p:cNvPr>
          <p:cNvSpPr txBox="1"/>
          <p:nvPr/>
        </p:nvSpPr>
        <p:spPr>
          <a:xfrm>
            <a:off x="130418" y="1148012"/>
            <a:ext cx="5685029" cy="276999"/>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cs typeface="Leelawadee"/>
              </a:rPr>
              <a:t>Core information</a:t>
            </a:r>
            <a:endParaRPr lang="en-US" sz="1350">
              <a:solidFill>
                <a:prstClr val="white"/>
              </a:solidFill>
              <a:latin typeface="Century Gothic"/>
              <a:cs typeface="Leelawadee"/>
            </a:endParaRPr>
          </a:p>
        </p:txBody>
      </p:sp>
    </p:spTree>
    <p:extLst>
      <p:ext uri="{BB962C8B-B14F-4D97-AF65-F5344CB8AC3E}">
        <p14:creationId xmlns:p14="http://schemas.microsoft.com/office/powerpoint/2010/main" val="2125145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1699022"/>
            <a:ext cx="6858000" cy="2803472"/>
          </a:xfrm>
        </p:spPr>
        <p:txBody>
          <a:bodyPr>
            <a:normAutofit/>
          </a:bodyPr>
          <a:lstStyle/>
          <a:p>
            <a:pPr>
              <a:spcAft>
                <a:spcPts val="450"/>
              </a:spcAft>
              <a:defRPr/>
            </a:pPr>
            <a:r>
              <a:rPr lang="en-US" sz="3300" b="1" err="1">
                <a:solidFill>
                  <a:schemeClr val="bg1"/>
                </a:solidFill>
                <a:latin typeface="Century Gothic"/>
                <a:ea typeface="+mn-ea"/>
                <a:cs typeface="+mn-cs"/>
              </a:rPr>
              <a:t>Ms</a:t>
            </a:r>
            <a:r>
              <a:rPr lang="en-US" sz="3300" b="1">
                <a:solidFill>
                  <a:schemeClr val="bg1"/>
                </a:solidFill>
                <a:latin typeface="Century Gothic"/>
                <a:ea typeface="+mn-ea"/>
                <a:cs typeface="+mn-cs"/>
              </a:rPr>
              <a:t> Fuld</a:t>
            </a:r>
            <a:br>
              <a:rPr lang="en-US" sz="3300" b="1">
                <a:solidFill>
                  <a:schemeClr val="bg1"/>
                </a:solidFill>
                <a:latin typeface="Century Gothic"/>
              </a:rPr>
            </a:br>
            <a:br>
              <a:rPr lang="en-US" sz="3300" b="1">
                <a:latin typeface="Century Gothic"/>
                <a:ea typeface="+mn-ea"/>
                <a:cs typeface="+mn-cs"/>
              </a:rPr>
            </a:br>
            <a:r>
              <a:rPr lang="en-US" sz="3300">
                <a:solidFill>
                  <a:schemeClr val="bg1"/>
                </a:solidFill>
                <a:latin typeface="Century Gothic"/>
              </a:rPr>
              <a:t>Teacher</a:t>
            </a:r>
            <a:r>
              <a:rPr lang="en-US" sz="3300">
                <a:solidFill>
                  <a:schemeClr val="bg1"/>
                </a:solidFill>
                <a:latin typeface="Century Gothic"/>
                <a:ea typeface="+mn-ea"/>
                <a:cs typeface="+mn-cs"/>
              </a:rPr>
              <a:t> of French</a:t>
            </a:r>
            <a:br>
              <a:rPr lang="en-US" sz="3300">
                <a:latin typeface="Century Gothic"/>
              </a:rPr>
            </a:br>
            <a:br>
              <a:rPr lang="en-US" sz="3300">
                <a:latin typeface="Century Gothic"/>
              </a:rPr>
            </a:br>
            <a:r>
              <a:rPr lang="en-US" sz="3300">
                <a:solidFill>
                  <a:schemeClr val="bg1"/>
                </a:solidFill>
                <a:latin typeface="Century Gothic"/>
              </a:rPr>
              <a:t>l.fuld@kps.co.uk</a:t>
            </a:r>
            <a:endParaRPr lang="en-GB" sz="3300">
              <a:solidFill>
                <a:schemeClr val="bg1"/>
              </a:solidFill>
              <a:latin typeface="Century Gothic"/>
              <a:ea typeface="Calibri Light"/>
              <a:cs typeface="Calibri Light"/>
            </a:endParaRPr>
          </a:p>
        </p:txBody>
      </p:sp>
    </p:spTree>
    <p:extLst>
      <p:ext uri="{BB962C8B-B14F-4D97-AF65-F5344CB8AC3E}">
        <p14:creationId xmlns:p14="http://schemas.microsoft.com/office/powerpoint/2010/main" val="2087769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a:extLst>
            <a:ext uri="{FF2B5EF4-FFF2-40B4-BE49-F238E27FC236}">
              <a16:creationId xmlns:a16="http://schemas.microsoft.com/office/drawing/2014/main" id="{84D17F90-A8AB-645C-11E1-5BFE6677352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7BEFFF1-7938-CF8D-E1CA-E99915AC192C}"/>
              </a:ext>
            </a:extLst>
          </p:cNvPr>
          <p:cNvSpPr txBox="1"/>
          <p:nvPr/>
        </p:nvSpPr>
        <p:spPr>
          <a:xfrm>
            <a:off x="73321" y="4335644"/>
            <a:ext cx="8583314" cy="1892826"/>
          </a:xfrm>
          <a:prstGeom prst="rect">
            <a:avLst/>
          </a:prstGeom>
          <a:noFill/>
        </p:spPr>
        <p:txBody>
          <a:bodyPr wrap="square" lIns="68580" tIns="34290" rIns="68580" bIns="34290" rtlCol="0" anchor="t">
            <a:spAutoFit/>
          </a:bodyPr>
          <a:lstStyle/>
          <a:p>
            <a:pPr defTabSz="685800">
              <a:defRPr/>
            </a:pPr>
            <a:endParaRPr lang="en-US" sz="1350">
              <a:solidFill>
                <a:srgbClr val="000000"/>
              </a:solidFill>
              <a:latin typeface="Arial"/>
              <a:ea typeface="Calibri"/>
              <a:cs typeface="Arial"/>
            </a:endParaRPr>
          </a:p>
          <a:p>
            <a:pPr algn="just" defTabSz="685800">
              <a:buFont typeface="Arial,Sans-Serif"/>
              <a:buChar char="•"/>
              <a:defRPr/>
            </a:pPr>
            <a:r>
              <a:rPr lang="en-GB" sz="1350" b="1">
                <a:solidFill>
                  <a:srgbClr val="ED7D31"/>
                </a:solidFill>
                <a:latin typeface="Century Gothic"/>
                <a:cs typeface="Arial"/>
              </a:rPr>
              <a:t>      Four Papers: </a:t>
            </a:r>
            <a:r>
              <a:rPr lang="en-GB" sz="1350">
                <a:solidFill>
                  <a:prstClr val="white"/>
                </a:solidFill>
                <a:latin typeface="Century Gothic"/>
                <a:cs typeface="Arial"/>
              </a:rPr>
              <a:t>Listening (25%), Reading (25%), Speaking (25%) and Writing (25%).</a:t>
            </a:r>
            <a:r>
              <a:rPr lang="en-US" sz="1350">
                <a:solidFill>
                  <a:srgbClr val="000000"/>
                </a:solidFill>
                <a:latin typeface="Century Gothic"/>
                <a:cs typeface="Arial"/>
              </a:rPr>
              <a:t> </a:t>
            </a:r>
          </a:p>
          <a:p>
            <a:pPr marL="214313" indent="-214313" algn="just" defTabSz="685800">
              <a:buFont typeface="Arial,Sans-Serif"/>
              <a:buChar char="•"/>
              <a:defRPr/>
            </a:pPr>
            <a:r>
              <a:rPr lang="en-GB" sz="1350" b="1">
                <a:solidFill>
                  <a:srgbClr val="ED7D31"/>
                </a:solidFill>
                <a:latin typeface="Century Gothic"/>
                <a:cs typeface="Arial"/>
              </a:rPr>
              <a:t> Extra-curricular opportunities: </a:t>
            </a:r>
            <a:r>
              <a:rPr lang="en-GB" sz="1350" b="1">
                <a:solidFill>
                  <a:prstClr val="white"/>
                </a:solidFill>
                <a:latin typeface="Century Gothic"/>
                <a:cs typeface="Arial"/>
              </a:rPr>
              <a:t>e</a:t>
            </a:r>
            <a:r>
              <a:rPr lang="en-GB" sz="1350">
                <a:solidFill>
                  <a:prstClr val="white"/>
                </a:solidFill>
                <a:latin typeface="Century Gothic"/>
                <a:cs typeface="Arial"/>
              </a:rPr>
              <a:t>njoy the culture and practise the language by visiting the French institute, day trips to museums, and much more!</a:t>
            </a:r>
            <a:endParaRPr lang="en-US" sz="1350">
              <a:solidFill>
                <a:prstClr val="white"/>
              </a:solidFill>
              <a:latin typeface="Century Gothic"/>
              <a:ea typeface="Calibri"/>
              <a:cs typeface="Arial"/>
            </a:endParaRPr>
          </a:p>
          <a:p>
            <a:pPr marL="214313" indent="-214313" algn="just" defTabSz="685800">
              <a:buFont typeface="Arial,Sans-Serif"/>
              <a:buChar char="•"/>
              <a:defRPr/>
            </a:pPr>
            <a:r>
              <a:rPr lang="en-GB" sz="1350" b="1">
                <a:solidFill>
                  <a:srgbClr val="ED7D31"/>
                </a:solidFill>
                <a:latin typeface="Century Gothic"/>
                <a:cs typeface="Arial"/>
              </a:rPr>
              <a:t>Where does your GCSE subject take the student in the future? </a:t>
            </a:r>
            <a:r>
              <a:rPr lang="en-GB" sz="1350" b="1">
                <a:solidFill>
                  <a:prstClr val="white"/>
                </a:solidFill>
                <a:latin typeface="Century Gothic"/>
                <a:cs typeface="Arial"/>
              </a:rPr>
              <a:t>S</a:t>
            </a:r>
            <a:r>
              <a:rPr lang="en-GB" sz="1350">
                <a:solidFill>
                  <a:prstClr val="white"/>
                </a:solidFill>
                <a:latin typeface="Century Gothic"/>
                <a:cs typeface="Arial"/>
              </a:rPr>
              <a:t>peaking an additional language is a useful skill in many industries and sectors: journalism, media and communication, finance, translation, teaching and much more. 29 </a:t>
            </a:r>
            <a:r>
              <a:rPr lang="en-GB" sz="1350">
                <a:solidFill>
                  <a:prstClr val="white"/>
                </a:solidFill>
                <a:latin typeface="Century Gothic"/>
                <a:ea typeface="+mn-lt"/>
                <a:cs typeface="Arial"/>
              </a:rPr>
              <a:t>countries in the world have French as their official language. Think about where it could take you! </a:t>
            </a:r>
            <a:endParaRPr lang="en-GB" sz="1350">
              <a:solidFill>
                <a:prstClr val="white"/>
              </a:solidFill>
              <a:latin typeface="Century Gothic"/>
              <a:ea typeface="Calibri"/>
              <a:cs typeface="Calibri"/>
            </a:endParaRPr>
          </a:p>
          <a:p>
            <a:pPr marL="214313" indent="-214313" defTabSz="685800">
              <a:buFont typeface="Arial" panose="020B0604020202020204" pitchFamily="34" charset="0"/>
              <a:buChar char="•"/>
              <a:defRPr/>
            </a:pPr>
            <a:endParaRPr lang="en-GB" sz="1050">
              <a:solidFill>
                <a:srgbClr val="202124"/>
              </a:solidFill>
              <a:latin typeface="Century Gothic"/>
              <a:ea typeface="Calibri"/>
              <a:cs typeface="Calibri"/>
            </a:endParaRPr>
          </a:p>
        </p:txBody>
      </p:sp>
      <p:sp>
        <p:nvSpPr>
          <p:cNvPr id="8" name="TextBox 7">
            <a:extLst>
              <a:ext uri="{FF2B5EF4-FFF2-40B4-BE49-F238E27FC236}">
                <a16:creationId xmlns:a16="http://schemas.microsoft.com/office/drawing/2014/main" id="{35CB3CA2-C31E-1560-CE21-3FED5571E461}"/>
              </a:ext>
            </a:extLst>
          </p:cNvPr>
          <p:cNvSpPr txBox="1"/>
          <p:nvPr/>
        </p:nvSpPr>
        <p:spPr>
          <a:xfrm>
            <a:off x="369083" y="1074491"/>
            <a:ext cx="4682262" cy="1557250"/>
          </a:xfrm>
          <a:prstGeom prst="rect">
            <a:avLst/>
          </a:prstGeom>
        </p:spPr>
        <p:txBody>
          <a:bodyPr vert="horz" lIns="68580" tIns="34290" rIns="68580" bIns="34290" rtlCol="0" anchor="t">
            <a:normAutofit/>
          </a:bodyPr>
          <a:lstStyle/>
          <a:p>
            <a:pPr defTabSz="685800">
              <a:defRPr/>
            </a:pPr>
            <a:r>
              <a:rPr lang="en-US" sz="3300" b="1">
                <a:solidFill>
                  <a:prstClr val="white"/>
                </a:solidFill>
                <a:latin typeface="Century Gothic"/>
                <a:ea typeface="+mn-lt"/>
                <a:cs typeface="Calibri" panose="020F0502020204030204"/>
              </a:rPr>
              <a:t>French - AQA - 8692</a:t>
            </a:r>
          </a:p>
          <a:p>
            <a:pPr defTabSz="685800">
              <a:lnSpc>
                <a:spcPct val="90000"/>
              </a:lnSpc>
              <a:spcBef>
                <a:spcPct val="0"/>
              </a:spcBef>
              <a:spcAft>
                <a:spcPts val="450"/>
              </a:spcAft>
              <a:defRPr/>
            </a:pPr>
            <a:endParaRPr lang="en-US" sz="3300">
              <a:solidFill>
                <a:prstClr val="white"/>
              </a:solidFill>
              <a:latin typeface="Century Gothic"/>
            </a:endParaRPr>
          </a:p>
        </p:txBody>
      </p:sp>
      <p:sp>
        <p:nvSpPr>
          <p:cNvPr id="3" name="TextBox 2">
            <a:extLst>
              <a:ext uri="{FF2B5EF4-FFF2-40B4-BE49-F238E27FC236}">
                <a16:creationId xmlns:a16="http://schemas.microsoft.com/office/drawing/2014/main" id="{8D963C5F-8CFE-35CC-3AE8-5B0D17EE3A53}"/>
              </a:ext>
            </a:extLst>
          </p:cNvPr>
          <p:cNvSpPr txBox="1"/>
          <p:nvPr/>
        </p:nvSpPr>
        <p:spPr>
          <a:xfrm>
            <a:off x="6783668" y="3737484"/>
            <a:ext cx="2356509"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1350">
                <a:solidFill>
                  <a:prstClr val="white"/>
                </a:solidFill>
                <a:latin typeface="Century Gothic"/>
                <a:hlinkClick r:id="rId3">
                  <a:extLst>
                    <a:ext uri="{A12FA001-AC4F-418D-AE19-62706E023703}">
                      <ahyp:hlinkClr xmlns:ahyp="http://schemas.microsoft.com/office/drawing/2018/hyperlinkcolor" val="tx"/>
                    </a:ext>
                  </a:extLst>
                </a:hlinkClick>
              </a:rPr>
              <a:t>8 Reasons to Choose a Language at GCSE and A level | School Guide Blog</a:t>
            </a:r>
            <a:endParaRPr lang="en-US" sz="1350">
              <a:solidFill>
                <a:prstClr val="white"/>
              </a:solidFill>
              <a:latin typeface="Century Gothic"/>
            </a:endParaRPr>
          </a:p>
        </p:txBody>
      </p:sp>
      <p:sp>
        <p:nvSpPr>
          <p:cNvPr id="5" name="TextBox 4">
            <a:extLst>
              <a:ext uri="{FF2B5EF4-FFF2-40B4-BE49-F238E27FC236}">
                <a16:creationId xmlns:a16="http://schemas.microsoft.com/office/drawing/2014/main" id="{A98B7013-0C1D-327B-6895-6C8C5DD0365D}"/>
              </a:ext>
            </a:extLst>
          </p:cNvPr>
          <p:cNvSpPr txBox="1"/>
          <p:nvPr/>
        </p:nvSpPr>
        <p:spPr>
          <a:xfrm>
            <a:off x="369801" y="1631092"/>
            <a:ext cx="5685029" cy="276999"/>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cs typeface="Leelawadee"/>
              </a:rPr>
              <a:t>Core information</a:t>
            </a:r>
            <a:endParaRPr lang="en-US" sz="1350">
              <a:solidFill>
                <a:prstClr val="white"/>
              </a:solidFill>
              <a:latin typeface="Century Gothic"/>
              <a:cs typeface="Leelawadee"/>
            </a:endParaRPr>
          </a:p>
        </p:txBody>
      </p:sp>
      <p:pic>
        <p:nvPicPr>
          <p:cNvPr id="6" name="Picture 5" descr="A cover of a book&#10;&#10;Description automatically generated">
            <a:extLst>
              <a:ext uri="{FF2B5EF4-FFF2-40B4-BE49-F238E27FC236}">
                <a16:creationId xmlns:a16="http://schemas.microsoft.com/office/drawing/2014/main" id="{36119626-B3FB-3F16-FC1F-A61D3B8C66F0}"/>
              </a:ext>
            </a:extLst>
          </p:cNvPr>
          <p:cNvPicPr>
            <a:picLocks noChangeAspect="1"/>
          </p:cNvPicPr>
          <p:nvPr/>
        </p:nvPicPr>
        <p:blipFill>
          <a:blip r:embed="rId4"/>
          <a:stretch>
            <a:fillRect/>
          </a:stretch>
        </p:blipFill>
        <p:spPr>
          <a:xfrm>
            <a:off x="6847899" y="858261"/>
            <a:ext cx="2213952" cy="2746430"/>
          </a:xfrm>
          <a:prstGeom prst="rect">
            <a:avLst/>
          </a:prstGeom>
        </p:spPr>
      </p:pic>
      <p:graphicFrame>
        <p:nvGraphicFramePr>
          <p:cNvPr id="11" name="Table 10">
            <a:extLst>
              <a:ext uri="{FF2B5EF4-FFF2-40B4-BE49-F238E27FC236}">
                <a16:creationId xmlns:a16="http://schemas.microsoft.com/office/drawing/2014/main" id="{42DB569B-ADD3-DE09-6B6F-38F80B154823}"/>
              </a:ext>
            </a:extLst>
          </p:cNvPr>
          <p:cNvGraphicFramePr>
            <a:graphicFrameLocks noGrp="1"/>
          </p:cNvGraphicFramePr>
          <p:nvPr/>
        </p:nvGraphicFramePr>
        <p:xfrm>
          <a:off x="305562" y="1636355"/>
          <a:ext cx="6051202" cy="2903220"/>
        </p:xfrm>
        <a:graphic>
          <a:graphicData uri="http://schemas.openxmlformats.org/drawingml/2006/table">
            <a:tbl>
              <a:tblPr firstRow="1" bandRow="1">
                <a:tableStyleId>{5C22544A-7EE6-4342-B048-85BDC9FD1C3A}</a:tableStyleId>
              </a:tblPr>
              <a:tblGrid>
                <a:gridCol w="1956169">
                  <a:extLst>
                    <a:ext uri="{9D8B030D-6E8A-4147-A177-3AD203B41FA5}">
                      <a16:colId xmlns:a16="http://schemas.microsoft.com/office/drawing/2014/main" val="1849515771"/>
                    </a:ext>
                  </a:extLst>
                </a:gridCol>
                <a:gridCol w="2137603">
                  <a:extLst>
                    <a:ext uri="{9D8B030D-6E8A-4147-A177-3AD203B41FA5}">
                      <a16:colId xmlns:a16="http://schemas.microsoft.com/office/drawing/2014/main" val="3127901043"/>
                    </a:ext>
                  </a:extLst>
                </a:gridCol>
                <a:gridCol w="1957430">
                  <a:extLst>
                    <a:ext uri="{9D8B030D-6E8A-4147-A177-3AD203B41FA5}">
                      <a16:colId xmlns:a16="http://schemas.microsoft.com/office/drawing/2014/main" val="3851737280"/>
                    </a:ext>
                  </a:extLst>
                </a:gridCol>
              </a:tblGrid>
              <a:tr h="251460">
                <a:tc gridSpan="3">
                  <a:txBody>
                    <a:bodyPr/>
                    <a:lstStyle/>
                    <a:p>
                      <a:pPr algn="ctr" rtl="0" fontAlgn="base"/>
                      <a:r>
                        <a:rPr lang="en-GB" sz="1200" b="1">
                          <a:solidFill>
                            <a:srgbClr val="FFFFFF"/>
                          </a:solidFill>
                          <a:effectLst/>
                          <a:latin typeface="Century Gothic"/>
                        </a:rPr>
                        <a:t>Content</a:t>
                      </a:r>
                      <a:endParaRPr lang="en-GB" sz="1200">
                        <a:effectLst/>
                        <a:latin typeface="Century Gothic"/>
                      </a:endParaRP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4290972"/>
                  </a:ext>
                </a:extLst>
              </a:tr>
              <a:tr h="617220">
                <a:tc>
                  <a:txBody>
                    <a:bodyPr/>
                    <a:lstStyle/>
                    <a:p>
                      <a:pPr algn="ctr" rtl="0" fontAlgn="base"/>
                      <a:r>
                        <a:rPr lang="en-GB" sz="1200" b="1">
                          <a:solidFill>
                            <a:schemeClr val="bg1"/>
                          </a:solidFill>
                          <a:effectLst/>
                          <a:latin typeface="Century Gothic"/>
                        </a:rPr>
                        <a:t>Theme 1 </a:t>
                      </a:r>
                      <a:endParaRPr lang="en-GB" sz="1200">
                        <a:solidFill>
                          <a:schemeClr val="bg1"/>
                        </a:solidFill>
                        <a:effectLst/>
                        <a:latin typeface="Century Gothic"/>
                      </a:endParaRPr>
                    </a:p>
                    <a:p>
                      <a:pPr algn="ctr" rtl="0" fontAlgn="base"/>
                      <a:r>
                        <a:rPr lang="en-GB" sz="1200" b="1">
                          <a:solidFill>
                            <a:schemeClr val="bg1"/>
                          </a:solidFill>
                          <a:effectLst/>
                          <a:latin typeface="Century Gothic"/>
                        </a:rPr>
                        <a:t>People and lifestyle</a:t>
                      </a:r>
                      <a:endParaRPr lang="en-GB" sz="1200">
                        <a:solidFill>
                          <a:schemeClr val="bg1"/>
                        </a:solidFill>
                        <a:effectLst/>
                        <a:latin typeface="Century Gothic"/>
                      </a:endParaRP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tc>
                  <a:txBody>
                    <a:bodyPr/>
                    <a:lstStyle/>
                    <a:p>
                      <a:pPr algn="ctr" rtl="0" fontAlgn="base"/>
                      <a:r>
                        <a:rPr lang="en-GB" sz="1200" b="1">
                          <a:solidFill>
                            <a:schemeClr val="bg1"/>
                          </a:solidFill>
                          <a:effectLst/>
                          <a:latin typeface="Century Gothic"/>
                        </a:rPr>
                        <a:t>Theme 2</a:t>
                      </a:r>
                      <a:endParaRPr lang="en-GB" sz="1200">
                        <a:solidFill>
                          <a:schemeClr val="bg1"/>
                        </a:solidFill>
                        <a:effectLst/>
                        <a:latin typeface="Century Gothic"/>
                      </a:endParaRPr>
                    </a:p>
                    <a:p>
                      <a:pPr algn="ctr" rtl="0" fontAlgn="base"/>
                      <a:r>
                        <a:rPr lang="en-GB" sz="1200" b="1">
                          <a:solidFill>
                            <a:schemeClr val="bg1"/>
                          </a:solidFill>
                          <a:effectLst/>
                          <a:latin typeface="Century Gothic"/>
                        </a:rPr>
                        <a:t>Popular culture</a:t>
                      </a:r>
                      <a:endParaRPr lang="en-GB" sz="1200">
                        <a:solidFill>
                          <a:schemeClr val="bg1"/>
                        </a:solidFill>
                        <a:effectLst/>
                        <a:latin typeface="Century Gothic"/>
                      </a:endParaRP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tc>
                  <a:txBody>
                    <a:bodyPr/>
                    <a:lstStyle/>
                    <a:p>
                      <a:pPr algn="ctr" rtl="0" fontAlgn="base"/>
                      <a:r>
                        <a:rPr lang="en-GB" sz="1200" b="1">
                          <a:solidFill>
                            <a:schemeClr val="bg1"/>
                          </a:solidFill>
                          <a:effectLst/>
                          <a:latin typeface="Century Gothic"/>
                        </a:rPr>
                        <a:t>Theme 3</a:t>
                      </a:r>
                      <a:endParaRPr lang="en-GB" sz="1200">
                        <a:solidFill>
                          <a:schemeClr val="bg1"/>
                        </a:solidFill>
                        <a:effectLst/>
                        <a:latin typeface="Century Gothic"/>
                      </a:endParaRPr>
                    </a:p>
                    <a:p>
                      <a:pPr algn="ctr" rtl="0" fontAlgn="base"/>
                      <a:r>
                        <a:rPr lang="en-GB" sz="1200" b="1">
                          <a:solidFill>
                            <a:schemeClr val="bg1"/>
                          </a:solidFill>
                          <a:effectLst/>
                          <a:latin typeface="Century Gothic"/>
                        </a:rPr>
                        <a:t>Communication and the world around us</a:t>
                      </a:r>
                      <a:endParaRPr lang="en-GB" sz="1200">
                        <a:solidFill>
                          <a:schemeClr val="bg1"/>
                        </a:solidFill>
                        <a:effectLst/>
                        <a:latin typeface="Century Gothic"/>
                      </a:endParaRP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extLst>
                  <a:ext uri="{0D108BD9-81ED-4DB2-BD59-A6C34878D82A}">
                    <a16:rowId xmlns:a16="http://schemas.microsoft.com/office/drawing/2014/main" val="3207899271"/>
                  </a:ext>
                </a:extLst>
              </a:tr>
              <a:tr h="800100">
                <a:tc>
                  <a:txBody>
                    <a:bodyPr/>
                    <a:lstStyle/>
                    <a:p>
                      <a:pPr algn="ctr" rtl="0" fontAlgn="base"/>
                      <a:r>
                        <a:rPr lang="en-GB" sz="1200">
                          <a:solidFill>
                            <a:schemeClr val="bg1"/>
                          </a:solidFill>
                          <a:effectLst/>
                          <a:latin typeface="Century Gothic"/>
                        </a:rPr>
                        <a:t>Topic 1:Identity and relationships with others </a:t>
                      </a: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tc>
                  <a:txBody>
                    <a:bodyPr/>
                    <a:lstStyle/>
                    <a:p>
                      <a:pPr algn="ctr" rtl="0" fontAlgn="base"/>
                      <a:r>
                        <a:rPr lang="en-GB" sz="1200">
                          <a:solidFill>
                            <a:schemeClr val="bg1"/>
                          </a:solidFill>
                          <a:effectLst/>
                          <a:latin typeface="Century Gothic"/>
                        </a:rPr>
                        <a:t>Topic 1: Free-time activities </a:t>
                      </a: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tc>
                  <a:txBody>
                    <a:bodyPr/>
                    <a:lstStyle/>
                    <a:p>
                      <a:pPr algn="ctr" rtl="0" fontAlgn="base"/>
                      <a:r>
                        <a:rPr lang="en-GB" sz="1200">
                          <a:solidFill>
                            <a:schemeClr val="bg1"/>
                          </a:solidFill>
                          <a:effectLst/>
                          <a:latin typeface="Century Gothic"/>
                        </a:rPr>
                        <a:t>Topic 1: Travel and tourism, including places of interest </a:t>
                      </a: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extLst>
                  <a:ext uri="{0D108BD9-81ED-4DB2-BD59-A6C34878D82A}">
                    <a16:rowId xmlns:a16="http://schemas.microsoft.com/office/drawing/2014/main" val="1402272624"/>
                  </a:ext>
                </a:extLst>
              </a:tr>
              <a:tr h="617220">
                <a:tc>
                  <a:txBody>
                    <a:bodyPr/>
                    <a:lstStyle/>
                    <a:p>
                      <a:pPr algn="ctr" rtl="0" fontAlgn="base"/>
                      <a:r>
                        <a:rPr lang="en-GB" sz="1200">
                          <a:solidFill>
                            <a:schemeClr val="bg1"/>
                          </a:solidFill>
                          <a:effectLst/>
                          <a:latin typeface="Century Gothic"/>
                        </a:rPr>
                        <a:t>Topic 2: Healthy living and lifestyle </a:t>
                      </a: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tc>
                  <a:txBody>
                    <a:bodyPr/>
                    <a:lstStyle/>
                    <a:p>
                      <a:pPr algn="ctr" rtl="0" fontAlgn="base"/>
                      <a:r>
                        <a:rPr lang="en-GB" sz="1200">
                          <a:solidFill>
                            <a:schemeClr val="bg1"/>
                          </a:solidFill>
                          <a:effectLst/>
                          <a:latin typeface="Century Gothic"/>
                        </a:rPr>
                        <a:t>Topic 2: Customs, festivals and celebrations </a:t>
                      </a: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tc>
                  <a:txBody>
                    <a:bodyPr/>
                    <a:lstStyle/>
                    <a:p>
                      <a:pPr algn="ctr" rtl="0" fontAlgn="base"/>
                      <a:r>
                        <a:rPr lang="en-GB" sz="1200">
                          <a:solidFill>
                            <a:schemeClr val="bg1"/>
                          </a:solidFill>
                          <a:effectLst/>
                          <a:latin typeface="Century Gothic"/>
                        </a:rPr>
                        <a:t>Topic 2: Media and technology</a:t>
                      </a: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extLst>
                  <a:ext uri="{0D108BD9-81ED-4DB2-BD59-A6C34878D82A}">
                    <a16:rowId xmlns:a16="http://schemas.microsoft.com/office/drawing/2014/main" val="2883627111"/>
                  </a:ext>
                </a:extLst>
              </a:tr>
              <a:tr h="617220">
                <a:tc>
                  <a:txBody>
                    <a:bodyPr/>
                    <a:lstStyle/>
                    <a:p>
                      <a:pPr algn="ctr" rtl="0" fontAlgn="base"/>
                      <a:r>
                        <a:rPr lang="en-GB" sz="1200">
                          <a:solidFill>
                            <a:schemeClr val="bg1"/>
                          </a:solidFill>
                          <a:effectLst/>
                          <a:latin typeface="Century Gothic"/>
                        </a:rPr>
                        <a:t>Topic 3: Education and work</a:t>
                      </a: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tc>
                  <a:txBody>
                    <a:bodyPr/>
                    <a:lstStyle/>
                    <a:p>
                      <a:pPr algn="ctr" rtl="0" fontAlgn="base"/>
                      <a:r>
                        <a:rPr lang="en-GB" sz="1200">
                          <a:solidFill>
                            <a:schemeClr val="bg1"/>
                          </a:solidFill>
                          <a:effectLst/>
                          <a:latin typeface="Century Gothic"/>
                        </a:rPr>
                        <a:t>Topic 3: Celebrity culture</a:t>
                      </a: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tc>
                  <a:txBody>
                    <a:bodyPr/>
                    <a:lstStyle/>
                    <a:p>
                      <a:pPr algn="ctr" rtl="0" fontAlgn="base"/>
                      <a:r>
                        <a:rPr lang="en-GB" sz="1200">
                          <a:solidFill>
                            <a:schemeClr val="bg1"/>
                          </a:solidFill>
                          <a:effectLst/>
                          <a:latin typeface="Century Gothic"/>
                        </a:rPr>
                        <a:t>Topic 3: The environment and where people live</a:t>
                      </a:r>
                    </a:p>
                  </a:txBody>
                  <a:tcPr marL="68580" marR="68580" marT="34290" marB="34290" anchor="ctr">
                    <a:lnL w="13173" cap="flat" cmpd="sng" algn="ctr">
                      <a:solidFill>
                        <a:srgbClr val="000000"/>
                      </a:solidFill>
                      <a:prstDash val="solid"/>
                      <a:round/>
                      <a:headEnd type="none" w="med" len="med"/>
                      <a:tailEnd type="none" w="med" len="med"/>
                    </a:lnL>
                    <a:lnR w="13173" cap="flat" cmpd="sng" algn="ctr">
                      <a:solidFill>
                        <a:srgbClr val="000000"/>
                      </a:solidFill>
                      <a:prstDash val="solid"/>
                      <a:round/>
                      <a:headEnd type="none" w="med" len="med"/>
                      <a:tailEnd type="none" w="med" len="med"/>
                    </a:lnR>
                    <a:lnT w="13173" cap="flat" cmpd="sng" algn="ctr">
                      <a:solidFill>
                        <a:srgbClr val="000000"/>
                      </a:solidFill>
                      <a:prstDash val="solid"/>
                      <a:round/>
                      <a:headEnd type="none" w="med" len="med"/>
                      <a:tailEnd type="none" w="med" len="med"/>
                    </a:lnT>
                    <a:lnB w="13173" cap="flat" cmpd="sng" algn="ctr">
                      <a:solidFill>
                        <a:srgbClr val="000000"/>
                      </a:solidFill>
                      <a:prstDash val="solid"/>
                      <a:round/>
                      <a:headEnd type="none" w="med" len="med"/>
                      <a:tailEnd type="none" w="med" len="med"/>
                    </a:lnB>
                    <a:solidFill>
                      <a:srgbClr val="633A9C"/>
                    </a:solidFill>
                  </a:tcPr>
                </a:tc>
                <a:extLst>
                  <a:ext uri="{0D108BD9-81ED-4DB2-BD59-A6C34878D82A}">
                    <a16:rowId xmlns:a16="http://schemas.microsoft.com/office/drawing/2014/main" val="1368704073"/>
                  </a:ext>
                </a:extLst>
              </a:tr>
            </a:tbl>
          </a:graphicData>
        </a:graphic>
      </p:graphicFrame>
    </p:spTree>
    <p:extLst>
      <p:ext uri="{BB962C8B-B14F-4D97-AF65-F5344CB8AC3E}">
        <p14:creationId xmlns:p14="http://schemas.microsoft.com/office/powerpoint/2010/main" val="3181877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1717863"/>
            <a:ext cx="6858000" cy="2427541"/>
          </a:xfrm>
        </p:spPr>
        <p:txBody>
          <a:bodyPr>
            <a:normAutofit/>
          </a:bodyPr>
          <a:lstStyle/>
          <a:p>
            <a:pPr>
              <a:spcAft>
                <a:spcPts val="450"/>
              </a:spcAft>
              <a:defRPr/>
            </a:pPr>
            <a:r>
              <a:rPr lang="en-US" sz="3300" b="1" err="1">
                <a:solidFill>
                  <a:schemeClr val="bg1"/>
                </a:solidFill>
                <a:latin typeface="Century Gothic"/>
                <a:ea typeface="+mn-ea"/>
                <a:cs typeface="+mn-cs"/>
              </a:rPr>
              <a:t>Ms</a:t>
            </a:r>
            <a:r>
              <a:rPr lang="en-US" sz="3300" b="1">
                <a:solidFill>
                  <a:schemeClr val="bg1"/>
                </a:solidFill>
                <a:latin typeface="Century Gothic"/>
                <a:ea typeface="+mn-ea"/>
                <a:cs typeface="+mn-cs"/>
              </a:rPr>
              <a:t> Lu</a:t>
            </a:r>
            <a:r>
              <a:rPr lang="en-US" sz="3300" b="1">
                <a:solidFill>
                  <a:schemeClr val="bg1"/>
                </a:solidFill>
                <a:latin typeface="Century Gothic"/>
              </a:rPr>
              <a:t> </a:t>
            </a:r>
            <a:br>
              <a:rPr lang="en-US" sz="3300" b="1">
                <a:latin typeface="Century Gothic"/>
              </a:rPr>
            </a:br>
            <a:br>
              <a:rPr lang="en-US" sz="3300" b="1">
                <a:latin typeface="Century Gothic"/>
              </a:rPr>
            </a:br>
            <a:r>
              <a:rPr lang="en-US" sz="3300">
                <a:solidFill>
                  <a:schemeClr val="bg1"/>
                </a:solidFill>
                <a:latin typeface="Century Gothic"/>
              </a:rPr>
              <a:t>Teacher</a:t>
            </a:r>
            <a:r>
              <a:rPr lang="en-US" sz="3300">
                <a:solidFill>
                  <a:schemeClr val="bg1"/>
                </a:solidFill>
                <a:latin typeface="Century Gothic"/>
                <a:ea typeface="+mn-ea"/>
                <a:cs typeface="+mn-cs"/>
              </a:rPr>
              <a:t> of Mandarin</a:t>
            </a:r>
            <a:br>
              <a:rPr lang="en-US" sz="3300">
                <a:latin typeface="Century Gothic"/>
                <a:ea typeface="+mn-ea"/>
                <a:cs typeface="+mn-cs"/>
              </a:rPr>
            </a:br>
            <a:br>
              <a:rPr lang="en-US" sz="3300" b="1">
                <a:latin typeface="Century Gothic"/>
                <a:ea typeface="+mn-ea"/>
                <a:cs typeface="+mn-cs"/>
              </a:rPr>
            </a:br>
            <a:r>
              <a:rPr lang="en-GB" sz="3300">
                <a:solidFill>
                  <a:schemeClr val="bg1"/>
                </a:solidFill>
                <a:latin typeface="Century Gothic"/>
                <a:ea typeface="+mn-ea"/>
                <a:cs typeface="+mn-cs"/>
              </a:rPr>
              <a:t>c.lu@kps.co.uk</a:t>
            </a:r>
            <a:endParaRPr lang="en-GB" sz="3300">
              <a:solidFill>
                <a:schemeClr val="bg1"/>
              </a:solidFill>
              <a:latin typeface="Century Gothic"/>
              <a:ea typeface="Calibri Light"/>
              <a:cs typeface="Calibri Light"/>
            </a:endParaRPr>
          </a:p>
        </p:txBody>
      </p:sp>
    </p:spTree>
    <p:extLst>
      <p:ext uri="{BB962C8B-B14F-4D97-AF65-F5344CB8AC3E}">
        <p14:creationId xmlns:p14="http://schemas.microsoft.com/office/powerpoint/2010/main" val="3866649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a:extLst>
            <a:ext uri="{FF2B5EF4-FFF2-40B4-BE49-F238E27FC236}">
              <a16:creationId xmlns:a16="http://schemas.microsoft.com/office/drawing/2014/main" id="{23E12390-69CE-4EA8-FF26-FE89A884A04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7839A1E-AF29-6171-4377-66663E56EE72}"/>
              </a:ext>
            </a:extLst>
          </p:cNvPr>
          <p:cNvSpPr txBox="1"/>
          <p:nvPr/>
        </p:nvSpPr>
        <p:spPr>
          <a:xfrm>
            <a:off x="110291" y="1074491"/>
            <a:ext cx="7392307"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ea typeface="+mn-lt"/>
                <a:cs typeface="Calibri" panose="020F0502020204030204"/>
              </a:rPr>
              <a:t>Mandarin </a:t>
            </a:r>
            <a:r>
              <a:rPr lang="en-US" sz="3300">
                <a:solidFill>
                  <a:prstClr val="white"/>
                </a:solidFill>
                <a:latin typeface="Century Gothic"/>
                <a:ea typeface="+mn-lt"/>
                <a:cs typeface="Calibri" panose="020F0502020204030204"/>
              </a:rPr>
              <a:t>AQA GCSE - 8673</a:t>
            </a:r>
            <a:endParaRPr lang="en-US" sz="1350">
              <a:solidFill>
                <a:prstClr val="white"/>
              </a:solidFill>
              <a:latin typeface="Century Gothic"/>
            </a:endParaRPr>
          </a:p>
          <a:p>
            <a:pPr defTabSz="685800">
              <a:lnSpc>
                <a:spcPct val="90000"/>
              </a:lnSpc>
              <a:spcBef>
                <a:spcPct val="0"/>
              </a:spcBef>
              <a:spcAft>
                <a:spcPts val="450"/>
              </a:spcAft>
              <a:defRPr/>
            </a:pPr>
            <a:endParaRPr lang="en-US" sz="3300">
              <a:solidFill>
                <a:prstClr val="white"/>
              </a:solidFill>
              <a:latin typeface="Century Gothic"/>
            </a:endParaRPr>
          </a:p>
        </p:txBody>
      </p:sp>
      <p:sp>
        <p:nvSpPr>
          <p:cNvPr id="3" name="TextBox 2">
            <a:extLst>
              <a:ext uri="{FF2B5EF4-FFF2-40B4-BE49-F238E27FC236}">
                <a16:creationId xmlns:a16="http://schemas.microsoft.com/office/drawing/2014/main" id="{377A3F0B-6AFB-1D2E-10E8-EF7D1CCF4198}"/>
              </a:ext>
            </a:extLst>
          </p:cNvPr>
          <p:cNvSpPr txBox="1"/>
          <p:nvPr/>
        </p:nvSpPr>
        <p:spPr>
          <a:xfrm>
            <a:off x="6800428" y="3706824"/>
            <a:ext cx="2356509"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1350">
                <a:solidFill>
                  <a:prstClr val="white"/>
                </a:solidFill>
                <a:latin typeface="Century Gothic"/>
                <a:hlinkClick r:id="rId3">
                  <a:extLst>
                    <a:ext uri="{A12FA001-AC4F-418D-AE19-62706E023703}">
                      <ahyp:hlinkClr xmlns:ahyp="http://schemas.microsoft.com/office/drawing/2018/hyperlinkcolor" val="tx"/>
                    </a:ext>
                  </a:extLst>
                </a:hlinkClick>
              </a:rPr>
              <a:t>8 Reasons to Choose a Language at GCSE and A level | School Guide Blog</a:t>
            </a:r>
            <a:endParaRPr lang="en-US" sz="1350">
              <a:solidFill>
                <a:prstClr val="white"/>
              </a:solidFill>
              <a:latin typeface="Century Gothic"/>
            </a:endParaRPr>
          </a:p>
        </p:txBody>
      </p:sp>
      <p:sp>
        <p:nvSpPr>
          <p:cNvPr id="5" name="TextBox 4">
            <a:extLst>
              <a:ext uri="{FF2B5EF4-FFF2-40B4-BE49-F238E27FC236}">
                <a16:creationId xmlns:a16="http://schemas.microsoft.com/office/drawing/2014/main" id="{F30498E8-7EF7-A25A-15B6-C77C74AC00A8}"/>
              </a:ext>
            </a:extLst>
          </p:cNvPr>
          <p:cNvSpPr txBox="1"/>
          <p:nvPr/>
        </p:nvSpPr>
        <p:spPr>
          <a:xfrm>
            <a:off x="261970" y="1579905"/>
            <a:ext cx="5685029" cy="276999"/>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cs typeface="Leelawadee"/>
              </a:rPr>
              <a:t>Core information</a:t>
            </a:r>
            <a:endParaRPr lang="en-US" sz="1350">
              <a:solidFill>
                <a:prstClr val="white"/>
              </a:solidFill>
              <a:latin typeface="Century Gothic"/>
              <a:cs typeface="Leelawadee"/>
            </a:endParaRPr>
          </a:p>
        </p:txBody>
      </p:sp>
      <p:pic>
        <p:nvPicPr>
          <p:cNvPr id="10" name="Picture 9" descr="A picture containing text, person, outdoor, sign&#10;&#10;Description automatically generated">
            <a:extLst>
              <a:ext uri="{FF2B5EF4-FFF2-40B4-BE49-F238E27FC236}">
                <a16:creationId xmlns:a16="http://schemas.microsoft.com/office/drawing/2014/main" id="{99B657CC-327D-9D59-A472-CBE9681B3FC0}"/>
              </a:ext>
            </a:extLst>
          </p:cNvPr>
          <p:cNvPicPr>
            <a:picLocks noChangeAspect="1"/>
          </p:cNvPicPr>
          <p:nvPr/>
        </p:nvPicPr>
        <p:blipFill>
          <a:blip r:embed="rId4"/>
          <a:stretch>
            <a:fillRect/>
          </a:stretch>
        </p:blipFill>
        <p:spPr>
          <a:xfrm>
            <a:off x="6900739" y="912512"/>
            <a:ext cx="2157824" cy="2792795"/>
          </a:xfrm>
          <a:prstGeom prst="rect">
            <a:avLst/>
          </a:prstGeom>
        </p:spPr>
      </p:pic>
      <p:graphicFrame>
        <p:nvGraphicFramePr>
          <p:cNvPr id="22" name="Table 21">
            <a:extLst>
              <a:ext uri="{FF2B5EF4-FFF2-40B4-BE49-F238E27FC236}">
                <a16:creationId xmlns:a16="http://schemas.microsoft.com/office/drawing/2014/main" id="{C76F15CF-1E65-14C7-CDE8-3AA95BEA038E}"/>
              </a:ext>
            </a:extLst>
          </p:cNvPr>
          <p:cNvGraphicFramePr>
            <a:graphicFrameLocks noGrp="1"/>
          </p:cNvGraphicFramePr>
          <p:nvPr>
            <p:extLst>
              <p:ext uri="{D42A27DB-BD31-4B8C-83A1-F6EECF244321}">
                <p14:modId xmlns:p14="http://schemas.microsoft.com/office/powerpoint/2010/main" val="4088084905"/>
              </p:ext>
            </p:extLst>
          </p:nvPr>
        </p:nvGraphicFramePr>
        <p:xfrm>
          <a:off x="166174" y="1917082"/>
          <a:ext cx="6440359" cy="2293480"/>
        </p:xfrm>
        <a:graphic>
          <a:graphicData uri="http://schemas.openxmlformats.org/drawingml/2006/table">
            <a:tbl>
              <a:tblPr/>
              <a:tblGrid>
                <a:gridCol w="2145362">
                  <a:extLst>
                    <a:ext uri="{9D8B030D-6E8A-4147-A177-3AD203B41FA5}">
                      <a16:colId xmlns:a16="http://schemas.microsoft.com/office/drawing/2014/main" val="2992045897"/>
                    </a:ext>
                  </a:extLst>
                </a:gridCol>
                <a:gridCol w="1878641">
                  <a:extLst>
                    <a:ext uri="{9D8B030D-6E8A-4147-A177-3AD203B41FA5}">
                      <a16:colId xmlns:a16="http://schemas.microsoft.com/office/drawing/2014/main" val="2073144915"/>
                    </a:ext>
                  </a:extLst>
                </a:gridCol>
                <a:gridCol w="2416356">
                  <a:extLst>
                    <a:ext uri="{9D8B030D-6E8A-4147-A177-3AD203B41FA5}">
                      <a16:colId xmlns:a16="http://schemas.microsoft.com/office/drawing/2014/main" val="1930574923"/>
                    </a:ext>
                  </a:extLst>
                </a:gridCol>
              </a:tblGrid>
              <a:tr h="304660">
                <a:tc gridSpan="3">
                  <a:txBody>
                    <a:bodyPr/>
                    <a:lstStyle/>
                    <a:p>
                      <a:pPr algn="ctr" fontAlgn="base"/>
                      <a:r>
                        <a:rPr lang="en-GB" sz="1200" b="1" i="0">
                          <a:solidFill>
                            <a:schemeClr val="bg1"/>
                          </a:solidFill>
                          <a:effectLst/>
                          <a:latin typeface="Century Gothic"/>
                        </a:rPr>
                        <a:t>Content</a:t>
                      </a:r>
                      <a:r>
                        <a:rPr lang="en-GB" sz="1200" b="0" i="0">
                          <a:solidFill>
                            <a:schemeClr val="bg1"/>
                          </a:solidFill>
                          <a:effectLst/>
                          <a:latin typeface="Century Gothic"/>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50385484"/>
                  </a:ext>
                </a:extLst>
              </a:tr>
              <a:tr h="617220">
                <a:tc>
                  <a:txBody>
                    <a:bodyPr/>
                    <a:lstStyle/>
                    <a:p>
                      <a:pPr lvl="0" algn="ctr">
                        <a:buNone/>
                      </a:pPr>
                      <a:r>
                        <a:rPr lang="en-GB" sz="1200" b="1" i="0" u="none" strike="noStrike" noProof="0">
                          <a:solidFill>
                            <a:schemeClr val="bg1"/>
                          </a:solidFill>
                          <a:effectLst/>
                          <a:latin typeface="Century Gothic"/>
                        </a:rPr>
                        <a:t>Theme 1: Identity and culture</a:t>
                      </a:r>
                      <a:endParaRPr lang="en-US" sz="1200" b="1">
                        <a:solidFill>
                          <a:schemeClr val="bg1"/>
                        </a:solidFill>
                        <a:latin typeface="Century Gothic"/>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1200" b="1" i="0">
                          <a:solidFill>
                            <a:schemeClr val="bg1"/>
                          </a:solidFill>
                          <a:effectLst/>
                          <a:latin typeface="Century Gothic"/>
                        </a:rPr>
                        <a:t>Theme 2​: </a:t>
                      </a:r>
                      <a:r>
                        <a:rPr lang="en-GB" sz="1200" b="1" i="0" u="none" strike="noStrike" noProof="0">
                          <a:solidFill>
                            <a:schemeClr val="bg1"/>
                          </a:solidFill>
                          <a:effectLst/>
                          <a:latin typeface="Century Gothic"/>
                        </a:rPr>
                        <a:t>Local, national, international and global</a:t>
                      </a:r>
                      <a:endParaRPr lang="en-GB" sz="1200" b="1" i="0">
                        <a:solidFill>
                          <a:schemeClr val="bg1"/>
                        </a:solidFill>
                        <a:effectLst/>
                        <a:latin typeface="Century Gothic"/>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1200" b="1" i="0">
                          <a:solidFill>
                            <a:schemeClr val="bg1"/>
                          </a:solidFill>
                          <a:effectLst/>
                          <a:latin typeface="Century Gothic"/>
                        </a:rPr>
                        <a:t>Theme 3​: </a:t>
                      </a:r>
                      <a:r>
                        <a:rPr lang="en-GB" sz="1200" b="1" i="0" u="none" strike="noStrike" noProof="0">
                          <a:solidFill>
                            <a:schemeClr val="bg1"/>
                          </a:solidFill>
                          <a:effectLst/>
                          <a:latin typeface="Century Gothic"/>
                        </a:rPr>
                        <a:t>study and employment</a:t>
                      </a:r>
                      <a:endParaRPr lang="en-GB" sz="1200" b="1" i="0">
                        <a:solidFill>
                          <a:schemeClr val="bg1"/>
                        </a:solidFill>
                        <a:effectLst/>
                        <a:latin typeface="Century Gothic"/>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extLst>
                  <a:ext uri="{0D108BD9-81ED-4DB2-BD59-A6C34878D82A}">
                    <a16:rowId xmlns:a16="http://schemas.microsoft.com/office/drawing/2014/main" val="263985676"/>
                  </a:ext>
                </a:extLst>
              </a:tr>
              <a:tr h="434340">
                <a:tc>
                  <a:txBody>
                    <a:bodyPr/>
                    <a:lstStyle/>
                    <a:p>
                      <a:pPr lvl="0" algn="ctr">
                        <a:buNone/>
                      </a:pPr>
                      <a:r>
                        <a:rPr lang="en-GB" sz="1200" b="0" i="0" u="none" strike="noStrike" noProof="0">
                          <a:solidFill>
                            <a:schemeClr val="bg1"/>
                          </a:solidFill>
                          <a:effectLst/>
                          <a:latin typeface="Century Gothic"/>
                        </a:rPr>
                        <a:t>Me, my family and friends</a:t>
                      </a:r>
                      <a:endParaRPr lang="en-US" sz="1200" u="none" strike="noStrike" noProof="0">
                        <a:solidFill>
                          <a:schemeClr val="bg1"/>
                        </a:solidFill>
                        <a:latin typeface="Century Gothic"/>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1200" b="0" i="0">
                          <a:solidFill>
                            <a:schemeClr val="bg1"/>
                          </a:solidFill>
                          <a:effectLst/>
                          <a:latin typeface="Century Gothic"/>
                        </a:rPr>
                        <a:t>Home, town and region​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1200" b="0" i="0">
                          <a:solidFill>
                            <a:schemeClr val="bg1"/>
                          </a:solidFill>
                          <a:effectLst/>
                          <a:latin typeface="Century Gothic"/>
                        </a:rPr>
                        <a:t>My studies​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extLst>
                  <a:ext uri="{0D108BD9-81ED-4DB2-BD59-A6C34878D82A}">
                    <a16:rowId xmlns:a16="http://schemas.microsoft.com/office/drawing/2014/main" val="1344228090"/>
                  </a:ext>
                </a:extLst>
              </a:tr>
              <a:tr h="434340">
                <a:tc>
                  <a:txBody>
                    <a:bodyPr/>
                    <a:lstStyle/>
                    <a:p>
                      <a:pPr lvl="0" algn="ctr">
                        <a:buNone/>
                      </a:pPr>
                      <a:r>
                        <a:rPr lang="en-GB" sz="1200" b="0" i="0" u="none" strike="noStrike" noProof="0">
                          <a:solidFill>
                            <a:schemeClr val="bg1"/>
                          </a:solidFill>
                          <a:effectLst/>
                          <a:latin typeface="Century Gothic"/>
                        </a:rPr>
                        <a:t>Technology in everyday life</a:t>
                      </a:r>
                      <a:endParaRPr lang="en-US" sz="1200">
                        <a:solidFill>
                          <a:schemeClr val="bg1"/>
                        </a:solidFill>
                        <a:latin typeface="Century Gothic"/>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1200" b="0" i="0">
                          <a:solidFill>
                            <a:schemeClr val="bg1"/>
                          </a:solidFill>
                          <a:effectLst/>
                          <a:latin typeface="Century Gothic"/>
                        </a:rPr>
                        <a:t>Social issues​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1200" b="0" i="0">
                          <a:solidFill>
                            <a:schemeClr val="bg1"/>
                          </a:solidFill>
                          <a:effectLst/>
                          <a:latin typeface="Century Gothic"/>
                        </a:rPr>
                        <a:t>Life at school​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extLst>
                  <a:ext uri="{0D108BD9-81ED-4DB2-BD59-A6C34878D82A}">
                    <a16:rowId xmlns:a16="http://schemas.microsoft.com/office/drawing/2014/main" val="1981498693"/>
                  </a:ext>
                </a:extLst>
              </a:tr>
              <a:tr h="251460">
                <a:tc>
                  <a:txBody>
                    <a:bodyPr/>
                    <a:lstStyle/>
                    <a:p>
                      <a:pPr lvl="0" algn="ctr">
                        <a:buNone/>
                      </a:pPr>
                      <a:r>
                        <a:rPr lang="en-GB" sz="1200" b="0" i="0" u="none" strike="noStrike" noProof="0">
                          <a:solidFill>
                            <a:schemeClr val="bg1"/>
                          </a:solidFill>
                          <a:effectLst/>
                          <a:latin typeface="Century Gothic"/>
                        </a:rPr>
                        <a:t>Free-time activities</a:t>
                      </a:r>
                      <a:endParaRPr lang="en-US" sz="1200">
                        <a:solidFill>
                          <a:schemeClr val="bg1"/>
                        </a:solidFill>
                        <a:latin typeface="Century Gothic"/>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1200" b="0" i="0">
                          <a:solidFill>
                            <a:schemeClr val="bg1"/>
                          </a:solidFill>
                          <a:effectLst/>
                          <a:latin typeface="Century Gothic"/>
                        </a:rPr>
                        <a:t>Global issues​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1200" b="0" i="0">
                          <a:solidFill>
                            <a:schemeClr val="bg1"/>
                          </a:solidFill>
                          <a:effectLst/>
                          <a:latin typeface="Century Gothic"/>
                        </a:rPr>
                        <a:t>Education post-16​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extLst>
                  <a:ext uri="{0D108BD9-81ED-4DB2-BD59-A6C34878D82A}">
                    <a16:rowId xmlns:a16="http://schemas.microsoft.com/office/drawing/2014/main" val="828592591"/>
                  </a:ext>
                </a:extLst>
              </a:tr>
              <a:tr h="251460">
                <a:tc>
                  <a:txBody>
                    <a:bodyPr/>
                    <a:lstStyle/>
                    <a:p>
                      <a:pPr algn="ctr" fontAlgn="base"/>
                      <a:r>
                        <a:rPr lang="en-GB" sz="1200" b="0" i="0">
                          <a:solidFill>
                            <a:schemeClr val="bg1"/>
                          </a:solidFill>
                          <a:effectLst/>
                          <a:latin typeface="Century Gothic"/>
                        </a:rPr>
                        <a:t>Customs and festivals​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1200" b="0" i="0">
                          <a:solidFill>
                            <a:schemeClr val="bg1"/>
                          </a:solidFill>
                          <a:effectLst/>
                          <a:latin typeface="Century Gothic"/>
                        </a:rPr>
                        <a:t>Travel and tourism​</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1200" b="0" i="0">
                          <a:solidFill>
                            <a:schemeClr val="bg1"/>
                          </a:solidFill>
                          <a:effectLst/>
                          <a:latin typeface="Century Gothic"/>
                        </a:rPr>
                        <a:t>Jobs and careers​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extLst>
                  <a:ext uri="{0D108BD9-81ED-4DB2-BD59-A6C34878D82A}">
                    <a16:rowId xmlns:a16="http://schemas.microsoft.com/office/drawing/2014/main" val="4021328247"/>
                  </a:ext>
                </a:extLst>
              </a:tr>
            </a:tbl>
          </a:graphicData>
        </a:graphic>
      </p:graphicFrame>
      <p:sp>
        <p:nvSpPr>
          <p:cNvPr id="23" name="TextBox 22">
            <a:extLst>
              <a:ext uri="{FF2B5EF4-FFF2-40B4-BE49-F238E27FC236}">
                <a16:creationId xmlns:a16="http://schemas.microsoft.com/office/drawing/2014/main" id="{72CFE943-C12A-77E4-1FE1-7E0B3A778FB3}"/>
              </a:ext>
            </a:extLst>
          </p:cNvPr>
          <p:cNvSpPr txBox="1"/>
          <p:nvPr/>
        </p:nvSpPr>
        <p:spPr>
          <a:xfrm>
            <a:off x="168735" y="4396386"/>
            <a:ext cx="8886666" cy="193899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1350" b="1" u="sng">
                <a:solidFill>
                  <a:srgbClr val="FFFFFF"/>
                </a:solidFill>
                <a:latin typeface="Century Gothic"/>
                <a:cs typeface="Segoe UI"/>
              </a:rPr>
              <a:t>Why Mandarin?</a:t>
            </a:r>
            <a:r>
              <a:rPr lang="en-US" sz="1350" b="1">
                <a:solidFill>
                  <a:srgbClr val="FFFFFF"/>
                </a:solidFill>
                <a:latin typeface="Century Gothic"/>
                <a:cs typeface="Segoe UI"/>
              </a:rPr>
              <a:t>​</a:t>
            </a:r>
            <a:endParaRPr lang="en-US" sz="1350" b="1">
              <a:solidFill>
                <a:srgbClr val="FFFFFF"/>
              </a:solidFill>
              <a:latin typeface="Century Gothic"/>
              <a:ea typeface="Calibri"/>
              <a:cs typeface="Segoe UI"/>
            </a:endParaRPr>
          </a:p>
          <a:p>
            <a:pPr marL="213995" indent="-213995" defTabSz="685800">
              <a:buFontTx/>
              <a:buChar char="•"/>
            </a:pPr>
            <a:r>
              <a:rPr lang="en-US" sz="1350">
                <a:solidFill>
                  <a:srgbClr val="FFFFFF"/>
                </a:solidFill>
                <a:latin typeface="Century Gothic"/>
                <a:cs typeface="Arial"/>
              </a:rPr>
              <a:t>We offer </a:t>
            </a:r>
            <a:r>
              <a:rPr lang="en-US" sz="1350" b="1">
                <a:solidFill>
                  <a:schemeClr val="accent2"/>
                </a:solidFill>
                <a:latin typeface="Century Gothic"/>
                <a:cs typeface="Arial"/>
              </a:rPr>
              <a:t>trips to China/ East Asia</a:t>
            </a:r>
            <a:r>
              <a:rPr lang="en-US" sz="1350">
                <a:solidFill>
                  <a:srgbClr val="FFFFFF"/>
                </a:solidFill>
                <a:latin typeface="Century Gothic"/>
                <a:cs typeface="Arial"/>
              </a:rPr>
              <a:t> during the school holidays if there is a viable number of participants. There are also places within London we will visit during school days. We have established </a:t>
            </a:r>
            <a:r>
              <a:rPr lang="en-US" sz="1350" b="1">
                <a:solidFill>
                  <a:schemeClr val="accent2"/>
                </a:solidFill>
                <a:latin typeface="Century Gothic"/>
                <a:cs typeface="Arial"/>
              </a:rPr>
              <a:t>partner schools in Taiwan</a:t>
            </a:r>
            <a:r>
              <a:rPr lang="en-US" sz="1350">
                <a:solidFill>
                  <a:srgbClr val="FFFFFF"/>
                </a:solidFill>
                <a:latin typeface="Century Gothic"/>
                <a:cs typeface="Arial"/>
              </a:rPr>
              <a:t> to have online exchange for our students. We celebrate </a:t>
            </a:r>
            <a:r>
              <a:rPr lang="en-US" sz="1350" b="1">
                <a:solidFill>
                  <a:schemeClr val="accent2"/>
                </a:solidFill>
                <a:latin typeface="Century Gothic"/>
                <a:cs typeface="Arial"/>
              </a:rPr>
              <a:t>Chinese New Year</a:t>
            </a:r>
            <a:r>
              <a:rPr lang="en-US" sz="1350">
                <a:solidFill>
                  <a:srgbClr val="FFFFFF"/>
                </a:solidFill>
                <a:latin typeface="Century Gothic"/>
                <a:cs typeface="Arial"/>
              </a:rPr>
              <a:t> every year with culture-enriched workshops and events.​</a:t>
            </a:r>
            <a:endParaRPr lang="en-US" sz="1350">
              <a:solidFill>
                <a:srgbClr val="FFFFFF"/>
              </a:solidFill>
              <a:latin typeface="Century Gothic"/>
              <a:ea typeface="Calibri"/>
              <a:cs typeface="Arial"/>
            </a:endParaRPr>
          </a:p>
          <a:p>
            <a:pPr marL="213995" indent="-213995" defTabSz="685800">
              <a:buFontTx/>
              <a:buChar char="•"/>
            </a:pPr>
            <a:r>
              <a:rPr lang="en-US" sz="1350">
                <a:solidFill>
                  <a:srgbClr val="FFFFFF"/>
                </a:solidFill>
                <a:latin typeface="Century Gothic"/>
                <a:cs typeface="Arial"/>
              </a:rPr>
              <a:t>Mandarin Chinese is</a:t>
            </a:r>
            <a:r>
              <a:rPr lang="en-US" sz="1350" b="1">
                <a:solidFill>
                  <a:schemeClr val="accent2"/>
                </a:solidFill>
                <a:latin typeface="Century Gothic"/>
                <a:cs typeface="Arial"/>
              </a:rPr>
              <a:t> the most widely spoken language</a:t>
            </a:r>
            <a:r>
              <a:rPr lang="en-US" sz="1350">
                <a:solidFill>
                  <a:srgbClr val="FFFFFF"/>
                </a:solidFill>
                <a:latin typeface="Century Gothic"/>
                <a:cs typeface="Arial"/>
              </a:rPr>
              <a:t> in the world and is seen as important for young people in the UK to master in order for the country to remain </a:t>
            </a:r>
            <a:r>
              <a:rPr lang="en-US" sz="1350" b="1">
                <a:solidFill>
                  <a:schemeClr val="accent2"/>
                </a:solidFill>
                <a:latin typeface="Century Gothic"/>
                <a:cs typeface="Arial"/>
              </a:rPr>
              <a:t>globally competitive</a:t>
            </a:r>
            <a:r>
              <a:rPr lang="en-US" sz="1350">
                <a:solidFill>
                  <a:srgbClr val="FFFFFF"/>
                </a:solidFill>
                <a:latin typeface="Century Gothic"/>
                <a:cs typeface="Arial"/>
              </a:rPr>
              <a:t> in the future. ​</a:t>
            </a:r>
            <a:endParaRPr lang="en-US" sz="1350">
              <a:solidFill>
                <a:srgbClr val="FFFFFF"/>
              </a:solidFill>
              <a:latin typeface="Century Gothic"/>
              <a:ea typeface="Calibri"/>
              <a:cs typeface="Arial"/>
            </a:endParaRPr>
          </a:p>
          <a:p>
            <a:pPr marL="213995" indent="-213995" defTabSz="685800">
              <a:buFontTx/>
              <a:buChar char="•"/>
            </a:pPr>
            <a:r>
              <a:rPr lang="en-US" sz="1350">
                <a:solidFill>
                  <a:srgbClr val="FFFFFF"/>
                </a:solidFill>
                <a:latin typeface="Century Gothic"/>
                <a:cs typeface="Arial"/>
              </a:rPr>
              <a:t>Young people with an understanding of China and of the language will be better prepared for the</a:t>
            </a:r>
            <a:r>
              <a:rPr lang="en-US" sz="1350" b="1">
                <a:solidFill>
                  <a:schemeClr val="accent2"/>
                </a:solidFill>
                <a:latin typeface="Century Gothic"/>
                <a:cs typeface="Arial"/>
              </a:rPr>
              <a:t> international workplace and the society of the future</a:t>
            </a:r>
            <a:r>
              <a:rPr lang="en-US" sz="1350">
                <a:solidFill>
                  <a:srgbClr val="FFFFFF"/>
                </a:solidFill>
                <a:latin typeface="Century Gothic"/>
                <a:cs typeface="Arial"/>
              </a:rPr>
              <a:t>.</a:t>
            </a:r>
            <a:endParaRPr lang="en-US" sz="1350">
              <a:solidFill>
                <a:srgbClr val="FFFFFF"/>
              </a:solidFill>
              <a:latin typeface="Century Gothic"/>
              <a:ea typeface="Calibri"/>
              <a:cs typeface="Arial"/>
            </a:endParaRPr>
          </a:p>
        </p:txBody>
      </p:sp>
    </p:spTree>
    <p:extLst>
      <p:ext uri="{BB962C8B-B14F-4D97-AF65-F5344CB8AC3E}">
        <p14:creationId xmlns:p14="http://schemas.microsoft.com/office/powerpoint/2010/main" val="2330788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DBE3D9-07E4-4A18-B7B7-075A06FBF0C4}"/>
              </a:ext>
            </a:extLst>
          </p:cNvPr>
          <p:cNvSpPr txBox="1"/>
          <p:nvPr/>
        </p:nvSpPr>
        <p:spPr>
          <a:xfrm>
            <a:off x="1812007" y="1728491"/>
            <a:ext cx="5406941" cy="2597150"/>
          </a:xfrm>
          <a:prstGeom prst="rect">
            <a:avLst/>
          </a:prstGeom>
        </p:spPr>
        <p:txBody>
          <a:bodyPr vert="horz" lIns="68580" tIns="34290" rIns="68580" bIns="34290" rtlCol="0" anchor="t">
            <a:normAutofit fontScale="92500" lnSpcReduction="10000"/>
          </a:bodyPr>
          <a:lstStyle/>
          <a:p>
            <a:pPr algn="ctr" defTabSz="685800">
              <a:lnSpc>
                <a:spcPct val="90000"/>
              </a:lnSpc>
              <a:spcBef>
                <a:spcPct val="0"/>
              </a:spcBef>
              <a:spcAft>
                <a:spcPts val="450"/>
              </a:spcAft>
              <a:defRPr/>
            </a:pPr>
            <a:r>
              <a:rPr lang="en-US" sz="3300" b="1" kern="0" err="1">
                <a:solidFill>
                  <a:prstClr val="white"/>
                </a:solidFill>
                <a:latin typeface="Century Gothic"/>
              </a:rPr>
              <a:t>Ms</a:t>
            </a:r>
            <a:r>
              <a:rPr lang="en-US" sz="3300" b="1" kern="0">
                <a:solidFill>
                  <a:prstClr val="white"/>
                </a:solidFill>
                <a:latin typeface="Century Gothic"/>
              </a:rPr>
              <a:t> </a:t>
            </a:r>
            <a:r>
              <a:rPr lang="en-US" sz="3300" b="1" kern="0" err="1">
                <a:solidFill>
                  <a:prstClr val="white"/>
                </a:solidFill>
                <a:latin typeface="Century Gothic"/>
              </a:rPr>
              <a:t>Kazani</a:t>
            </a:r>
            <a:endParaRPr lang="en-US" sz="3300" b="1" kern="0">
              <a:solidFill>
                <a:prstClr val="white"/>
              </a:solidFill>
              <a:latin typeface="Century Gothic"/>
            </a:endParaRPr>
          </a:p>
          <a:p>
            <a:pPr algn="ctr" defTabSz="685800">
              <a:lnSpc>
                <a:spcPct val="90000"/>
              </a:lnSpc>
              <a:spcBef>
                <a:spcPct val="0"/>
              </a:spcBef>
              <a:spcAft>
                <a:spcPts val="450"/>
              </a:spcAft>
              <a:defRPr/>
            </a:pPr>
            <a:endParaRPr lang="en-US" sz="3300" kern="0">
              <a:solidFill>
                <a:prstClr val="white"/>
              </a:solidFill>
              <a:latin typeface="Century Gothic"/>
            </a:endParaRPr>
          </a:p>
          <a:p>
            <a:pPr algn="ctr" defTabSz="685800">
              <a:lnSpc>
                <a:spcPct val="90000"/>
              </a:lnSpc>
              <a:spcBef>
                <a:spcPct val="0"/>
              </a:spcBef>
              <a:spcAft>
                <a:spcPts val="450"/>
              </a:spcAft>
              <a:defRPr/>
            </a:pPr>
            <a:r>
              <a:rPr lang="en-US" sz="3300" kern="0">
                <a:solidFill>
                  <a:prstClr val="white"/>
                </a:solidFill>
                <a:latin typeface="Century Gothic"/>
              </a:rPr>
              <a:t>Teacher of Classical </a:t>
            </a:r>
            <a:r>
              <a:rPr lang="en-US" sz="3300" kern="0" err="1">
                <a:solidFill>
                  <a:prstClr val="white"/>
                </a:solidFill>
                <a:latin typeface="Century Gothic"/>
              </a:rPr>
              <a:t>Civilisation</a:t>
            </a:r>
            <a:r>
              <a:rPr lang="en-US" sz="3300" kern="0">
                <a:solidFill>
                  <a:prstClr val="white"/>
                </a:solidFill>
                <a:latin typeface="Century Gothic"/>
              </a:rPr>
              <a:t> and Latin</a:t>
            </a:r>
          </a:p>
          <a:p>
            <a:pPr algn="ctr" defTabSz="685800">
              <a:lnSpc>
                <a:spcPct val="90000"/>
              </a:lnSpc>
              <a:spcBef>
                <a:spcPct val="0"/>
              </a:spcBef>
              <a:spcAft>
                <a:spcPts val="450"/>
              </a:spcAft>
              <a:defRPr/>
            </a:pPr>
            <a:endParaRPr lang="en-US" sz="3300" kern="0">
              <a:solidFill>
                <a:prstClr val="white"/>
              </a:solidFill>
              <a:latin typeface="Century Gothic"/>
            </a:endParaRPr>
          </a:p>
          <a:p>
            <a:pPr algn="ctr" defTabSz="685800">
              <a:lnSpc>
                <a:spcPct val="90000"/>
              </a:lnSpc>
              <a:spcBef>
                <a:spcPct val="0"/>
              </a:spcBef>
              <a:spcAft>
                <a:spcPts val="450"/>
              </a:spcAft>
              <a:defRPr/>
            </a:pPr>
            <a:r>
              <a:rPr lang="en-US" sz="3300" kern="0">
                <a:solidFill>
                  <a:prstClr val="white"/>
                </a:solidFill>
                <a:latin typeface="Century Gothic"/>
              </a:rPr>
              <a:t>R.Kazani@kps.co.uk</a:t>
            </a:r>
          </a:p>
        </p:txBody>
      </p:sp>
    </p:spTree>
    <p:extLst>
      <p:ext uri="{BB962C8B-B14F-4D97-AF65-F5344CB8AC3E}">
        <p14:creationId xmlns:p14="http://schemas.microsoft.com/office/powerpoint/2010/main" val="129221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455B9B-60D4-41D6-BC59-3C00F9F4C5D0}"/>
              </a:ext>
            </a:extLst>
          </p:cNvPr>
          <p:cNvSpPr txBox="1"/>
          <p:nvPr/>
        </p:nvSpPr>
        <p:spPr>
          <a:xfrm>
            <a:off x="101437" y="1829651"/>
            <a:ext cx="7068119" cy="4224233"/>
          </a:xfrm>
          <a:prstGeom prst="rect">
            <a:avLst/>
          </a:prstGeom>
          <a:noFill/>
          <a:ln>
            <a:solidFill>
              <a:srgbClr val="FF0000"/>
            </a:solidFill>
          </a:ln>
        </p:spPr>
        <p:txBody>
          <a:bodyPr wrap="square" lIns="68580" tIns="34290" rIns="68580" bIns="34290" rtlCol="0" anchor="t">
            <a:spAutoFit/>
          </a:bodyPr>
          <a:lstStyle/>
          <a:p>
            <a:pPr defTabSz="685800">
              <a:defRPr/>
            </a:pPr>
            <a:r>
              <a:rPr lang="en-GB" sz="1350" u="sng">
                <a:solidFill>
                  <a:prstClr val="white"/>
                </a:solidFill>
                <a:latin typeface="Century Gothic"/>
              </a:rPr>
              <a:t>Core information</a:t>
            </a:r>
            <a:endParaRPr lang="en-GB" sz="1350" u="sng">
              <a:solidFill>
                <a:prstClr val="white"/>
              </a:solidFill>
              <a:latin typeface="Century Gothic"/>
              <a:ea typeface="+mn-lt"/>
              <a:cs typeface="Calibri" panose="020F0502020204030204"/>
            </a:endParaRPr>
          </a:p>
          <a:p>
            <a:pPr marL="214313" indent="-214313" defTabSz="685800">
              <a:buFont typeface="Arial" panose="020B0604020202020204" pitchFamily="34" charset="0"/>
              <a:buChar char="•"/>
              <a:defRPr/>
            </a:pPr>
            <a:r>
              <a:rPr lang="en-GB" sz="1350">
                <a:solidFill>
                  <a:prstClr val="white"/>
                </a:solidFill>
                <a:highlight>
                  <a:srgbClr val="FF0000"/>
                </a:highlight>
                <a:latin typeface="Century Gothic"/>
                <a:ea typeface="+mn-lt"/>
                <a:cs typeface="Calibri" panose="020F0502020204030204"/>
              </a:rPr>
              <a:t>From OCR: </a:t>
            </a:r>
          </a:p>
          <a:p>
            <a:pPr marL="342900" lvl="1" algn="just" defTabSz="685800">
              <a:defRPr/>
            </a:pPr>
            <a:r>
              <a:rPr lang="en-GB" sz="1350" i="1">
                <a:solidFill>
                  <a:prstClr val="white"/>
                </a:solidFill>
                <a:latin typeface="Century Gothic"/>
                <a:ea typeface="+mn-lt"/>
                <a:cs typeface="Calibri" panose="020F0502020204030204"/>
              </a:rPr>
              <a:t>Our GCSE in Latin is designed to help students develop their knowledge and understanding of the vocabulary, syntax and accidence of the Latin language, and also of ancient literature, values and society through the study of original texts.</a:t>
            </a:r>
          </a:p>
          <a:p>
            <a:pPr marL="214313" indent="-214313" algn="just" defTabSz="685800">
              <a:buFont typeface="Arial" panose="020B0604020202020204" pitchFamily="34" charset="0"/>
              <a:buChar char="•"/>
              <a:defRPr/>
            </a:pPr>
            <a:r>
              <a:rPr lang="en-GB" sz="1350">
                <a:solidFill>
                  <a:prstClr val="white"/>
                </a:solidFill>
                <a:latin typeface="Century Gothic"/>
              </a:rPr>
              <a:t>Students will study the Latin language and Literature from Oxford and Cambridge Anthology and Classical texts, such as 'the Aeneid'</a:t>
            </a:r>
            <a:endParaRPr lang="en-GB" sz="1350" i="1">
              <a:solidFill>
                <a:prstClr val="white"/>
              </a:solidFill>
              <a:latin typeface="Century Gothic"/>
              <a:cs typeface="Calibri"/>
            </a:endParaRPr>
          </a:p>
          <a:p>
            <a:pPr marL="214313" indent="-214313" algn="just" defTabSz="685800">
              <a:buFont typeface="Arial" panose="020B0604020202020204" pitchFamily="34" charset="0"/>
              <a:buChar char="•"/>
              <a:defRPr/>
            </a:pPr>
            <a:r>
              <a:rPr lang="en-GB" sz="1350">
                <a:solidFill>
                  <a:prstClr val="white"/>
                </a:solidFill>
                <a:latin typeface="Century Gothic"/>
              </a:rPr>
              <a:t>There will be three examinations (Latin language, Literature Prose, and Literature Verse.</a:t>
            </a:r>
          </a:p>
          <a:p>
            <a:pPr marL="214313" indent="-214313" algn="just" defTabSz="685800">
              <a:buFont typeface="Arial" panose="020B0604020202020204" pitchFamily="34" charset="0"/>
              <a:buChar char="•"/>
              <a:defRPr/>
            </a:pPr>
            <a:endParaRPr lang="en-GB" sz="1350">
              <a:solidFill>
                <a:prstClr val="white"/>
              </a:solidFill>
              <a:latin typeface="Century Gothic"/>
              <a:cs typeface="Calibri"/>
            </a:endParaRPr>
          </a:p>
          <a:p>
            <a:pPr algn="just" defTabSz="685800">
              <a:defRPr/>
            </a:pPr>
            <a:r>
              <a:rPr lang="en-GB" sz="1350" u="sng">
                <a:solidFill>
                  <a:srgbClr val="C00000"/>
                </a:solidFill>
                <a:latin typeface="Century Gothic"/>
                <a:cs typeface="Calibri"/>
              </a:rPr>
              <a:t>Why Latin?</a:t>
            </a:r>
          </a:p>
          <a:p>
            <a:pPr marL="214313" indent="-214313" algn="just" defTabSz="685800">
              <a:buFont typeface="Arial" panose="020B0604020202020204" pitchFamily="34" charset="0"/>
              <a:buChar char="•"/>
              <a:defRPr/>
            </a:pPr>
            <a:r>
              <a:rPr lang="en-GB" sz="1350">
                <a:solidFill>
                  <a:prstClr val="white"/>
                </a:solidFill>
                <a:latin typeface="Century Gothic"/>
              </a:rPr>
              <a:t>There will be trips around the UK, and hopefully also to Italy and Greece.</a:t>
            </a:r>
            <a:endParaRPr lang="en-GB" sz="1350">
              <a:solidFill>
                <a:prstClr val="white"/>
              </a:solidFill>
              <a:latin typeface="Century Gothic"/>
              <a:cs typeface="Calibri"/>
            </a:endParaRPr>
          </a:p>
          <a:p>
            <a:pPr marL="214313" indent="-214313" algn="just" defTabSz="685800">
              <a:buFont typeface="Arial" panose="020B0604020202020204" pitchFamily="34" charset="0"/>
              <a:buChar char="•"/>
              <a:defRPr/>
            </a:pPr>
            <a:r>
              <a:rPr lang="en-GB" sz="1350">
                <a:solidFill>
                  <a:prstClr val="white"/>
                </a:solidFill>
                <a:latin typeface="Century Gothic"/>
              </a:rPr>
              <a:t>Learning Latin Grammar and Syntax help students to understand both English and other languages better. </a:t>
            </a:r>
          </a:p>
          <a:p>
            <a:pPr marL="214313" indent="-214313" algn="just" defTabSz="685800">
              <a:buFont typeface="Arial" panose="020B0604020202020204" pitchFamily="34" charset="0"/>
              <a:buChar char="•"/>
              <a:defRPr/>
            </a:pPr>
            <a:r>
              <a:rPr lang="en-GB" sz="1350">
                <a:solidFill>
                  <a:prstClr val="white"/>
                </a:solidFill>
                <a:latin typeface="Century Gothic"/>
              </a:rPr>
              <a:t>The texts enable the students to learn about the history and culture of ancient Rome. There are also lots of opportunities for analysing literature, like in English.</a:t>
            </a:r>
            <a:endParaRPr lang="en-GB" sz="1350">
              <a:solidFill>
                <a:prstClr val="white"/>
              </a:solidFill>
              <a:latin typeface="Century Gothic"/>
              <a:cs typeface="Calibri"/>
            </a:endParaRPr>
          </a:p>
          <a:p>
            <a:pPr marL="214313" indent="-214313" algn="just" defTabSz="685800">
              <a:buFont typeface="Arial" panose="020B0604020202020204" pitchFamily="34" charset="0"/>
              <a:buChar char="•"/>
              <a:defRPr/>
            </a:pPr>
            <a:r>
              <a:rPr lang="en-GB" sz="1350">
                <a:solidFill>
                  <a:prstClr val="white"/>
                </a:solidFill>
                <a:latin typeface="Century Gothic"/>
              </a:rPr>
              <a:t>As with classical civilisation, Latin also complements humanities subjects. Additionally, </a:t>
            </a:r>
            <a:r>
              <a:rPr lang="en-GB" sz="1350">
                <a:solidFill>
                  <a:prstClr val="white"/>
                </a:solidFill>
                <a:highlight>
                  <a:srgbClr val="FF0000"/>
                </a:highlight>
                <a:latin typeface="Century Gothic"/>
              </a:rPr>
              <a:t>Latin develops key logic skills, making it a great option for study alongside mathematics or science.</a:t>
            </a:r>
            <a:endParaRPr lang="en-GB" sz="1350">
              <a:solidFill>
                <a:prstClr val="white"/>
              </a:solidFill>
              <a:highlight>
                <a:srgbClr val="FF0000"/>
              </a:highlight>
              <a:latin typeface="Century Gothic"/>
              <a:cs typeface="Calibri"/>
            </a:endParaRPr>
          </a:p>
        </p:txBody>
      </p:sp>
      <p:sp>
        <p:nvSpPr>
          <p:cNvPr id="4" name="TextBox 3">
            <a:extLst>
              <a:ext uri="{FF2B5EF4-FFF2-40B4-BE49-F238E27FC236}">
                <a16:creationId xmlns:a16="http://schemas.microsoft.com/office/drawing/2014/main" id="{28C1E28A-A75E-4782-B08E-209C518D8F6E}"/>
              </a:ext>
            </a:extLst>
          </p:cNvPr>
          <p:cNvSpPr txBox="1"/>
          <p:nvPr/>
        </p:nvSpPr>
        <p:spPr>
          <a:xfrm>
            <a:off x="395587" y="1096026"/>
            <a:ext cx="5681085" cy="726958"/>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Latin    </a:t>
            </a:r>
            <a:r>
              <a:rPr lang="en-US" sz="3300">
                <a:solidFill>
                  <a:prstClr val="white"/>
                </a:solidFill>
                <a:latin typeface="Century Gothic"/>
              </a:rPr>
              <a:t>OCR J282</a:t>
            </a:r>
            <a:endParaRPr lang="en-US" sz="1350">
              <a:solidFill>
                <a:prstClr val="white"/>
              </a:solidFill>
              <a:latin typeface="Century Gothic"/>
            </a:endParaRPr>
          </a:p>
        </p:txBody>
      </p:sp>
      <p:pic>
        <p:nvPicPr>
          <p:cNvPr id="2" name="Picture 1" descr="A book cover with a blue and black background&#10;&#10;Description automatically generated">
            <a:extLst>
              <a:ext uri="{FF2B5EF4-FFF2-40B4-BE49-F238E27FC236}">
                <a16:creationId xmlns:a16="http://schemas.microsoft.com/office/drawing/2014/main" id="{02FCF48F-033B-D5CC-7BB0-864C9EFDEFF7}"/>
              </a:ext>
            </a:extLst>
          </p:cNvPr>
          <p:cNvPicPr>
            <a:picLocks noChangeAspect="1"/>
          </p:cNvPicPr>
          <p:nvPr/>
        </p:nvPicPr>
        <p:blipFill>
          <a:blip r:embed="rId3"/>
          <a:stretch>
            <a:fillRect/>
          </a:stretch>
        </p:blipFill>
        <p:spPr>
          <a:xfrm>
            <a:off x="7287838" y="2031723"/>
            <a:ext cx="1814513" cy="2578894"/>
          </a:xfrm>
          <a:prstGeom prst="rect">
            <a:avLst/>
          </a:prstGeom>
        </p:spPr>
      </p:pic>
      <p:pic>
        <p:nvPicPr>
          <p:cNvPr id="6" name="Picture 5" descr="CARPE DIEM SEIZE THE DAY Quote sticker decal vinyl wall art decoration CD2  | eBay">
            <a:extLst>
              <a:ext uri="{FF2B5EF4-FFF2-40B4-BE49-F238E27FC236}">
                <a16:creationId xmlns:a16="http://schemas.microsoft.com/office/drawing/2014/main" id="{B205A5BB-27E7-27E0-E719-54FEACE9F109}"/>
              </a:ext>
            </a:extLst>
          </p:cNvPr>
          <p:cNvPicPr>
            <a:picLocks noChangeAspect="1"/>
          </p:cNvPicPr>
          <p:nvPr/>
        </p:nvPicPr>
        <p:blipFill>
          <a:blip r:embed="rId4"/>
          <a:stretch>
            <a:fillRect/>
          </a:stretch>
        </p:blipFill>
        <p:spPr>
          <a:xfrm>
            <a:off x="6538756" y="909008"/>
            <a:ext cx="2493169" cy="1028700"/>
          </a:xfrm>
          <a:prstGeom prst="rect">
            <a:avLst/>
          </a:prstGeom>
        </p:spPr>
      </p:pic>
    </p:spTree>
    <p:extLst>
      <p:ext uri="{BB962C8B-B14F-4D97-AF65-F5344CB8AC3E}">
        <p14:creationId xmlns:p14="http://schemas.microsoft.com/office/powerpoint/2010/main" val="2715525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9A7180-7CD4-48CE-8C3D-3CC29E57ACDA}"/>
              </a:ext>
            </a:extLst>
          </p:cNvPr>
          <p:cNvSpPr txBox="1"/>
          <p:nvPr/>
        </p:nvSpPr>
        <p:spPr>
          <a:xfrm>
            <a:off x="185373" y="2289505"/>
            <a:ext cx="6207243" cy="4339650"/>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rPr>
              <a:t>Core information</a:t>
            </a:r>
            <a:endParaRPr lang="en-GB" sz="1350" u="sng">
              <a:solidFill>
                <a:prstClr val="white"/>
              </a:solidFill>
              <a:latin typeface="Century Gothic"/>
              <a:ea typeface="+mn-lt"/>
              <a:cs typeface="Calibri" panose="020F0502020204030204"/>
            </a:endParaRPr>
          </a:p>
          <a:p>
            <a:pPr marL="214313" indent="-214313" defTabSz="685800">
              <a:buFont typeface="Arial" panose="020B0604020202020204" pitchFamily="34" charset="0"/>
              <a:buChar char="•"/>
              <a:defRPr/>
            </a:pPr>
            <a:r>
              <a:rPr lang="en-GB" sz="1350">
                <a:solidFill>
                  <a:prstClr val="white"/>
                </a:solidFill>
                <a:latin typeface="Century Gothic"/>
                <a:ea typeface="+mn-lt"/>
                <a:cs typeface="Calibri" panose="020F0502020204030204"/>
              </a:rPr>
              <a:t>From OCR: </a:t>
            </a:r>
          </a:p>
          <a:p>
            <a:pPr marL="342900" lvl="1" defTabSz="685800">
              <a:defRPr/>
            </a:pPr>
            <a:r>
              <a:rPr lang="en-GB" sz="1200" i="1">
                <a:solidFill>
                  <a:prstClr val="white"/>
                </a:solidFill>
                <a:latin typeface="Century Gothic"/>
                <a:ea typeface="+mn-lt"/>
                <a:cs typeface="Calibri" panose="020F0502020204030204"/>
              </a:rPr>
              <a:t>Our GCSE in Classical Civilisation provides students with a broad, coherent and rewarding study of the culture of the classical world. They study elements of the literature and visual/material culture of Greece and Rome and develop an understanding of their social, historical and cultural contexts.</a:t>
            </a:r>
            <a:endParaRPr lang="en-GB" sz="1200" i="1">
              <a:solidFill>
                <a:prstClr val="white"/>
              </a:solidFill>
              <a:latin typeface="Century Gothic"/>
              <a:cs typeface="Calibri"/>
            </a:endParaRPr>
          </a:p>
          <a:p>
            <a:pPr marL="214313" indent="-214313" defTabSz="685800">
              <a:buFont typeface="Arial" panose="020B0604020202020204" pitchFamily="34" charset="0"/>
              <a:buChar char="•"/>
              <a:defRPr/>
            </a:pPr>
            <a:r>
              <a:rPr lang="en-GB" sz="1350">
                <a:solidFill>
                  <a:prstClr val="white"/>
                </a:solidFill>
                <a:latin typeface="Century Gothic"/>
              </a:rPr>
              <a:t>2 modules: 'Myth and Religion' (covered in Year 10) and 'The Homeric World' (covered in Year 11).</a:t>
            </a: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r>
              <a:rPr lang="en-GB" sz="1350">
                <a:solidFill>
                  <a:prstClr val="white"/>
                </a:solidFill>
                <a:latin typeface="Century Gothic"/>
              </a:rPr>
              <a:t>2 exams, 1 for each of the two modules.</a:t>
            </a:r>
          </a:p>
          <a:p>
            <a:pPr marL="214313" indent="-214313" defTabSz="685800">
              <a:buFont typeface="Arial" panose="020B0604020202020204" pitchFamily="34" charset="0"/>
              <a:buChar char="•"/>
              <a:defRPr/>
            </a:pPr>
            <a:endParaRPr lang="en-GB" sz="1350">
              <a:solidFill>
                <a:prstClr val="white"/>
              </a:solidFill>
              <a:latin typeface="Century Gothic"/>
            </a:endParaRPr>
          </a:p>
          <a:p>
            <a:pPr defTabSz="685800">
              <a:defRPr/>
            </a:pPr>
            <a:r>
              <a:rPr lang="en-GB" sz="1350" u="sng">
                <a:solidFill>
                  <a:prstClr val="white"/>
                </a:solidFill>
                <a:latin typeface="Century Gothic"/>
                <a:cs typeface="Calibri"/>
              </a:rPr>
              <a:t>Why Classical Civilisation?</a:t>
            </a:r>
          </a:p>
          <a:p>
            <a:pPr marL="214313" indent="-214313" defTabSz="685800">
              <a:buFont typeface="Arial" panose="020B0604020202020204" pitchFamily="34" charset="0"/>
              <a:buChar char="•"/>
              <a:defRPr/>
            </a:pPr>
            <a:r>
              <a:rPr lang="en-GB" sz="1350">
                <a:solidFill>
                  <a:prstClr val="white"/>
                </a:solidFill>
                <a:latin typeface="Century Gothic"/>
              </a:rPr>
              <a:t>There will be trips around the UK, and hopefully also to Italy and Greece.</a:t>
            </a: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r>
              <a:rPr lang="en-GB" sz="1350">
                <a:solidFill>
                  <a:prstClr val="white"/>
                </a:solidFill>
                <a:latin typeface="Century Gothic"/>
              </a:rPr>
              <a:t>There will be plenty of opportunities for writing, connecting the subject with English literature. Students will also analyse historical artefacts, as well as learning about ancient practices and culture, much like in history. They will start creating strong arguments and developing their critical analysis,</a:t>
            </a: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r>
              <a:rPr lang="en-GB" sz="1350">
                <a:solidFill>
                  <a:prstClr val="white"/>
                </a:solidFill>
                <a:latin typeface="Century Gothic"/>
              </a:rPr>
              <a:t>The subject provides an excellent basis for studying any humanities subject at sixth form, especially Latin, Greek, English, history, or classical civilisation.</a:t>
            </a:r>
            <a:endParaRPr lang="en-GB" sz="1350">
              <a:solidFill>
                <a:prstClr val="white"/>
              </a:solidFill>
              <a:latin typeface="Century Gothic"/>
              <a:cs typeface="Calibri"/>
            </a:endParaRPr>
          </a:p>
        </p:txBody>
      </p:sp>
      <p:sp>
        <p:nvSpPr>
          <p:cNvPr id="4" name="TextBox 3">
            <a:extLst>
              <a:ext uri="{FF2B5EF4-FFF2-40B4-BE49-F238E27FC236}">
                <a16:creationId xmlns:a16="http://schemas.microsoft.com/office/drawing/2014/main" id="{5EBDF375-E87D-4D48-8730-05DF99CC258D}"/>
              </a:ext>
            </a:extLst>
          </p:cNvPr>
          <p:cNvSpPr txBox="1"/>
          <p:nvPr/>
        </p:nvSpPr>
        <p:spPr>
          <a:xfrm>
            <a:off x="108040" y="280111"/>
            <a:ext cx="4354774"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Classical Civilisation</a:t>
            </a:r>
          </a:p>
          <a:p>
            <a:pPr defTabSz="685800">
              <a:lnSpc>
                <a:spcPct val="90000"/>
              </a:lnSpc>
              <a:spcBef>
                <a:spcPct val="0"/>
              </a:spcBef>
              <a:spcAft>
                <a:spcPts val="450"/>
              </a:spcAft>
              <a:defRPr/>
            </a:pPr>
            <a:r>
              <a:rPr lang="en-US" sz="3300">
                <a:solidFill>
                  <a:prstClr val="white"/>
                </a:solidFill>
                <a:latin typeface="Century Gothic"/>
              </a:rPr>
              <a:t>OCR J199</a:t>
            </a:r>
          </a:p>
        </p:txBody>
      </p:sp>
      <p:pic>
        <p:nvPicPr>
          <p:cNvPr id="2" name="Picture 1" descr="A book cover with a black background&#10;&#10;Description automatically generated">
            <a:extLst>
              <a:ext uri="{FF2B5EF4-FFF2-40B4-BE49-F238E27FC236}">
                <a16:creationId xmlns:a16="http://schemas.microsoft.com/office/drawing/2014/main" id="{6BCFB924-8C06-B2A0-34DA-EA7AD59EFBCD}"/>
              </a:ext>
            </a:extLst>
          </p:cNvPr>
          <p:cNvPicPr>
            <a:picLocks noChangeAspect="1"/>
          </p:cNvPicPr>
          <p:nvPr/>
        </p:nvPicPr>
        <p:blipFill>
          <a:blip r:embed="rId3"/>
          <a:stretch>
            <a:fillRect/>
          </a:stretch>
        </p:blipFill>
        <p:spPr>
          <a:xfrm>
            <a:off x="7115086" y="4093999"/>
            <a:ext cx="1926386" cy="2537513"/>
          </a:xfrm>
          <a:prstGeom prst="rect">
            <a:avLst/>
          </a:prstGeom>
        </p:spPr>
      </p:pic>
      <p:pic>
        <p:nvPicPr>
          <p:cNvPr id="6" name="Picture 5" descr="Gods of Olympus - The popular build and battle mobile strategy game">
            <a:extLst>
              <a:ext uri="{FF2B5EF4-FFF2-40B4-BE49-F238E27FC236}">
                <a16:creationId xmlns:a16="http://schemas.microsoft.com/office/drawing/2014/main" id="{F1615A24-E0D5-8E42-393C-2936B7C03731}"/>
              </a:ext>
            </a:extLst>
          </p:cNvPr>
          <p:cNvPicPr>
            <a:picLocks noChangeAspect="1"/>
          </p:cNvPicPr>
          <p:nvPr/>
        </p:nvPicPr>
        <p:blipFill>
          <a:blip r:embed="rId4"/>
          <a:stretch>
            <a:fillRect/>
          </a:stretch>
        </p:blipFill>
        <p:spPr>
          <a:xfrm>
            <a:off x="6879116" y="3774"/>
            <a:ext cx="2143125" cy="1200150"/>
          </a:xfrm>
          <a:prstGeom prst="rect">
            <a:avLst/>
          </a:prstGeom>
        </p:spPr>
      </p:pic>
      <p:pic>
        <p:nvPicPr>
          <p:cNvPr id="7" name="Picture 6" descr="The Battles of Vengeance of the Heroic Heracles">
            <a:extLst>
              <a:ext uri="{FF2B5EF4-FFF2-40B4-BE49-F238E27FC236}">
                <a16:creationId xmlns:a16="http://schemas.microsoft.com/office/drawing/2014/main" id="{02C4EF43-AD2C-C279-05A4-96FA8905411C}"/>
              </a:ext>
            </a:extLst>
          </p:cNvPr>
          <p:cNvPicPr>
            <a:picLocks noChangeAspect="1"/>
          </p:cNvPicPr>
          <p:nvPr/>
        </p:nvPicPr>
        <p:blipFill>
          <a:blip r:embed="rId5"/>
          <a:stretch>
            <a:fillRect/>
          </a:stretch>
        </p:blipFill>
        <p:spPr>
          <a:xfrm>
            <a:off x="6903559" y="1352101"/>
            <a:ext cx="2173317" cy="1526336"/>
          </a:xfrm>
          <a:prstGeom prst="rect">
            <a:avLst/>
          </a:prstGeom>
        </p:spPr>
      </p:pic>
      <p:sp>
        <p:nvSpPr>
          <p:cNvPr id="8" name="Rectangle 7">
            <a:extLst>
              <a:ext uri="{FF2B5EF4-FFF2-40B4-BE49-F238E27FC236}">
                <a16:creationId xmlns:a16="http://schemas.microsoft.com/office/drawing/2014/main" id="{B48A0F47-6ECA-07A0-16FD-8649BFBC71D5}"/>
              </a:ext>
            </a:extLst>
          </p:cNvPr>
          <p:cNvSpPr/>
          <p:nvPr/>
        </p:nvSpPr>
        <p:spPr>
          <a:xfrm>
            <a:off x="6842565" y="3040283"/>
            <a:ext cx="2307566" cy="7871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US" sz="1350">
                <a:solidFill>
                  <a:prstClr val="white"/>
                </a:solidFill>
                <a:latin typeface="Calibri" panose="020F0502020204030204"/>
                <a:ea typeface="Calibri"/>
                <a:cs typeface="Calibri"/>
              </a:rPr>
              <a:t>With a lot of Myths, Heroes, and Adventure!</a:t>
            </a:r>
          </a:p>
        </p:txBody>
      </p:sp>
      <p:pic>
        <p:nvPicPr>
          <p:cNvPr id="5" name="Picture 4" descr="A painting of a person and a child&#10;&#10;AI-generated content may be incorrect.">
            <a:extLst>
              <a:ext uri="{FF2B5EF4-FFF2-40B4-BE49-F238E27FC236}">
                <a16:creationId xmlns:a16="http://schemas.microsoft.com/office/drawing/2014/main" id="{B0B34161-797E-87A8-3321-3696BBED07E7}"/>
              </a:ext>
            </a:extLst>
          </p:cNvPr>
          <p:cNvPicPr>
            <a:picLocks noChangeAspect="1"/>
          </p:cNvPicPr>
          <p:nvPr/>
        </p:nvPicPr>
        <p:blipFill>
          <a:blip r:embed="rId6"/>
          <a:stretch>
            <a:fillRect/>
          </a:stretch>
        </p:blipFill>
        <p:spPr>
          <a:xfrm>
            <a:off x="4909689" y="2785"/>
            <a:ext cx="1912549" cy="2682995"/>
          </a:xfrm>
          <a:prstGeom prst="rect">
            <a:avLst/>
          </a:prstGeom>
        </p:spPr>
      </p:pic>
    </p:spTree>
    <p:extLst>
      <p:ext uri="{BB962C8B-B14F-4D97-AF65-F5344CB8AC3E}">
        <p14:creationId xmlns:p14="http://schemas.microsoft.com/office/powerpoint/2010/main" val="241790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E27E381-2BFC-4CDA-906B-6F694B04C8BA}"/>
              </a:ext>
            </a:extLst>
          </p:cNvPr>
          <p:cNvSpPr txBox="1"/>
          <p:nvPr/>
        </p:nvSpPr>
        <p:spPr>
          <a:xfrm>
            <a:off x="394648" y="2142957"/>
            <a:ext cx="5530973" cy="276999"/>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cs typeface="Leelawadee"/>
              </a:rPr>
              <a:t>Core information</a:t>
            </a:r>
            <a:endParaRPr lang="en-US" sz="1350">
              <a:solidFill>
                <a:prstClr val="white"/>
              </a:solidFill>
              <a:latin typeface="Century Gothic"/>
              <a:cs typeface="Leelawadee"/>
            </a:endParaRPr>
          </a:p>
        </p:txBody>
      </p:sp>
      <p:sp>
        <p:nvSpPr>
          <p:cNvPr id="10" name="TextBox 9">
            <a:extLst>
              <a:ext uri="{FF2B5EF4-FFF2-40B4-BE49-F238E27FC236}">
                <a16:creationId xmlns:a16="http://schemas.microsoft.com/office/drawing/2014/main" id="{5BB1B1D1-40D9-41BC-B618-C178D8C2FC04}"/>
              </a:ext>
            </a:extLst>
          </p:cNvPr>
          <p:cNvSpPr txBox="1"/>
          <p:nvPr/>
        </p:nvSpPr>
        <p:spPr>
          <a:xfrm>
            <a:off x="395587" y="1096026"/>
            <a:ext cx="4354774"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Music</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AQA 8271</a:t>
            </a:r>
          </a:p>
        </p:txBody>
      </p:sp>
      <p:pic>
        <p:nvPicPr>
          <p:cNvPr id="11" name="Picture 10">
            <a:extLst>
              <a:ext uri="{FF2B5EF4-FFF2-40B4-BE49-F238E27FC236}">
                <a16:creationId xmlns:a16="http://schemas.microsoft.com/office/drawing/2014/main" id="{AFCC88AB-AE82-4744-BBA9-EDC67D7B7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378" y="1096025"/>
            <a:ext cx="2765314" cy="2073986"/>
          </a:xfrm>
          <a:prstGeom prst="rect">
            <a:avLst/>
          </a:prstGeom>
        </p:spPr>
      </p:pic>
      <p:graphicFrame>
        <p:nvGraphicFramePr>
          <p:cNvPr id="12" name="Table 11">
            <a:extLst>
              <a:ext uri="{FF2B5EF4-FFF2-40B4-BE49-F238E27FC236}">
                <a16:creationId xmlns:a16="http://schemas.microsoft.com/office/drawing/2014/main" id="{D68CD655-7E25-4AD5-89DB-3A4760917183}"/>
              </a:ext>
            </a:extLst>
          </p:cNvPr>
          <p:cNvGraphicFramePr>
            <a:graphicFrameLocks noGrp="1"/>
          </p:cNvGraphicFramePr>
          <p:nvPr/>
        </p:nvGraphicFramePr>
        <p:xfrm>
          <a:off x="395587" y="2471661"/>
          <a:ext cx="5371947" cy="1679185"/>
        </p:xfrm>
        <a:graphic>
          <a:graphicData uri="http://schemas.openxmlformats.org/drawingml/2006/table">
            <a:tbl>
              <a:tblPr firstRow="1" firstCol="1" bandRow="1">
                <a:tableStyleId>{5940675A-B579-460E-94D1-54222C63F5DA}</a:tableStyleId>
              </a:tblPr>
              <a:tblGrid>
                <a:gridCol w="1790649">
                  <a:extLst>
                    <a:ext uri="{9D8B030D-6E8A-4147-A177-3AD203B41FA5}">
                      <a16:colId xmlns:a16="http://schemas.microsoft.com/office/drawing/2014/main" val="3294743383"/>
                    </a:ext>
                  </a:extLst>
                </a:gridCol>
                <a:gridCol w="1790649">
                  <a:extLst>
                    <a:ext uri="{9D8B030D-6E8A-4147-A177-3AD203B41FA5}">
                      <a16:colId xmlns:a16="http://schemas.microsoft.com/office/drawing/2014/main" val="3172721172"/>
                    </a:ext>
                  </a:extLst>
                </a:gridCol>
                <a:gridCol w="1790649">
                  <a:extLst>
                    <a:ext uri="{9D8B030D-6E8A-4147-A177-3AD203B41FA5}">
                      <a16:colId xmlns:a16="http://schemas.microsoft.com/office/drawing/2014/main" val="2230607175"/>
                    </a:ext>
                  </a:extLst>
                </a:gridCol>
              </a:tblGrid>
              <a:tr h="238697">
                <a:tc gridSpan="3">
                  <a:txBody>
                    <a:bodyPr/>
                    <a:lstStyle/>
                    <a:p>
                      <a:pPr algn="ctr">
                        <a:lnSpc>
                          <a:spcPct val="115000"/>
                        </a:lnSpc>
                        <a:spcAft>
                          <a:spcPts val="0"/>
                        </a:spcAft>
                      </a:pPr>
                      <a:r>
                        <a:rPr lang="en-GB" sz="1500" b="1">
                          <a:solidFill>
                            <a:schemeClr val="bg1"/>
                          </a:solidFill>
                          <a:effectLst/>
                          <a:latin typeface="Century Gothic"/>
                        </a:rPr>
                        <a:t>Content</a:t>
                      </a:r>
                      <a:endParaRPr lang="en-GB" sz="1400" b="1">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51262119"/>
                  </a:ext>
                </a:extLst>
              </a:tr>
              <a:tr h="216178">
                <a:tc>
                  <a:txBody>
                    <a:bodyPr/>
                    <a:lstStyle/>
                    <a:p>
                      <a:pPr algn="ctr">
                        <a:lnSpc>
                          <a:spcPct val="115000"/>
                        </a:lnSpc>
                        <a:spcAft>
                          <a:spcPts val="0"/>
                        </a:spcAft>
                      </a:pPr>
                      <a:r>
                        <a:rPr lang="en-GB" sz="1200">
                          <a:solidFill>
                            <a:schemeClr val="bg1"/>
                          </a:solidFill>
                          <a:effectLst/>
                          <a:latin typeface="Century Gothic"/>
                        </a:rPr>
                        <a:t>Component 1 - 40%</a:t>
                      </a:r>
                      <a:endParaRPr lang="en-GB" sz="1200">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tc>
                  <a:txBody>
                    <a:bodyPr/>
                    <a:lstStyle/>
                    <a:p>
                      <a:pPr algn="ctr">
                        <a:lnSpc>
                          <a:spcPct val="115000"/>
                        </a:lnSpc>
                        <a:spcAft>
                          <a:spcPts val="0"/>
                        </a:spcAft>
                      </a:pPr>
                      <a:r>
                        <a:rPr lang="en-GB" sz="1200">
                          <a:solidFill>
                            <a:schemeClr val="bg1"/>
                          </a:solidFill>
                          <a:effectLst/>
                          <a:latin typeface="Century Gothic"/>
                        </a:rPr>
                        <a:t>Component 2 - 30%</a:t>
                      </a:r>
                      <a:endParaRPr lang="en-GB" sz="1200">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tc>
                  <a:txBody>
                    <a:bodyPr/>
                    <a:lstStyle/>
                    <a:p>
                      <a:pPr algn="ctr">
                        <a:lnSpc>
                          <a:spcPct val="115000"/>
                        </a:lnSpc>
                        <a:spcAft>
                          <a:spcPts val="0"/>
                        </a:spcAft>
                      </a:pPr>
                      <a:r>
                        <a:rPr lang="en-GB" sz="1200">
                          <a:solidFill>
                            <a:schemeClr val="bg1"/>
                          </a:solidFill>
                          <a:effectLst/>
                          <a:latin typeface="Century Gothic"/>
                        </a:rPr>
                        <a:t>Component 3 - 30%</a:t>
                      </a:r>
                      <a:endParaRPr lang="en-GB" sz="1200">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extLst>
                  <a:ext uri="{0D108BD9-81ED-4DB2-BD59-A6C34878D82A}">
                    <a16:rowId xmlns:a16="http://schemas.microsoft.com/office/drawing/2014/main" val="1880369338"/>
                  </a:ext>
                </a:extLst>
              </a:tr>
              <a:tr h="612155">
                <a:tc rowSpan="2">
                  <a:txBody>
                    <a:bodyPr/>
                    <a:lstStyle/>
                    <a:p>
                      <a:pPr algn="ctr">
                        <a:lnSpc>
                          <a:spcPct val="115000"/>
                        </a:lnSpc>
                        <a:spcAft>
                          <a:spcPts val="0"/>
                        </a:spcAft>
                      </a:pPr>
                      <a:r>
                        <a:rPr lang="en-GB" sz="1200" b="1">
                          <a:solidFill>
                            <a:schemeClr val="bg1"/>
                          </a:solidFill>
                          <a:effectLst/>
                          <a:latin typeface="Century Gothic"/>
                        </a:rPr>
                        <a:t>Listening exam:</a:t>
                      </a:r>
                    </a:p>
                    <a:p>
                      <a:pPr algn="ctr">
                        <a:lnSpc>
                          <a:spcPct val="115000"/>
                        </a:lnSpc>
                        <a:spcAft>
                          <a:spcPts val="0"/>
                        </a:spcAft>
                      </a:pPr>
                      <a:r>
                        <a:rPr lang="en-GB" sz="1200">
                          <a:solidFill>
                            <a:schemeClr val="bg1"/>
                          </a:solidFill>
                          <a:effectLst/>
                          <a:latin typeface="Century Gothic"/>
                          <a:ea typeface="Trebuchet MS" panose="020B0703020202090204" pitchFamily="34" charset="0"/>
                          <a:cs typeface="Times New Roman"/>
                        </a:rPr>
                        <a:t>Unfamiliar music and study pieces</a:t>
                      </a:r>
                    </a:p>
                  </a:txBody>
                  <a:tcPr marL="51435" marR="51435" marT="0" marB="0" anchor="ctr">
                    <a:solidFill>
                      <a:srgbClr val="633A9C"/>
                    </a:solidFill>
                  </a:tcPr>
                </a:tc>
                <a:tc>
                  <a:txBody>
                    <a:bodyPr/>
                    <a:lstStyle/>
                    <a:p>
                      <a:pPr algn="ctr">
                        <a:lnSpc>
                          <a:spcPct val="115000"/>
                        </a:lnSpc>
                        <a:spcAft>
                          <a:spcPts val="0"/>
                        </a:spcAft>
                      </a:pPr>
                      <a:r>
                        <a:rPr lang="en-GB" sz="1200" b="1">
                          <a:solidFill>
                            <a:schemeClr val="bg1"/>
                          </a:solidFill>
                          <a:effectLst/>
                          <a:latin typeface="Century Gothic"/>
                        </a:rPr>
                        <a:t>Performance 1</a:t>
                      </a:r>
                      <a:r>
                        <a:rPr lang="en-GB" sz="1200">
                          <a:solidFill>
                            <a:schemeClr val="bg1"/>
                          </a:solidFill>
                          <a:effectLst/>
                          <a:latin typeface="Century Gothic"/>
                        </a:rPr>
                        <a:t>:</a:t>
                      </a:r>
                      <a:br>
                        <a:rPr lang="en-GB" sz="1200">
                          <a:solidFill>
                            <a:schemeClr val="bg1"/>
                          </a:solidFill>
                          <a:effectLst/>
                          <a:latin typeface="Century Gothic"/>
                        </a:rPr>
                      </a:br>
                      <a:r>
                        <a:rPr lang="en-GB" sz="1200">
                          <a:solidFill>
                            <a:schemeClr val="bg1"/>
                          </a:solidFill>
                          <a:effectLst/>
                          <a:latin typeface="Century Gothic"/>
                        </a:rPr>
                        <a:t>solo performance</a:t>
                      </a:r>
                      <a:endParaRPr lang="en-GB" sz="1200">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tc>
                  <a:txBody>
                    <a:bodyPr/>
                    <a:lstStyle/>
                    <a:p>
                      <a:pPr algn="ctr">
                        <a:lnSpc>
                          <a:spcPct val="115000"/>
                        </a:lnSpc>
                        <a:spcAft>
                          <a:spcPts val="0"/>
                        </a:spcAft>
                      </a:pPr>
                      <a:r>
                        <a:rPr lang="en-GB" sz="1200" b="1">
                          <a:solidFill>
                            <a:schemeClr val="bg1"/>
                          </a:solidFill>
                          <a:effectLst/>
                          <a:latin typeface="Century Gothic"/>
                        </a:rPr>
                        <a:t>Composition 1</a:t>
                      </a:r>
                      <a:r>
                        <a:rPr lang="en-GB" sz="1200">
                          <a:solidFill>
                            <a:schemeClr val="bg1"/>
                          </a:solidFill>
                          <a:effectLst/>
                          <a:latin typeface="Century Gothic"/>
                        </a:rPr>
                        <a:t>: composition to a brief</a:t>
                      </a:r>
                      <a:endParaRPr lang="en-GB" sz="1200">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extLst>
                  <a:ext uri="{0D108BD9-81ED-4DB2-BD59-A6C34878D82A}">
                    <a16:rowId xmlns:a16="http://schemas.microsoft.com/office/drawing/2014/main" val="551215788"/>
                  </a:ext>
                </a:extLst>
              </a:tr>
              <a:tr h="612155">
                <a:tc vMerge="1">
                  <a:txBody>
                    <a:bodyPr/>
                    <a:lstStyle/>
                    <a:p>
                      <a:pPr algn="ctr">
                        <a:lnSpc>
                          <a:spcPct val="115000"/>
                        </a:lnSpc>
                        <a:spcAft>
                          <a:spcPts val="0"/>
                        </a:spcAft>
                      </a:pPr>
                      <a:endParaRPr lang="en-GB" sz="1600">
                        <a:solidFill>
                          <a:srgbClr val="000000"/>
                        </a:solidFill>
                        <a:effectLst/>
                        <a:latin typeface="Lucida Bright" panose="02040602050505020304" pitchFamily="18" charset="77"/>
                        <a:ea typeface="Trebuchet MS" panose="020B0703020202090204" pitchFamily="34" charset="0"/>
                        <a:cs typeface="Times New Roman" panose="02020603050405020304" pitchFamily="18" charset="0"/>
                      </a:endParaRPr>
                    </a:p>
                  </a:txBody>
                  <a:tcPr marL="68580" marR="68580" marT="0" marB="0" anchor="ctr">
                    <a:solidFill>
                      <a:srgbClr val="D0BCE1"/>
                    </a:solidFill>
                  </a:tcPr>
                </a:tc>
                <a:tc>
                  <a:txBody>
                    <a:bodyPr/>
                    <a:lstStyle/>
                    <a:p>
                      <a:pPr algn="ctr">
                        <a:lnSpc>
                          <a:spcPct val="115000"/>
                        </a:lnSpc>
                        <a:spcAft>
                          <a:spcPts val="0"/>
                        </a:spcAft>
                      </a:pPr>
                      <a:r>
                        <a:rPr lang="en-GB" sz="1200" b="1">
                          <a:solidFill>
                            <a:schemeClr val="bg1"/>
                          </a:solidFill>
                          <a:effectLst/>
                          <a:latin typeface="Century Gothic"/>
                        </a:rPr>
                        <a:t>Performance 2</a:t>
                      </a:r>
                      <a:r>
                        <a:rPr lang="en-GB" sz="1200">
                          <a:solidFill>
                            <a:schemeClr val="bg1"/>
                          </a:solidFill>
                          <a:effectLst/>
                          <a:latin typeface="Century Gothic"/>
                        </a:rPr>
                        <a:t>: </a:t>
                      </a:r>
                      <a:r>
                        <a:rPr lang="en-GB" sz="1100">
                          <a:solidFill>
                            <a:schemeClr val="bg1"/>
                          </a:solidFill>
                          <a:effectLst/>
                          <a:latin typeface="Century Gothic"/>
                        </a:rPr>
                        <a:t>ensemble performance</a:t>
                      </a:r>
                      <a:endParaRPr lang="en-GB" sz="1100">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tc>
                  <a:txBody>
                    <a:bodyPr/>
                    <a:lstStyle/>
                    <a:p>
                      <a:pPr algn="ctr">
                        <a:lnSpc>
                          <a:spcPct val="115000"/>
                        </a:lnSpc>
                        <a:spcAft>
                          <a:spcPts val="0"/>
                        </a:spcAft>
                      </a:pPr>
                      <a:r>
                        <a:rPr lang="en-GB" sz="1200" b="1">
                          <a:solidFill>
                            <a:schemeClr val="bg1"/>
                          </a:solidFill>
                          <a:effectLst/>
                          <a:latin typeface="Century Gothic"/>
                        </a:rPr>
                        <a:t>Composition 2</a:t>
                      </a:r>
                      <a:r>
                        <a:rPr lang="en-GB" sz="1200">
                          <a:solidFill>
                            <a:schemeClr val="bg1"/>
                          </a:solidFill>
                          <a:effectLst/>
                          <a:latin typeface="Century Gothic"/>
                        </a:rPr>
                        <a:t>:</a:t>
                      </a:r>
                      <a:br>
                        <a:rPr lang="en-GB" sz="1200">
                          <a:solidFill>
                            <a:schemeClr val="bg1"/>
                          </a:solidFill>
                          <a:effectLst/>
                          <a:latin typeface="Century Gothic"/>
                        </a:rPr>
                      </a:br>
                      <a:r>
                        <a:rPr lang="en-GB" sz="1200">
                          <a:solidFill>
                            <a:schemeClr val="bg1"/>
                          </a:solidFill>
                          <a:effectLst/>
                          <a:latin typeface="Century Gothic"/>
                        </a:rPr>
                        <a:t>free composition</a:t>
                      </a:r>
                      <a:endParaRPr lang="en-GB" sz="1200">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extLst>
                  <a:ext uri="{0D108BD9-81ED-4DB2-BD59-A6C34878D82A}">
                    <a16:rowId xmlns:a16="http://schemas.microsoft.com/office/drawing/2014/main" val="1430112093"/>
                  </a:ext>
                </a:extLst>
              </a:tr>
            </a:tbl>
          </a:graphicData>
        </a:graphic>
      </p:graphicFrame>
      <p:sp>
        <p:nvSpPr>
          <p:cNvPr id="13" name="TextBox 12">
            <a:extLst>
              <a:ext uri="{FF2B5EF4-FFF2-40B4-BE49-F238E27FC236}">
                <a16:creationId xmlns:a16="http://schemas.microsoft.com/office/drawing/2014/main" id="{CF6C8C77-F036-4193-A9E9-7A7D7052D2CE}"/>
              </a:ext>
            </a:extLst>
          </p:cNvPr>
          <p:cNvSpPr txBox="1"/>
          <p:nvPr/>
        </p:nvSpPr>
        <p:spPr>
          <a:xfrm>
            <a:off x="6141378" y="3536009"/>
            <a:ext cx="2765314" cy="1731243"/>
          </a:xfrm>
          <a:prstGeom prst="rect">
            <a:avLst/>
          </a:prstGeom>
          <a:noFill/>
        </p:spPr>
        <p:txBody>
          <a:bodyPr wrap="square" lIns="68580" tIns="34290" rIns="68580" bIns="34290" rtlCol="0" anchor="t">
            <a:spAutoFit/>
          </a:bodyPr>
          <a:lstStyle/>
          <a:p>
            <a:pPr algn="just" defTabSz="685800">
              <a:defRPr/>
            </a:pPr>
            <a:r>
              <a:rPr lang="en-GB" sz="1200" u="sng">
                <a:solidFill>
                  <a:prstClr val="white"/>
                </a:solidFill>
                <a:latin typeface="Century Gothic"/>
                <a:cs typeface="Leelawadee"/>
              </a:rPr>
              <a:t>Course requirements:</a:t>
            </a:r>
          </a:p>
          <a:p>
            <a:pPr marL="213995" indent="-213995" defTabSz="685800">
              <a:buFont typeface="Courier New" panose="020B0604020202020204" pitchFamily="34" charset="0"/>
              <a:buChar char="o"/>
              <a:defRPr/>
            </a:pPr>
            <a:r>
              <a:rPr lang="en-GB" sz="1200">
                <a:solidFill>
                  <a:prstClr val="white"/>
                </a:solidFill>
                <a:latin typeface="Century Gothic"/>
                <a:cs typeface="Leelawadee"/>
              </a:rPr>
              <a:t>Grade 4 standard or equivalent in any instrument/voice by September 2025</a:t>
            </a:r>
          </a:p>
          <a:p>
            <a:pPr marL="213995" indent="-213995" defTabSz="685800">
              <a:buFont typeface="Courier New" panose="020B0604020202020204" pitchFamily="34" charset="0"/>
              <a:buChar char="o"/>
              <a:defRPr/>
            </a:pPr>
            <a:r>
              <a:rPr lang="en-US" sz="1200">
                <a:solidFill>
                  <a:prstClr val="white"/>
                </a:solidFill>
                <a:latin typeface="Century Gothic"/>
                <a:cs typeface="Leelawadee"/>
              </a:rPr>
              <a:t>Prior knowledge of music theory</a:t>
            </a:r>
          </a:p>
          <a:p>
            <a:pPr marL="213995" indent="-213995" defTabSz="685800">
              <a:buFont typeface="Courier New" panose="020B0604020202020204" pitchFamily="34" charset="0"/>
              <a:buChar char="o"/>
              <a:defRPr/>
            </a:pPr>
            <a:r>
              <a:rPr lang="en-US" sz="1200">
                <a:solidFill>
                  <a:prstClr val="white"/>
                </a:solidFill>
                <a:latin typeface="Century Gothic"/>
                <a:cs typeface="Leelawadee"/>
              </a:rPr>
              <a:t>Regular participation in music events, such as half-termly concerts and internal &amp; external competitions</a:t>
            </a:r>
          </a:p>
        </p:txBody>
      </p:sp>
      <p:sp>
        <p:nvSpPr>
          <p:cNvPr id="14" name="TextBox 13">
            <a:extLst>
              <a:ext uri="{FF2B5EF4-FFF2-40B4-BE49-F238E27FC236}">
                <a16:creationId xmlns:a16="http://schemas.microsoft.com/office/drawing/2014/main" id="{007CC4A1-576F-4947-B24B-1DD29D6EE7D3}"/>
              </a:ext>
            </a:extLst>
          </p:cNvPr>
          <p:cNvSpPr txBox="1"/>
          <p:nvPr/>
        </p:nvSpPr>
        <p:spPr>
          <a:xfrm>
            <a:off x="395587" y="4212348"/>
            <a:ext cx="5749829" cy="1685077"/>
          </a:xfrm>
          <a:prstGeom prst="rect">
            <a:avLst/>
          </a:prstGeom>
          <a:noFill/>
        </p:spPr>
        <p:txBody>
          <a:bodyPr wrap="square" lIns="68580" tIns="34290" rIns="68580" bIns="34290" rtlCol="0" anchor="t">
            <a:spAutoFit/>
          </a:bodyPr>
          <a:lstStyle/>
          <a:p>
            <a:pPr defTabSz="685800">
              <a:defRPr/>
            </a:pPr>
            <a:r>
              <a:rPr lang="en-US" sz="1050" b="1">
                <a:solidFill>
                  <a:prstClr val="white"/>
                </a:solidFill>
                <a:latin typeface="Century Gothic"/>
                <a:cs typeface="Leelawadee"/>
              </a:rPr>
              <a:t>Why Music?</a:t>
            </a:r>
          </a:p>
          <a:p>
            <a:pPr marL="214313" indent="-214313" defTabSz="685800">
              <a:buFont typeface="Courier New" panose="020B0604020202020204" pitchFamily="34" charset="0"/>
              <a:buChar char="o"/>
              <a:defRPr/>
            </a:pPr>
            <a:r>
              <a:rPr lang="en-US" sz="1050">
                <a:solidFill>
                  <a:prstClr val="white"/>
                </a:solidFill>
                <a:latin typeface="Century Gothic"/>
                <a:cs typeface="Leelawadee"/>
              </a:rPr>
              <a:t>Performing and watching concerts in and out of school, workshops by industry professionals, composing and performing competitions in and out of school.</a:t>
            </a:r>
          </a:p>
          <a:p>
            <a:pPr marL="214313" indent="-214313" defTabSz="685800">
              <a:buFont typeface="Courier New" panose="020B0604020202020204" pitchFamily="34" charset="0"/>
              <a:buChar char="o"/>
              <a:defRPr/>
            </a:pPr>
            <a:r>
              <a:rPr lang="en-US" sz="1050">
                <a:solidFill>
                  <a:prstClr val="white"/>
                </a:solidFill>
                <a:latin typeface="Century Gothic"/>
                <a:cs typeface="Leelawadee"/>
              </a:rPr>
              <a:t>Employers and universities are increasingly looking for young people who have skills that are learned through creative subjects, including creative thinking, emotional intelligence, adaptability, communication, teamwork and more.</a:t>
            </a:r>
          </a:p>
          <a:p>
            <a:pPr marL="214313" indent="-214313" defTabSz="685800">
              <a:buFont typeface="Courier New" panose="020B0604020202020204" pitchFamily="34" charset="0"/>
              <a:buChar char="o"/>
              <a:defRPr/>
            </a:pPr>
            <a:r>
              <a:rPr lang="en-US" sz="1050">
                <a:solidFill>
                  <a:prstClr val="white"/>
                </a:solidFill>
                <a:latin typeface="Century Gothic"/>
                <a:cs typeface="Leelawadee"/>
              </a:rPr>
              <a:t>Contrary to popular belief, studying music opens doors far beyond a career in performance: sound technician, musical director, music therapist, events, film, broadcasting, publishing, producing and editing are just some of the many paths you may take.</a:t>
            </a:r>
          </a:p>
        </p:txBody>
      </p:sp>
    </p:spTree>
    <p:extLst>
      <p:ext uri="{BB962C8B-B14F-4D97-AF65-F5344CB8AC3E}">
        <p14:creationId xmlns:p14="http://schemas.microsoft.com/office/powerpoint/2010/main" val="1597731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2352165"/>
            <a:ext cx="6858000" cy="2089359"/>
          </a:xfrm>
        </p:spPr>
        <p:txBody>
          <a:bodyPr>
            <a:normAutofit/>
          </a:bodyPr>
          <a:lstStyle/>
          <a:p>
            <a:pPr>
              <a:spcAft>
                <a:spcPts val="450"/>
              </a:spcAft>
              <a:defRPr/>
            </a:pPr>
            <a:r>
              <a:rPr lang="en-US" sz="3300" b="1" err="1">
                <a:solidFill>
                  <a:schemeClr val="bg1"/>
                </a:solidFill>
                <a:latin typeface="Century Gothic"/>
                <a:ea typeface="+mn-ea"/>
                <a:cs typeface="+mn-cs"/>
              </a:rPr>
              <a:t>Ms</a:t>
            </a:r>
            <a:r>
              <a:rPr lang="en-US" sz="3300" b="1">
                <a:solidFill>
                  <a:schemeClr val="bg1"/>
                </a:solidFill>
                <a:latin typeface="Century Gothic"/>
                <a:ea typeface="+mn-ea"/>
                <a:cs typeface="+mn-cs"/>
              </a:rPr>
              <a:t> </a:t>
            </a:r>
            <a:r>
              <a:rPr lang="en-US" sz="3300" b="1" err="1">
                <a:solidFill>
                  <a:schemeClr val="bg1"/>
                </a:solidFill>
                <a:latin typeface="Century Gothic"/>
                <a:ea typeface="+mn-ea"/>
                <a:cs typeface="+mn-cs"/>
              </a:rPr>
              <a:t>Behaghel</a:t>
            </a:r>
            <a:br>
              <a:rPr lang="en-US" sz="3300">
                <a:latin typeface="Century Gothic"/>
                <a:ea typeface="+mn-ea"/>
                <a:cs typeface="+mn-cs"/>
              </a:rPr>
            </a:br>
            <a:r>
              <a:rPr lang="en-US" sz="3300">
                <a:solidFill>
                  <a:schemeClr val="bg1"/>
                </a:solidFill>
                <a:latin typeface="Century Gothic"/>
              </a:rPr>
              <a:t>Teacher of History</a:t>
            </a:r>
            <a:br>
              <a:rPr lang="en-US" sz="3300">
                <a:latin typeface="Century Gothic"/>
              </a:rPr>
            </a:br>
            <a:br>
              <a:rPr lang="en-US" sz="3300">
                <a:latin typeface="Century Gothic"/>
                <a:ea typeface="+mn-ea"/>
                <a:cs typeface="+mn-cs"/>
              </a:rPr>
            </a:br>
            <a:r>
              <a:rPr lang="en-US" sz="3300">
                <a:solidFill>
                  <a:schemeClr val="bg1"/>
                </a:solidFill>
                <a:latin typeface="Century Gothic"/>
                <a:ea typeface="+mn-ea"/>
                <a:cs typeface="+mn-cs"/>
              </a:rPr>
              <a:t>C.Behaghel@kps.co.uk</a:t>
            </a:r>
            <a:endParaRPr lang="en-GB" sz="3300">
              <a:solidFill>
                <a:schemeClr val="bg1"/>
              </a:solidFill>
              <a:latin typeface="Century Gothic"/>
              <a:ea typeface="Calibri Light"/>
              <a:cs typeface="Calibri Light"/>
            </a:endParaRPr>
          </a:p>
        </p:txBody>
      </p:sp>
    </p:spTree>
    <p:extLst>
      <p:ext uri="{BB962C8B-B14F-4D97-AF65-F5344CB8AC3E}">
        <p14:creationId xmlns:p14="http://schemas.microsoft.com/office/powerpoint/2010/main" val="1198738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AD4053-3AF5-4D64-A6B1-F87D09D6AC24}"/>
              </a:ext>
            </a:extLst>
          </p:cNvPr>
          <p:cNvSpPr txBox="1"/>
          <p:nvPr/>
        </p:nvSpPr>
        <p:spPr>
          <a:xfrm>
            <a:off x="449197" y="2269522"/>
            <a:ext cx="3667076" cy="3227636"/>
          </a:xfrm>
          <a:prstGeom prst="rect">
            <a:avLst/>
          </a:prstGeom>
        </p:spPr>
        <p:txBody>
          <a:bodyPr vert="horz" lIns="68580" tIns="34290" rIns="68580" bIns="34290" rtlCol="0" anchor="t">
            <a:normAutofit fontScale="92500" lnSpcReduction="10000"/>
          </a:bodyPr>
          <a:lstStyle/>
          <a:p>
            <a:pPr defTabSz="685800">
              <a:lnSpc>
                <a:spcPct val="90000"/>
              </a:lnSpc>
              <a:spcBef>
                <a:spcPct val="0"/>
              </a:spcBef>
              <a:spcAft>
                <a:spcPts val="450"/>
              </a:spcAft>
              <a:defRPr/>
            </a:pPr>
            <a:r>
              <a:rPr lang="en-US" sz="2400" b="1">
                <a:solidFill>
                  <a:prstClr val="white"/>
                </a:solidFill>
                <a:latin typeface="Century Gothic"/>
              </a:rPr>
              <a:t>What do we study?</a:t>
            </a:r>
          </a:p>
          <a:p>
            <a:pPr defTabSz="685800">
              <a:lnSpc>
                <a:spcPct val="90000"/>
              </a:lnSpc>
              <a:spcBef>
                <a:spcPct val="0"/>
              </a:spcBef>
              <a:spcAft>
                <a:spcPts val="450"/>
              </a:spcAft>
              <a:defRPr/>
            </a:pPr>
            <a:endParaRPr lang="en-US" sz="2400" b="1">
              <a:solidFill>
                <a:prstClr val="white"/>
              </a:solidFill>
              <a:latin typeface="Century Gothic"/>
            </a:endParaRPr>
          </a:p>
          <a:p>
            <a:pPr defTabSz="685800">
              <a:lnSpc>
                <a:spcPct val="90000"/>
              </a:lnSpc>
              <a:spcBef>
                <a:spcPct val="0"/>
              </a:spcBef>
              <a:spcAft>
                <a:spcPts val="450"/>
              </a:spcAft>
              <a:defRPr/>
            </a:pPr>
            <a:r>
              <a:rPr lang="en-US" sz="2400" b="1">
                <a:solidFill>
                  <a:prstClr val="white"/>
                </a:solidFill>
                <a:latin typeface="Century Gothic"/>
              </a:rPr>
              <a:t>Core Content</a:t>
            </a:r>
          </a:p>
          <a:p>
            <a:pPr marL="342900" indent="-342900" defTabSz="685800">
              <a:lnSpc>
                <a:spcPct val="90000"/>
              </a:lnSpc>
              <a:spcBef>
                <a:spcPct val="0"/>
              </a:spcBef>
              <a:spcAft>
                <a:spcPts val="450"/>
              </a:spcAft>
              <a:buFont typeface="Arial" panose="020B0604020202020204" pitchFamily="34" charset="0"/>
              <a:buChar char="•"/>
              <a:defRPr/>
            </a:pPr>
            <a:r>
              <a:rPr lang="en-US" sz="2400">
                <a:solidFill>
                  <a:prstClr val="white"/>
                </a:solidFill>
                <a:latin typeface="Century Gothic"/>
              </a:rPr>
              <a:t>The Twentieth Century: International relations since 1919</a:t>
            </a:r>
          </a:p>
          <a:p>
            <a:pPr marL="342900" indent="-342900" defTabSz="685800">
              <a:lnSpc>
                <a:spcPct val="90000"/>
              </a:lnSpc>
              <a:spcBef>
                <a:spcPct val="0"/>
              </a:spcBef>
              <a:spcAft>
                <a:spcPts val="450"/>
              </a:spcAft>
              <a:buFont typeface="Arial" panose="020B0604020202020204" pitchFamily="34" charset="0"/>
              <a:buChar char="•"/>
              <a:defRPr/>
            </a:pPr>
            <a:endParaRPr lang="en-US" sz="2400">
              <a:solidFill>
                <a:prstClr val="white"/>
              </a:solidFill>
              <a:latin typeface="Century Gothic"/>
            </a:endParaRPr>
          </a:p>
          <a:p>
            <a:pPr defTabSz="685800">
              <a:lnSpc>
                <a:spcPct val="90000"/>
              </a:lnSpc>
              <a:spcBef>
                <a:spcPct val="0"/>
              </a:spcBef>
              <a:spcAft>
                <a:spcPts val="450"/>
              </a:spcAft>
              <a:defRPr/>
            </a:pPr>
            <a:r>
              <a:rPr lang="en-US" sz="2400" b="1">
                <a:solidFill>
                  <a:prstClr val="white"/>
                </a:solidFill>
                <a:latin typeface="Century Gothic"/>
              </a:rPr>
              <a:t>Depth Study:</a:t>
            </a:r>
          </a:p>
          <a:p>
            <a:pPr marL="342900" indent="-342900" defTabSz="685800">
              <a:lnSpc>
                <a:spcPct val="90000"/>
              </a:lnSpc>
              <a:spcBef>
                <a:spcPct val="0"/>
              </a:spcBef>
              <a:spcAft>
                <a:spcPts val="450"/>
              </a:spcAft>
              <a:buFont typeface="Arial" panose="020B0604020202020204" pitchFamily="34" charset="0"/>
              <a:buChar char="•"/>
              <a:defRPr/>
            </a:pPr>
            <a:r>
              <a:rPr lang="en-US" sz="2400">
                <a:solidFill>
                  <a:prstClr val="white"/>
                </a:solidFill>
                <a:latin typeface="Century Gothic"/>
              </a:rPr>
              <a:t>Germany, 1918-1945</a:t>
            </a:r>
          </a:p>
          <a:p>
            <a:pPr marL="342900" indent="-342900" defTabSz="685800">
              <a:lnSpc>
                <a:spcPct val="90000"/>
              </a:lnSpc>
              <a:spcBef>
                <a:spcPct val="0"/>
              </a:spcBef>
              <a:spcAft>
                <a:spcPts val="450"/>
              </a:spcAft>
              <a:buFont typeface="Arial" panose="020B0604020202020204" pitchFamily="34" charset="0"/>
              <a:buChar char="•"/>
              <a:defRPr/>
            </a:pPr>
            <a:endParaRPr lang="en-US" sz="2400" b="1">
              <a:solidFill>
                <a:prstClr val="white"/>
              </a:solidFill>
              <a:latin typeface="Book Antiqua"/>
            </a:endParaRPr>
          </a:p>
          <a:p>
            <a:pPr marL="342900" indent="-342900" defTabSz="685800">
              <a:lnSpc>
                <a:spcPct val="90000"/>
              </a:lnSpc>
              <a:spcBef>
                <a:spcPct val="0"/>
              </a:spcBef>
              <a:spcAft>
                <a:spcPts val="450"/>
              </a:spcAft>
              <a:buFont typeface="Arial" panose="020B0604020202020204" pitchFamily="34" charset="0"/>
              <a:buChar char="•"/>
              <a:defRPr/>
            </a:pPr>
            <a:endParaRPr lang="en-US" sz="2100" b="1">
              <a:solidFill>
                <a:prstClr val="white"/>
              </a:solidFill>
              <a:latin typeface="Book Antiqua"/>
            </a:endParaRPr>
          </a:p>
          <a:p>
            <a:pPr algn="ctr" defTabSz="685800">
              <a:lnSpc>
                <a:spcPct val="90000"/>
              </a:lnSpc>
              <a:spcBef>
                <a:spcPct val="0"/>
              </a:spcBef>
              <a:spcAft>
                <a:spcPts val="450"/>
              </a:spcAft>
              <a:defRPr/>
            </a:pPr>
            <a:endParaRPr lang="en-US" sz="4950">
              <a:solidFill>
                <a:prstClr val="white"/>
              </a:solidFill>
              <a:latin typeface="Book Antiqua"/>
            </a:endParaRPr>
          </a:p>
        </p:txBody>
      </p:sp>
      <p:sp>
        <p:nvSpPr>
          <p:cNvPr id="4" name="TextBox 3">
            <a:extLst>
              <a:ext uri="{FF2B5EF4-FFF2-40B4-BE49-F238E27FC236}">
                <a16:creationId xmlns:a16="http://schemas.microsoft.com/office/drawing/2014/main" id="{C5FC40C4-9658-41BA-A1F5-D45387A6F809}"/>
              </a:ext>
            </a:extLst>
          </p:cNvPr>
          <p:cNvSpPr txBox="1"/>
          <p:nvPr/>
        </p:nvSpPr>
        <p:spPr>
          <a:xfrm>
            <a:off x="4379666" y="2268057"/>
            <a:ext cx="4499523" cy="2781350"/>
          </a:xfrm>
          <a:prstGeom prst="rect">
            <a:avLst/>
          </a:prstGeom>
        </p:spPr>
        <p:txBody>
          <a:bodyPr vert="horz" lIns="68580" tIns="34290" rIns="68580" bIns="34290" rtlCol="0" anchor="t">
            <a:normAutofit fontScale="92500" lnSpcReduction="10000"/>
          </a:bodyPr>
          <a:lstStyle/>
          <a:p>
            <a:pPr defTabSz="685800">
              <a:lnSpc>
                <a:spcPct val="90000"/>
              </a:lnSpc>
              <a:spcBef>
                <a:spcPct val="0"/>
              </a:spcBef>
              <a:spcAft>
                <a:spcPts val="450"/>
              </a:spcAft>
              <a:defRPr/>
            </a:pPr>
            <a:r>
              <a:rPr lang="en-US" sz="2400" b="1">
                <a:solidFill>
                  <a:prstClr val="white"/>
                </a:solidFill>
                <a:latin typeface="Century Gothic"/>
              </a:rPr>
              <a:t>Why should I pick History?</a:t>
            </a:r>
          </a:p>
          <a:p>
            <a:pPr marL="342900" indent="-342900" defTabSz="685800">
              <a:lnSpc>
                <a:spcPct val="90000"/>
              </a:lnSpc>
              <a:spcBef>
                <a:spcPct val="0"/>
              </a:spcBef>
              <a:spcAft>
                <a:spcPts val="450"/>
              </a:spcAft>
              <a:buFont typeface="Arial" panose="020B0604020202020204" pitchFamily="34" charset="0"/>
              <a:buChar char="•"/>
              <a:defRPr/>
            </a:pPr>
            <a:endParaRPr lang="en-US" sz="2100" b="1">
              <a:solidFill>
                <a:prstClr val="white"/>
              </a:solidFill>
              <a:latin typeface="Century Gothic"/>
            </a:endParaRPr>
          </a:p>
          <a:p>
            <a:pPr marL="342900" indent="-342900" defTabSz="685800">
              <a:lnSpc>
                <a:spcPct val="90000"/>
              </a:lnSpc>
              <a:spcBef>
                <a:spcPct val="0"/>
              </a:spcBef>
              <a:spcAft>
                <a:spcPts val="450"/>
              </a:spcAft>
              <a:buFont typeface="Arial" panose="020B0604020202020204" pitchFamily="34" charset="0"/>
              <a:buChar char="•"/>
              <a:defRPr/>
            </a:pPr>
            <a:r>
              <a:rPr lang="en-US" sz="2100">
                <a:solidFill>
                  <a:prstClr val="white"/>
                </a:solidFill>
                <a:latin typeface="Century Gothic"/>
              </a:rPr>
              <a:t>Diversity in what we study.</a:t>
            </a:r>
          </a:p>
          <a:p>
            <a:pPr marL="342900" indent="-342900" defTabSz="685800">
              <a:lnSpc>
                <a:spcPct val="90000"/>
              </a:lnSpc>
              <a:spcBef>
                <a:spcPct val="0"/>
              </a:spcBef>
              <a:spcAft>
                <a:spcPts val="450"/>
              </a:spcAft>
              <a:buFont typeface="Arial" panose="020B0604020202020204" pitchFamily="34" charset="0"/>
              <a:buChar char="•"/>
              <a:defRPr/>
            </a:pPr>
            <a:r>
              <a:rPr lang="en-US" sz="2100">
                <a:solidFill>
                  <a:prstClr val="white"/>
                </a:solidFill>
                <a:latin typeface="Century Gothic"/>
              </a:rPr>
              <a:t>Fascinating insight into political, social and economic issues of the past.</a:t>
            </a:r>
          </a:p>
          <a:p>
            <a:pPr marL="342900" indent="-342900" defTabSz="685800">
              <a:lnSpc>
                <a:spcPct val="90000"/>
              </a:lnSpc>
              <a:spcBef>
                <a:spcPct val="0"/>
              </a:spcBef>
              <a:spcAft>
                <a:spcPts val="450"/>
              </a:spcAft>
              <a:buFont typeface="Arial" panose="020B0604020202020204" pitchFamily="34" charset="0"/>
              <a:buChar char="•"/>
              <a:defRPr/>
            </a:pPr>
            <a:r>
              <a:rPr lang="en-US" sz="2100">
                <a:solidFill>
                  <a:prstClr val="white"/>
                </a:solidFill>
                <a:latin typeface="Century Gothic"/>
              </a:rPr>
              <a:t>Learn a range of useful skills e.g. analytical, problem solving and creative thinking. </a:t>
            </a:r>
          </a:p>
          <a:p>
            <a:pPr marL="342900" indent="-342900" defTabSz="685800">
              <a:lnSpc>
                <a:spcPct val="90000"/>
              </a:lnSpc>
              <a:spcBef>
                <a:spcPct val="0"/>
              </a:spcBef>
              <a:spcAft>
                <a:spcPts val="450"/>
              </a:spcAft>
              <a:buFont typeface="Arial" panose="020B0604020202020204" pitchFamily="34" charset="0"/>
              <a:buChar char="•"/>
              <a:defRPr/>
            </a:pPr>
            <a:r>
              <a:rPr lang="en-US" sz="2100">
                <a:solidFill>
                  <a:prstClr val="white"/>
                </a:solidFill>
                <a:latin typeface="Century Gothic"/>
              </a:rPr>
              <a:t>Brilliant trip opportunities!</a:t>
            </a:r>
          </a:p>
        </p:txBody>
      </p:sp>
      <p:sp>
        <p:nvSpPr>
          <p:cNvPr id="5" name="TextBox 1">
            <a:extLst>
              <a:ext uri="{FF2B5EF4-FFF2-40B4-BE49-F238E27FC236}">
                <a16:creationId xmlns:a16="http://schemas.microsoft.com/office/drawing/2014/main" id="{5C01E8F3-EA09-4C7E-A627-9A3C9127BFD2}"/>
              </a:ext>
            </a:extLst>
          </p:cNvPr>
          <p:cNvSpPr txBox="1"/>
          <p:nvPr/>
        </p:nvSpPr>
        <p:spPr>
          <a:xfrm>
            <a:off x="395587" y="1096026"/>
            <a:ext cx="4354774" cy="1557250"/>
          </a:xfrm>
          <a:prstGeom prst="rect">
            <a:avLst/>
          </a:prstGeom>
        </p:spPr>
        <p:txBody>
          <a:bodyPr vert="horz" lIns="68580" tIns="34290" rIns="68580" bIns="3429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90000"/>
              </a:lnSpc>
              <a:spcBef>
                <a:spcPct val="0"/>
              </a:spcBef>
              <a:spcAft>
                <a:spcPts val="450"/>
              </a:spcAft>
              <a:defRPr/>
            </a:pPr>
            <a:r>
              <a:rPr lang="en-US" sz="3300" b="1">
                <a:solidFill>
                  <a:prstClr val="white"/>
                </a:solidFill>
                <a:latin typeface="Century Gothic"/>
              </a:rPr>
              <a:t>History</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CIE </a:t>
            </a:r>
            <a:r>
              <a:rPr lang="en-US" sz="3300" err="1">
                <a:solidFill>
                  <a:prstClr val="white"/>
                </a:solidFill>
                <a:latin typeface="Century Gothic"/>
              </a:rPr>
              <a:t>iGCSE</a:t>
            </a:r>
            <a:r>
              <a:rPr lang="en-US" sz="3300">
                <a:solidFill>
                  <a:prstClr val="white"/>
                </a:solidFill>
                <a:latin typeface="Century Gothic"/>
              </a:rPr>
              <a:t> 0977</a:t>
            </a:r>
          </a:p>
        </p:txBody>
      </p:sp>
      <p:pic>
        <p:nvPicPr>
          <p:cNvPr id="6" name="Picture 9" descr="A picture containing text, outdoor object, screenshot, aerie&#10;&#10;Description automatically generated">
            <a:extLst>
              <a:ext uri="{FF2B5EF4-FFF2-40B4-BE49-F238E27FC236}">
                <a16:creationId xmlns:a16="http://schemas.microsoft.com/office/drawing/2014/main" id="{40ADBA5E-43A5-4255-B780-D38A25E52D1D}"/>
              </a:ext>
            </a:extLst>
          </p:cNvPr>
          <p:cNvPicPr>
            <a:picLocks noChangeAspect="1"/>
          </p:cNvPicPr>
          <p:nvPr/>
        </p:nvPicPr>
        <p:blipFill>
          <a:blip r:embed="rId3"/>
          <a:stretch>
            <a:fillRect/>
          </a:stretch>
        </p:blipFill>
        <p:spPr>
          <a:xfrm>
            <a:off x="8090807" y="855516"/>
            <a:ext cx="1028700" cy="1358741"/>
          </a:xfrm>
          <a:prstGeom prst="rect">
            <a:avLst/>
          </a:prstGeom>
        </p:spPr>
      </p:pic>
    </p:spTree>
    <p:extLst>
      <p:ext uri="{BB962C8B-B14F-4D97-AF65-F5344CB8AC3E}">
        <p14:creationId xmlns:p14="http://schemas.microsoft.com/office/powerpoint/2010/main" val="2440804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1699022"/>
            <a:ext cx="6858000" cy="2754044"/>
          </a:xfrm>
        </p:spPr>
        <p:txBody>
          <a:bodyPr>
            <a:normAutofit/>
          </a:bodyPr>
          <a:lstStyle/>
          <a:p>
            <a:pPr>
              <a:spcAft>
                <a:spcPts val="450"/>
              </a:spcAft>
              <a:defRPr/>
            </a:pPr>
            <a:r>
              <a:rPr lang="en-US" sz="3300" b="1">
                <a:solidFill>
                  <a:schemeClr val="bg1"/>
                </a:solidFill>
                <a:latin typeface="Century Gothic"/>
                <a:ea typeface="+mn-ea"/>
                <a:cs typeface="+mn-cs"/>
              </a:rPr>
              <a:t>Miss Phillips </a:t>
            </a:r>
            <a:br>
              <a:rPr lang="en-US" sz="3300">
                <a:latin typeface="Century Gothic"/>
              </a:rPr>
            </a:br>
            <a:r>
              <a:rPr lang="en-US" sz="3300">
                <a:solidFill>
                  <a:schemeClr val="bg1"/>
                </a:solidFill>
                <a:latin typeface="Century Gothic"/>
                <a:ea typeface="+mn-ea"/>
                <a:cs typeface="+mn-cs"/>
              </a:rPr>
              <a:t>Teacher of Geography</a:t>
            </a:r>
            <a:br>
              <a:rPr lang="en-US" sz="3300">
                <a:latin typeface="Century Gothic"/>
              </a:rPr>
            </a:br>
            <a:br>
              <a:rPr lang="en-US" sz="3300">
                <a:latin typeface="Century Gothic"/>
                <a:ea typeface="+mn-ea"/>
                <a:cs typeface="+mn-cs"/>
              </a:rPr>
            </a:br>
            <a:r>
              <a:rPr lang="en-US" sz="3300">
                <a:solidFill>
                  <a:schemeClr val="bg1"/>
                </a:solidFill>
                <a:latin typeface="Century Gothic"/>
                <a:ea typeface="+mn-ea"/>
                <a:cs typeface="+mn-cs"/>
              </a:rPr>
              <a:t>s.phillips@kps.co.uk</a:t>
            </a:r>
            <a:endParaRPr lang="en-GB" sz="3300">
              <a:solidFill>
                <a:schemeClr val="bg1"/>
              </a:solidFill>
              <a:latin typeface="Century Gothic"/>
              <a:ea typeface="Calibri Light"/>
              <a:cs typeface="Calibri Light"/>
            </a:endParaRPr>
          </a:p>
        </p:txBody>
      </p:sp>
    </p:spTree>
    <p:extLst>
      <p:ext uri="{BB962C8B-B14F-4D97-AF65-F5344CB8AC3E}">
        <p14:creationId xmlns:p14="http://schemas.microsoft.com/office/powerpoint/2010/main" val="2847477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F59428-98E1-4DEB-B355-6E681D437D11}"/>
              </a:ext>
            </a:extLst>
          </p:cNvPr>
          <p:cNvSpPr txBox="1"/>
          <p:nvPr/>
        </p:nvSpPr>
        <p:spPr>
          <a:xfrm>
            <a:off x="216528" y="1711991"/>
            <a:ext cx="4370126" cy="4248429"/>
          </a:xfrm>
          <a:prstGeom prst="rect">
            <a:avLst/>
          </a:prstGeom>
        </p:spPr>
        <p:txBody>
          <a:bodyPr vert="horz" lIns="68580" tIns="34290" rIns="68580" bIns="34290" rtlCol="0" anchor="t">
            <a:normAutofit lnSpcReduction="10000"/>
          </a:bodyPr>
          <a:lstStyle/>
          <a:p>
            <a:pPr defTabSz="685800">
              <a:lnSpc>
                <a:spcPct val="90000"/>
              </a:lnSpc>
              <a:spcBef>
                <a:spcPct val="0"/>
              </a:spcBef>
              <a:spcAft>
                <a:spcPts val="450"/>
              </a:spcAft>
              <a:defRPr/>
            </a:pPr>
            <a:r>
              <a:rPr lang="en-US" sz="2400" b="1">
                <a:solidFill>
                  <a:prstClr val="white"/>
                </a:solidFill>
                <a:latin typeface="Century Gothic"/>
              </a:rPr>
              <a:t>What do we study?</a:t>
            </a:r>
          </a:p>
          <a:p>
            <a:pPr marL="342900" indent="-342900" defTabSz="685800">
              <a:lnSpc>
                <a:spcPct val="90000"/>
              </a:lnSpc>
              <a:spcBef>
                <a:spcPct val="0"/>
              </a:spcBef>
              <a:spcAft>
                <a:spcPts val="450"/>
              </a:spcAft>
              <a:buFont typeface="Arial" panose="020B0604020202020204" pitchFamily="34" charset="0"/>
              <a:buChar char="•"/>
              <a:defRPr/>
            </a:pPr>
            <a:endParaRPr lang="en-US" sz="2100" b="1">
              <a:solidFill>
                <a:prstClr val="white"/>
              </a:solidFill>
              <a:latin typeface="Century Gothic"/>
            </a:endParaRP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Human</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Physical</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Environmental</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Fieldwork (fieldtrips included!) </a:t>
            </a:r>
          </a:p>
          <a:p>
            <a:pPr marL="342900" indent="-342900" defTabSz="685800">
              <a:lnSpc>
                <a:spcPct val="90000"/>
              </a:lnSpc>
              <a:spcBef>
                <a:spcPct val="0"/>
              </a:spcBef>
              <a:spcAft>
                <a:spcPts val="450"/>
              </a:spcAft>
              <a:buFont typeface="Arial" panose="020B0604020202020204" pitchFamily="34" charset="0"/>
              <a:buChar char="•"/>
              <a:defRPr/>
            </a:pPr>
            <a:endParaRPr lang="en-US" sz="2100" b="1">
              <a:solidFill>
                <a:prstClr val="white"/>
              </a:solidFill>
              <a:latin typeface="Century Gothic"/>
            </a:endParaRPr>
          </a:p>
          <a:p>
            <a:pPr defTabSz="685800">
              <a:lnSpc>
                <a:spcPct val="90000"/>
              </a:lnSpc>
              <a:spcBef>
                <a:spcPct val="0"/>
              </a:spcBef>
              <a:spcAft>
                <a:spcPts val="450"/>
              </a:spcAft>
              <a:defRPr/>
            </a:pPr>
            <a:r>
              <a:rPr lang="en-US" sz="2100" b="1">
                <a:solidFill>
                  <a:prstClr val="white"/>
                </a:solidFill>
                <a:latin typeface="Century Gothic"/>
              </a:rPr>
              <a:t>From a UK and Global Perspective</a:t>
            </a:r>
          </a:p>
          <a:p>
            <a:pPr defTabSz="685800">
              <a:lnSpc>
                <a:spcPct val="90000"/>
              </a:lnSpc>
              <a:spcBef>
                <a:spcPct val="0"/>
              </a:spcBef>
              <a:spcAft>
                <a:spcPts val="450"/>
              </a:spcAft>
              <a:defRPr/>
            </a:pPr>
            <a:endParaRPr lang="en-US" sz="2100" b="1">
              <a:solidFill>
                <a:prstClr val="white"/>
              </a:solidFill>
              <a:latin typeface="Century Gothic"/>
            </a:endParaRPr>
          </a:p>
          <a:p>
            <a:pPr defTabSz="685800">
              <a:lnSpc>
                <a:spcPct val="90000"/>
              </a:lnSpc>
              <a:spcBef>
                <a:spcPct val="0"/>
              </a:spcBef>
              <a:spcAft>
                <a:spcPts val="450"/>
              </a:spcAft>
              <a:defRPr/>
            </a:pPr>
            <a:r>
              <a:rPr lang="en-US" sz="2100" b="1" i="1">
                <a:solidFill>
                  <a:prstClr val="white"/>
                </a:solidFill>
                <a:latin typeface="Century Gothic"/>
              </a:rPr>
              <a:t>Currently we look at river environments and urban landscapes for out fieldtrips.</a:t>
            </a:r>
          </a:p>
          <a:p>
            <a:pPr algn="ctr" defTabSz="685800">
              <a:lnSpc>
                <a:spcPct val="90000"/>
              </a:lnSpc>
              <a:spcBef>
                <a:spcPct val="0"/>
              </a:spcBef>
              <a:spcAft>
                <a:spcPts val="450"/>
              </a:spcAft>
              <a:defRPr/>
            </a:pPr>
            <a:endParaRPr lang="en-US" sz="4950">
              <a:solidFill>
                <a:prstClr val="white"/>
              </a:solidFill>
              <a:latin typeface="Century Gothic"/>
            </a:endParaRPr>
          </a:p>
        </p:txBody>
      </p:sp>
      <p:sp>
        <p:nvSpPr>
          <p:cNvPr id="5" name="TextBox 4">
            <a:extLst>
              <a:ext uri="{FF2B5EF4-FFF2-40B4-BE49-F238E27FC236}">
                <a16:creationId xmlns:a16="http://schemas.microsoft.com/office/drawing/2014/main" id="{FD67C24A-6929-40AC-BBB9-248EABAFB2D2}"/>
              </a:ext>
            </a:extLst>
          </p:cNvPr>
          <p:cNvSpPr txBox="1"/>
          <p:nvPr/>
        </p:nvSpPr>
        <p:spPr>
          <a:xfrm>
            <a:off x="5340168" y="2571704"/>
            <a:ext cx="3398530" cy="4089689"/>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2400" b="1">
                <a:solidFill>
                  <a:prstClr val="white"/>
                </a:solidFill>
                <a:latin typeface="Century Gothic"/>
              </a:rPr>
              <a:t>Why should I pick Geography?</a:t>
            </a:r>
          </a:p>
          <a:p>
            <a:pPr marL="342900" indent="-342900" defTabSz="685800">
              <a:lnSpc>
                <a:spcPct val="90000"/>
              </a:lnSpc>
              <a:spcBef>
                <a:spcPct val="0"/>
              </a:spcBef>
              <a:spcAft>
                <a:spcPts val="450"/>
              </a:spcAft>
              <a:buFont typeface="Arial" panose="020B0604020202020204" pitchFamily="34" charset="0"/>
              <a:buChar char="•"/>
              <a:defRPr/>
            </a:pPr>
            <a:endParaRPr lang="en-US" sz="2100" b="1">
              <a:solidFill>
                <a:prstClr val="white"/>
              </a:solidFill>
              <a:latin typeface="Century Gothic"/>
            </a:endParaRP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Discussion based</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Contemporary studies</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Diverse topics</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Encourages empathy and understanding of other places and current issues</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If you enjoy it!</a:t>
            </a:r>
          </a:p>
        </p:txBody>
      </p:sp>
      <p:sp>
        <p:nvSpPr>
          <p:cNvPr id="6" name="TextBox 5">
            <a:extLst>
              <a:ext uri="{FF2B5EF4-FFF2-40B4-BE49-F238E27FC236}">
                <a16:creationId xmlns:a16="http://schemas.microsoft.com/office/drawing/2014/main" id="{37EE0F1B-152E-4B43-BEA0-48C4A49E726A}"/>
              </a:ext>
            </a:extLst>
          </p:cNvPr>
          <p:cNvSpPr txBox="1"/>
          <p:nvPr/>
        </p:nvSpPr>
        <p:spPr>
          <a:xfrm>
            <a:off x="223059" y="319649"/>
            <a:ext cx="4354774" cy="1557250"/>
          </a:xfrm>
          <a:prstGeom prst="rect">
            <a:avLst/>
          </a:prstGeom>
        </p:spPr>
        <p:txBody>
          <a:bodyPr vert="horz" lIns="68580" tIns="34290" rIns="68580" bIns="3429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90000"/>
              </a:lnSpc>
              <a:spcBef>
                <a:spcPct val="0"/>
              </a:spcBef>
              <a:spcAft>
                <a:spcPts val="450"/>
              </a:spcAft>
              <a:defRPr/>
            </a:pPr>
            <a:r>
              <a:rPr lang="en-US" sz="3300" b="1">
                <a:solidFill>
                  <a:prstClr val="white"/>
                </a:solidFill>
                <a:latin typeface="Century Gothic"/>
              </a:rPr>
              <a:t>Geography </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OCR A J383</a:t>
            </a:r>
          </a:p>
        </p:txBody>
      </p:sp>
      <p:pic>
        <p:nvPicPr>
          <p:cNvPr id="7" name="Picture 2">
            <a:extLst>
              <a:ext uri="{FF2B5EF4-FFF2-40B4-BE49-F238E27FC236}">
                <a16:creationId xmlns:a16="http://schemas.microsoft.com/office/drawing/2014/main" id="{5F7DEDB4-AA6B-43DE-B71F-4F88B18496F3}"/>
              </a:ext>
            </a:extLst>
          </p:cNvPr>
          <p:cNvPicPr>
            <a:picLocks noChangeAspect="1"/>
          </p:cNvPicPr>
          <p:nvPr/>
        </p:nvPicPr>
        <p:blipFill>
          <a:blip r:embed="rId3"/>
          <a:stretch>
            <a:fillRect/>
          </a:stretch>
        </p:blipFill>
        <p:spPr>
          <a:xfrm>
            <a:off x="7437996" y="652648"/>
            <a:ext cx="1115034" cy="1563563"/>
          </a:xfrm>
          <a:prstGeom prst="rect">
            <a:avLst/>
          </a:prstGeom>
        </p:spPr>
      </p:pic>
      <p:pic>
        <p:nvPicPr>
          <p:cNvPr id="2" name="Picture 1" descr="Stratford in London; 20 Epic Things To Do + Photos (2024) - CK Travels">
            <a:extLst>
              <a:ext uri="{FF2B5EF4-FFF2-40B4-BE49-F238E27FC236}">
                <a16:creationId xmlns:a16="http://schemas.microsoft.com/office/drawing/2014/main" id="{146A731D-9E36-E28B-2043-D29F45539FDD}"/>
              </a:ext>
            </a:extLst>
          </p:cNvPr>
          <p:cNvPicPr>
            <a:picLocks noChangeAspect="1"/>
          </p:cNvPicPr>
          <p:nvPr/>
        </p:nvPicPr>
        <p:blipFill>
          <a:blip r:embed="rId4"/>
          <a:stretch>
            <a:fillRect/>
          </a:stretch>
        </p:blipFill>
        <p:spPr>
          <a:xfrm>
            <a:off x="4566249" y="185468"/>
            <a:ext cx="2743200" cy="1828800"/>
          </a:xfrm>
          <a:prstGeom prst="rect">
            <a:avLst/>
          </a:prstGeom>
        </p:spPr>
      </p:pic>
    </p:spTree>
    <p:extLst>
      <p:ext uri="{BB962C8B-B14F-4D97-AF65-F5344CB8AC3E}">
        <p14:creationId xmlns:p14="http://schemas.microsoft.com/office/powerpoint/2010/main" val="3013245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2333882"/>
            <a:ext cx="6858000" cy="2075936"/>
          </a:xfrm>
        </p:spPr>
        <p:txBody>
          <a:bodyPr>
            <a:normAutofit/>
          </a:bodyPr>
          <a:lstStyle/>
          <a:p>
            <a:pPr>
              <a:spcAft>
                <a:spcPts val="450"/>
              </a:spcAft>
              <a:defRPr/>
            </a:pPr>
            <a:r>
              <a:rPr lang="en-US" sz="3300" b="1" err="1">
                <a:solidFill>
                  <a:prstClr val="white"/>
                </a:solidFill>
                <a:latin typeface="Century Gothic"/>
                <a:ea typeface="+mn-ea"/>
                <a:cs typeface="+mn-cs"/>
              </a:rPr>
              <a:t>Mr</a:t>
            </a:r>
            <a:r>
              <a:rPr lang="en-US" sz="3300" b="1">
                <a:solidFill>
                  <a:prstClr val="white"/>
                </a:solidFill>
                <a:latin typeface="Century Gothic"/>
                <a:ea typeface="+mn-ea"/>
                <a:cs typeface="+mn-cs"/>
              </a:rPr>
              <a:t> Travers</a:t>
            </a:r>
            <a:br>
              <a:rPr lang="en-US" sz="3300">
                <a:latin typeface="Century Gothic"/>
                <a:ea typeface="+mn-ea"/>
                <a:cs typeface="+mn-cs"/>
              </a:rPr>
            </a:br>
            <a:r>
              <a:rPr lang="en-US" sz="3300">
                <a:solidFill>
                  <a:prstClr val="white"/>
                </a:solidFill>
                <a:latin typeface="Century Gothic"/>
                <a:ea typeface="+mn-ea"/>
                <a:cs typeface="+mn-cs"/>
              </a:rPr>
              <a:t>Teacher of Religious Studies</a:t>
            </a:r>
            <a:br>
              <a:rPr lang="en-US" sz="3300">
                <a:latin typeface="Century Gothic"/>
                <a:ea typeface="+mn-ea"/>
                <a:cs typeface="+mn-cs"/>
              </a:rPr>
            </a:br>
            <a:br>
              <a:rPr lang="en-US" sz="3300">
                <a:latin typeface="Century Gothic"/>
                <a:ea typeface="+mn-ea"/>
                <a:cs typeface="+mn-cs"/>
              </a:rPr>
            </a:br>
            <a:r>
              <a:rPr lang="en-US" sz="3300">
                <a:solidFill>
                  <a:prstClr val="white"/>
                </a:solidFill>
                <a:latin typeface="Century Gothic"/>
                <a:ea typeface="+mn-ea"/>
                <a:cs typeface="+mn-cs"/>
              </a:rPr>
              <a:t>m.travers@kps.co.uk</a:t>
            </a:r>
            <a:endParaRPr lang="en-GB" sz="3300">
              <a:solidFill>
                <a:prstClr val="white"/>
              </a:solidFill>
              <a:latin typeface="Century Gothic"/>
              <a:ea typeface="Calibri Light"/>
              <a:cs typeface="Calibri Light"/>
            </a:endParaRPr>
          </a:p>
        </p:txBody>
      </p:sp>
    </p:spTree>
    <p:extLst>
      <p:ext uri="{BB962C8B-B14F-4D97-AF65-F5344CB8AC3E}">
        <p14:creationId xmlns:p14="http://schemas.microsoft.com/office/powerpoint/2010/main" val="2420293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B4D5E2-71B9-46A9-8FF2-568CAB00E0B3}"/>
              </a:ext>
            </a:extLst>
          </p:cNvPr>
          <p:cNvSpPr txBox="1"/>
          <p:nvPr/>
        </p:nvSpPr>
        <p:spPr>
          <a:xfrm>
            <a:off x="354363" y="2268225"/>
            <a:ext cx="4499523" cy="3241407"/>
          </a:xfrm>
          <a:prstGeom prst="rect">
            <a:avLst/>
          </a:prstGeom>
        </p:spPr>
        <p:txBody>
          <a:bodyPr vert="horz" lIns="68580" tIns="34290" rIns="68580" bIns="34290" rtlCol="0" anchor="t">
            <a:normAutofit lnSpcReduction="10000"/>
          </a:bodyPr>
          <a:lstStyle/>
          <a:p>
            <a:pPr defTabSz="685800">
              <a:lnSpc>
                <a:spcPct val="90000"/>
              </a:lnSpc>
              <a:spcBef>
                <a:spcPct val="0"/>
              </a:spcBef>
              <a:spcAft>
                <a:spcPts val="450"/>
              </a:spcAft>
              <a:defRPr/>
            </a:pPr>
            <a:r>
              <a:rPr lang="en-US" sz="2400" b="1">
                <a:solidFill>
                  <a:prstClr val="white"/>
                </a:solidFill>
                <a:latin typeface="Century Gothic"/>
              </a:rPr>
              <a:t>What do we study?</a:t>
            </a:r>
          </a:p>
          <a:p>
            <a:pPr marL="342900" indent="-342900" defTabSz="685800">
              <a:lnSpc>
                <a:spcPct val="90000"/>
              </a:lnSpc>
              <a:spcBef>
                <a:spcPct val="0"/>
              </a:spcBef>
              <a:spcAft>
                <a:spcPts val="450"/>
              </a:spcAft>
              <a:buFont typeface="Arial" panose="020B0604020202020204" pitchFamily="34" charset="0"/>
              <a:buChar char="•"/>
              <a:defRPr/>
            </a:pPr>
            <a:endParaRPr lang="en-US" sz="2100" b="1">
              <a:solidFill>
                <a:prstClr val="white"/>
              </a:solidFill>
              <a:latin typeface="Century Gothic"/>
            </a:endParaRP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Christianity</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Islam</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Philosophy – The problem of evil, arguments for the existence of God</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Ethical issues including; euthanasia, abortion, capital punishment</a:t>
            </a:r>
          </a:p>
          <a:p>
            <a:pPr marL="342900" indent="-342900" defTabSz="685800">
              <a:lnSpc>
                <a:spcPct val="90000"/>
              </a:lnSpc>
              <a:spcBef>
                <a:spcPct val="0"/>
              </a:spcBef>
              <a:spcAft>
                <a:spcPts val="450"/>
              </a:spcAft>
              <a:buFont typeface="Arial" panose="020B0604020202020204" pitchFamily="34" charset="0"/>
              <a:buChar char="•"/>
              <a:defRPr/>
            </a:pPr>
            <a:endParaRPr lang="en-US" sz="2100" b="1">
              <a:solidFill>
                <a:prstClr val="white"/>
              </a:solidFill>
              <a:latin typeface="Century Gothic"/>
            </a:endParaRPr>
          </a:p>
          <a:p>
            <a:pPr defTabSz="685800">
              <a:lnSpc>
                <a:spcPct val="90000"/>
              </a:lnSpc>
              <a:spcBef>
                <a:spcPct val="0"/>
              </a:spcBef>
              <a:spcAft>
                <a:spcPts val="450"/>
              </a:spcAft>
              <a:defRPr/>
            </a:pPr>
            <a:endParaRPr lang="en-US" sz="4950">
              <a:solidFill>
                <a:prstClr val="white"/>
              </a:solidFill>
              <a:latin typeface="Book Antiqua"/>
            </a:endParaRPr>
          </a:p>
        </p:txBody>
      </p:sp>
      <p:sp>
        <p:nvSpPr>
          <p:cNvPr id="4" name="TextBox 3">
            <a:extLst>
              <a:ext uri="{FF2B5EF4-FFF2-40B4-BE49-F238E27FC236}">
                <a16:creationId xmlns:a16="http://schemas.microsoft.com/office/drawing/2014/main" id="{0BBD7E8D-7D7F-4998-B5AB-AE1C5D09956F}"/>
              </a:ext>
            </a:extLst>
          </p:cNvPr>
          <p:cNvSpPr txBox="1"/>
          <p:nvPr/>
        </p:nvSpPr>
        <p:spPr>
          <a:xfrm>
            <a:off x="4792799" y="2268058"/>
            <a:ext cx="4499523" cy="2795120"/>
          </a:xfrm>
          <a:prstGeom prst="rect">
            <a:avLst/>
          </a:prstGeom>
        </p:spPr>
        <p:txBody>
          <a:bodyPr vert="horz" lIns="68580" tIns="34290" rIns="68580" bIns="34290" rtlCol="0" anchor="t">
            <a:normAutofit lnSpcReduction="10000"/>
          </a:bodyPr>
          <a:lstStyle/>
          <a:p>
            <a:pPr defTabSz="685800">
              <a:lnSpc>
                <a:spcPct val="90000"/>
              </a:lnSpc>
              <a:spcBef>
                <a:spcPct val="0"/>
              </a:spcBef>
              <a:spcAft>
                <a:spcPts val="450"/>
              </a:spcAft>
              <a:defRPr/>
            </a:pPr>
            <a:r>
              <a:rPr lang="en-US" sz="2400" b="1">
                <a:solidFill>
                  <a:prstClr val="white"/>
                </a:solidFill>
                <a:latin typeface="Century Gothic"/>
              </a:rPr>
              <a:t>Why should I pick RS?</a:t>
            </a:r>
          </a:p>
          <a:p>
            <a:pPr marL="342900" indent="-342900" defTabSz="685800">
              <a:lnSpc>
                <a:spcPct val="90000"/>
              </a:lnSpc>
              <a:spcBef>
                <a:spcPct val="0"/>
              </a:spcBef>
              <a:spcAft>
                <a:spcPts val="450"/>
              </a:spcAft>
              <a:buFont typeface="Arial" panose="020B0604020202020204" pitchFamily="34" charset="0"/>
              <a:buChar char="•"/>
              <a:defRPr/>
            </a:pPr>
            <a:endParaRPr lang="en-US" sz="2100" b="1">
              <a:solidFill>
                <a:prstClr val="white"/>
              </a:solidFill>
              <a:latin typeface="Century Gothic"/>
            </a:endParaRP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Lots of chances for group discussion</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Develop your ability to be critical (and argue!)</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Explore contemporary religious and ethical issues</a:t>
            </a:r>
          </a:p>
          <a:p>
            <a:pPr marL="342900" indent="-342900" defTabSz="685800">
              <a:lnSpc>
                <a:spcPct val="90000"/>
              </a:lnSpc>
              <a:spcBef>
                <a:spcPct val="0"/>
              </a:spcBef>
              <a:spcAft>
                <a:spcPts val="450"/>
              </a:spcAft>
              <a:buFont typeface="Arial" panose="020B0604020202020204" pitchFamily="34" charset="0"/>
              <a:buChar char="•"/>
              <a:defRPr/>
            </a:pPr>
            <a:r>
              <a:rPr lang="en-US" sz="2100" b="1">
                <a:solidFill>
                  <a:prstClr val="white"/>
                </a:solidFill>
                <a:latin typeface="Century Gothic"/>
              </a:rPr>
              <a:t>Your opinion matters</a:t>
            </a:r>
          </a:p>
        </p:txBody>
      </p:sp>
      <p:sp>
        <p:nvSpPr>
          <p:cNvPr id="5" name="TextBox 4">
            <a:extLst>
              <a:ext uri="{FF2B5EF4-FFF2-40B4-BE49-F238E27FC236}">
                <a16:creationId xmlns:a16="http://schemas.microsoft.com/office/drawing/2014/main" id="{B8C6FA76-9FC9-40B6-9390-8B05F7EC9856}"/>
              </a:ext>
            </a:extLst>
          </p:cNvPr>
          <p:cNvSpPr txBox="1"/>
          <p:nvPr/>
        </p:nvSpPr>
        <p:spPr>
          <a:xfrm>
            <a:off x="395587" y="1096026"/>
            <a:ext cx="4354774" cy="1557250"/>
          </a:xfrm>
          <a:prstGeom prst="rect">
            <a:avLst/>
          </a:prstGeom>
        </p:spPr>
        <p:txBody>
          <a:bodyPr vert="horz" lIns="68580" tIns="34290" rIns="68580" bIns="3429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90000"/>
              </a:lnSpc>
              <a:spcBef>
                <a:spcPct val="0"/>
              </a:spcBef>
              <a:spcAft>
                <a:spcPts val="450"/>
              </a:spcAft>
              <a:defRPr/>
            </a:pPr>
            <a:r>
              <a:rPr lang="en-US" sz="3300" b="1">
                <a:solidFill>
                  <a:prstClr val="white"/>
                </a:solidFill>
                <a:latin typeface="Century Gothic"/>
              </a:rPr>
              <a:t>Religious Studies </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AQA 8062</a:t>
            </a:r>
          </a:p>
        </p:txBody>
      </p:sp>
      <p:pic>
        <p:nvPicPr>
          <p:cNvPr id="6" name="Picture 2" descr="Text&#10;&#10;Description automatically generated">
            <a:extLst>
              <a:ext uri="{FF2B5EF4-FFF2-40B4-BE49-F238E27FC236}">
                <a16:creationId xmlns:a16="http://schemas.microsoft.com/office/drawing/2014/main" id="{2B1D2F88-63C2-42FE-9639-6112326F6C26}"/>
              </a:ext>
            </a:extLst>
          </p:cNvPr>
          <p:cNvPicPr>
            <a:picLocks noChangeAspect="1"/>
          </p:cNvPicPr>
          <p:nvPr/>
        </p:nvPicPr>
        <p:blipFill>
          <a:blip r:embed="rId3"/>
          <a:stretch>
            <a:fillRect/>
          </a:stretch>
        </p:blipFill>
        <p:spPr>
          <a:xfrm>
            <a:off x="6777747" y="977190"/>
            <a:ext cx="2057400" cy="988238"/>
          </a:xfrm>
          <a:prstGeom prst="rect">
            <a:avLst/>
          </a:prstGeom>
        </p:spPr>
      </p:pic>
    </p:spTree>
    <p:extLst>
      <p:ext uri="{BB962C8B-B14F-4D97-AF65-F5344CB8AC3E}">
        <p14:creationId xmlns:p14="http://schemas.microsoft.com/office/powerpoint/2010/main" val="2315574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2216494"/>
            <a:ext cx="6858000" cy="2205680"/>
          </a:xfrm>
        </p:spPr>
        <p:txBody>
          <a:bodyPr>
            <a:normAutofit/>
          </a:bodyPr>
          <a:lstStyle/>
          <a:p>
            <a:pPr>
              <a:spcAft>
                <a:spcPts val="450"/>
              </a:spcAft>
              <a:defRPr/>
            </a:pPr>
            <a:r>
              <a:rPr lang="en-US" sz="3300" b="1">
                <a:solidFill>
                  <a:prstClr val="white"/>
                </a:solidFill>
                <a:latin typeface="Century Gothic"/>
                <a:ea typeface="+mn-ea"/>
                <a:cs typeface="+mn-cs"/>
              </a:rPr>
              <a:t>Mr Rider</a:t>
            </a:r>
            <a:br>
              <a:rPr lang="en-US" sz="3300">
                <a:latin typeface="Century Gothic"/>
                <a:ea typeface="+mn-ea"/>
                <a:cs typeface="+mn-cs"/>
              </a:rPr>
            </a:br>
            <a:r>
              <a:rPr lang="en-US" sz="3300">
                <a:solidFill>
                  <a:prstClr val="white"/>
                </a:solidFill>
                <a:latin typeface="Century Gothic"/>
                <a:ea typeface="+mn-ea"/>
                <a:cs typeface="+mn-cs"/>
              </a:rPr>
              <a:t>Director of Sport</a:t>
            </a:r>
            <a:br>
              <a:rPr lang="en-US" sz="3300">
                <a:latin typeface="Century Gothic"/>
                <a:ea typeface="+mn-ea"/>
                <a:cs typeface="+mn-cs"/>
              </a:rPr>
            </a:br>
            <a:br>
              <a:rPr lang="en-US" sz="3300">
                <a:latin typeface="Century Gothic"/>
                <a:ea typeface="+mn-ea"/>
                <a:cs typeface="+mn-cs"/>
              </a:rPr>
            </a:br>
            <a:r>
              <a:rPr lang="en-US" sz="3300">
                <a:solidFill>
                  <a:schemeClr val="bg1"/>
                </a:solidFill>
                <a:latin typeface="Century Gothic"/>
                <a:ea typeface="+mn-ea"/>
                <a:cs typeface="+mn-cs"/>
              </a:rPr>
              <a:t>S.Rider@kps.co.uk</a:t>
            </a:r>
            <a:endParaRPr lang="en-GB" sz="3300">
              <a:solidFill>
                <a:schemeClr val="bg1"/>
              </a:solidFill>
              <a:latin typeface="Century Gothic"/>
              <a:ea typeface="Calibri Light"/>
              <a:cs typeface="Calibri Light"/>
            </a:endParaRPr>
          </a:p>
        </p:txBody>
      </p:sp>
    </p:spTree>
    <p:extLst>
      <p:ext uri="{BB962C8B-B14F-4D97-AF65-F5344CB8AC3E}">
        <p14:creationId xmlns:p14="http://schemas.microsoft.com/office/powerpoint/2010/main" val="3777410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BEB8A8-6991-4FB9-9EEF-E9DBF7C7E74F}"/>
              </a:ext>
            </a:extLst>
          </p:cNvPr>
          <p:cNvSpPr txBox="1"/>
          <p:nvPr/>
        </p:nvSpPr>
        <p:spPr>
          <a:xfrm>
            <a:off x="394212" y="4173298"/>
            <a:ext cx="7697891" cy="1777410"/>
          </a:xfrm>
          <a:prstGeom prst="rect">
            <a:avLst/>
          </a:prstGeom>
          <a:noFill/>
        </p:spPr>
        <p:txBody>
          <a:bodyPr wrap="square" lIns="68580" tIns="34290" rIns="68580" bIns="34290" rtlCol="0" anchor="t">
            <a:spAutoFit/>
          </a:bodyPr>
          <a:lstStyle/>
          <a:p>
            <a:pPr defTabSz="685800">
              <a:defRPr/>
            </a:pPr>
            <a:endParaRPr lang="en-GB" sz="1350" u="sng">
              <a:solidFill>
                <a:prstClr val="white"/>
              </a:solidFill>
              <a:latin typeface="Calibri" panose="020F0502020204030204"/>
              <a:ea typeface="+mn-lt"/>
              <a:cs typeface="Calibri" panose="020F0502020204030204"/>
            </a:endParaRPr>
          </a:p>
          <a:p>
            <a:pPr marL="213995" indent="-213995" defTabSz="685800">
              <a:buFont typeface="Arial" panose="020B0604020202020204" pitchFamily="34" charset="0"/>
              <a:buChar char="•"/>
              <a:defRPr/>
            </a:pPr>
            <a:endParaRPr lang="en-US" sz="1350">
              <a:solidFill>
                <a:prstClr val="white"/>
              </a:solidFill>
              <a:latin typeface="Calibri" panose="020F0502020204030204"/>
              <a:ea typeface="Calibri" panose="020F0502020204030204"/>
              <a:cs typeface="Calibri"/>
            </a:endParaRPr>
          </a:p>
          <a:p>
            <a:pPr marL="213995" indent="-213995" defTabSz="685800">
              <a:buFont typeface="Arial" panose="020B0604020202020204" pitchFamily="34" charset="0"/>
              <a:buChar char="•"/>
              <a:defRPr/>
            </a:pPr>
            <a:r>
              <a:rPr lang="en-US" sz="1200" b="1">
                <a:solidFill>
                  <a:prstClr val="white"/>
                </a:solidFill>
                <a:latin typeface="Century Gothic"/>
                <a:cs typeface="Calibri"/>
              </a:rPr>
              <a:t>Extra-curricular Opportunities: d</a:t>
            </a:r>
            <a:r>
              <a:rPr lang="en-US" sz="1200">
                <a:solidFill>
                  <a:prstClr val="white"/>
                </a:solidFill>
                <a:latin typeface="Century Gothic"/>
                <a:cs typeface="Calibri"/>
              </a:rPr>
              <a:t>ay trips, museums, specialist workshops, dissection </a:t>
            </a:r>
            <a:r>
              <a:rPr lang="en-US" sz="1200" err="1">
                <a:solidFill>
                  <a:prstClr val="white"/>
                </a:solidFill>
                <a:latin typeface="Century Gothic"/>
                <a:cs typeface="Calibri"/>
              </a:rPr>
              <a:t>practicals</a:t>
            </a:r>
            <a:r>
              <a:rPr lang="en-US" sz="1200">
                <a:solidFill>
                  <a:prstClr val="white"/>
                </a:solidFill>
                <a:latin typeface="Century Gothic"/>
                <a:cs typeface="Calibri"/>
              </a:rPr>
              <a:t>, special guest lectures, live sport events, practical training sessions and much more!</a:t>
            </a:r>
          </a:p>
          <a:p>
            <a:pPr marL="213995" indent="-213995" defTabSz="685800">
              <a:buFont typeface="Arial" panose="020B0604020202020204" pitchFamily="34" charset="0"/>
              <a:buChar char="•"/>
              <a:defRPr/>
            </a:pPr>
            <a:endParaRPr lang="en-GB" sz="1200">
              <a:solidFill>
                <a:prstClr val="white"/>
              </a:solidFill>
              <a:latin typeface="Century Gothic"/>
              <a:cs typeface="Calibri"/>
            </a:endParaRPr>
          </a:p>
          <a:p>
            <a:pPr marL="213995" indent="-213995" defTabSz="685800">
              <a:buFont typeface="Arial" panose="020B0604020202020204" pitchFamily="34" charset="0"/>
              <a:buChar char="•"/>
              <a:defRPr/>
            </a:pPr>
            <a:r>
              <a:rPr lang="en-GB" sz="1200" b="1">
                <a:solidFill>
                  <a:prstClr val="white"/>
                </a:solidFill>
                <a:latin typeface="Century Gothic"/>
                <a:cs typeface="Calibri"/>
              </a:rPr>
              <a:t>GCSE Physical Education and the future: </a:t>
            </a:r>
            <a:r>
              <a:rPr lang="en-GB" sz="1200">
                <a:solidFill>
                  <a:prstClr val="white"/>
                </a:solidFill>
                <a:latin typeface="Century Gothic"/>
                <a:cs typeface="Calibri"/>
              </a:rPr>
              <a:t>Studying GCSE Physical Education allows you to develop a wider interest in the human body, both physiologically and psychologically. Students can use their understanding of Physical Education in a variety of industries such as business, education, coaching, journalism, medical care and more…</a:t>
            </a:r>
          </a:p>
        </p:txBody>
      </p:sp>
      <p:sp>
        <p:nvSpPr>
          <p:cNvPr id="4" name="TextBox 3">
            <a:extLst>
              <a:ext uri="{FF2B5EF4-FFF2-40B4-BE49-F238E27FC236}">
                <a16:creationId xmlns:a16="http://schemas.microsoft.com/office/drawing/2014/main" id="{8D6D24B3-FE21-49F8-8B0D-E7BB785C7D32}"/>
              </a:ext>
            </a:extLst>
          </p:cNvPr>
          <p:cNvSpPr txBox="1"/>
          <p:nvPr/>
        </p:nvSpPr>
        <p:spPr>
          <a:xfrm>
            <a:off x="395587" y="457671"/>
            <a:ext cx="4354774"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Physical Education  </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AQA 8582</a:t>
            </a:r>
          </a:p>
        </p:txBody>
      </p:sp>
      <p:graphicFrame>
        <p:nvGraphicFramePr>
          <p:cNvPr id="5" name="Table 4">
            <a:extLst>
              <a:ext uri="{FF2B5EF4-FFF2-40B4-BE49-F238E27FC236}">
                <a16:creationId xmlns:a16="http://schemas.microsoft.com/office/drawing/2014/main" id="{6AD4563B-002F-4773-BF48-9A6559164573}"/>
              </a:ext>
            </a:extLst>
          </p:cNvPr>
          <p:cNvGraphicFramePr>
            <a:graphicFrameLocks noGrp="1"/>
          </p:cNvGraphicFramePr>
          <p:nvPr>
            <p:extLst>
              <p:ext uri="{D42A27DB-BD31-4B8C-83A1-F6EECF244321}">
                <p14:modId xmlns:p14="http://schemas.microsoft.com/office/powerpoint/2010/main" val="29120102"/>
              </p:ext>
            </p:extLst>
          </p:nvPr>
        </p:nvGraphicFramePr>
        <p:xfrm>
          <a:off x="396815" y="1621766"/>
          <a:ext cx="6644132" cy="2553321"/>
        </p:xfrm>
        <a:graphic>
          <a:graphicData uri="http://schemas.openxmlformats.org/drawingml/2006/table">
            <a:tbl>
              <a:tblPr firstRow="1" bandRow="1">
                <a:tableStyleId>{5C22544A-7EE6-4342-B048-85BDC9FD1C3A}</a:tableStyleId>
              </a:tblPr>
              <a:tblGrid>
                <a:gridCol w="3942183">
                  <a:extLst>
                    <a:ext uri="{9D8B030D-6E8A-4147-A177-3AD203B41FA5}">
                      <a16:colId xmlns:a16="http://schemas.microsoft.com/office/drawing/2014/main" val="2554508852"/>
                    </a:ext>
                  </a:extLst>
                </a:gridCol>
                <a:gridCol w="676467">
                  <a:extLst>
                    <a:ext uri="{9D8B030D-6E8A-4147-A177-3AD203B41FA5}">
                      <a16:colId xmlns:a16="http://schemas.microsoft.com/office/drawing/2014/main" val="454560727"/>
                    </a:ext>
                  </a:extLst>
                </a:gridCol>
                <a:gridCol w="2025482">
                  <a:extLst>
                    <a:ext uri="{9D8B030D-6E8A-4147-A177-3AD203B41FA5}">
                      <a16:colId xmlns:a16="http://schemas.microsoft.com/office/drawing/2014/main" val="1483432270"/>
                    </a:ext>
                  </a:extLst>
                </a:gridCol>
              </a:tblGrid>
              <a:tr h="746448">
                <a:tc>
                  <a:txBody>
                    <a:bodyPr/>
                    <a:lstStyle/>
                    <a:p>
                      <a:pPr fontAlgn="base"/>
                      <a:r>
                        <a:rPr lang="en-US" sz="1200" b="1" u="none">
                          <a:solidFill>
                            <a:schemeClr val="bg1"/>
                          </a:solidFill>
                          <a:effectLst/>
                          <a:latin typeface="Century Gothic"/>
                        </a:rPr>
                        <a:t>Paper 1:  ​</a:t>
                      </a:r>
                    </a:p>
                    <a:p>
                      <a:pPr fontAlgn="base"/>
                      <a:r>
                        <a:rPr lang="en-US" sz="1200" b="0">
                          <a:solidFill>
                            <a:schemeClr val="bg1"/>
                          </a:solidFill>
                          <a:effectLst/>
                          <a:latin typeface="Century Gothic"/>
                        </a:rPr>
                        <a:t>​The human body and movement in physical activity and sport. ​</a:t>
                      </a:r>
                    </a:p>
                  </a:txBody>
                  <a:tcPr marL="68580" marR="68580" marT="34290" marB="34290" anchor="ctr">
                    <a:solidFill>
                      <a:srgbClr val="633A9C"/>
                    </a:solidFill>
                  </a:tcPr>
                </a:tc>
                <a:tc>
                  <a:txBody>
                    <a:bodyPr/>
                    <a:lstStyle/>
                    <a:p>
                      <a:pPr algn="ctr" fontAlgn="base"/>
                      <a:r>
                        <a:rPr lang="en-US" sz="1200" b="1">
                          <a:solidFill>
                            <a:schemeClr val="bg1"/>
                          </a:solidFill>
                          <a:effectLst/>
                          <a:latin typeface="Century Gothic"/>
                        </a:rPr>
                        <a:t>30%​</a:t>
                      </a:r>
                    </a:p>
                  </a:txBody>
                  <a:tcPr marL="68580" marR="68580" marT="34290" marB="34290" anchor="ctr">
                    <a:solidFill>
                      <a:srgbClr val="633A9C"/>
                    </a:solidFill>
                  </a:tcPr>
                </a:tc>
                <a:tc>
                  <a:txBody>
                    <a:bodyPr/>
                    <a:lstStyle/>
                    <a:p>
                      <a:pPr marL="0" lvl="0" indent="0" fontAlgn="base">
                        <a:buNone/>
                      </a:pPr>
                      <a:r>
                        <a:rPr lang="en-US" sz="1200" b="0">
                          <a:solidFill>
                            <a:schemeClr val="bg1"/>
                          </a:solidFill>
                          <a:effectLst/>
                          <a:latin typeface="Century Gothic"/>
                        </a:rPr>
                        <a:t>1 Hour 15-minute written paper​</a:t>
                      </a:r>
                    </a:p>
                    <a:p>
                      <a:pPr marL="0" lvl="0" indent="0" fontAlgn="base">
                        <a:buNone/>
                      </a:pPr>
                      <a:r>
                        <a:rPr lang="en-US" sz="1200" b="0">
                          <a:solidFill>
                            <a:schemeClr val="bg1"/>
                          </a:solidFill>
                          <a:effectLst/>
                          <a:latin typeface="Century Gothic"/>
                        </a:rPr>
                        <a:t>78 marks​</a:t>
                      </a:r>
                    </a:p>
                  </a:txBody>
                  <a:tcPr marL="68580" marR="68580" marT="34290" marB="34290" anchor="ctr">
                    <a:solidFill>
                      <a:srgbClr val="633A9C"/>
                    </a:solidFill>
                  </a:tcPr>
                </a:tc>
                <a:extLst>
                  <a:ext uri="{0D108BD9-81ED-4DB2-BD59-A6C34878D82A}">
                    <a16:rowId xmlns:a16="http://schemas.microsoft.com/office/drawing/2014/main" val="2168021704"/>
                  </a:ext>
                </a:extLst>
              </a:tr>
              <a:tr h="617220">
                <a:tc>
                  <a:txBody>
                    <a:bodyPr/>
                    <a:lstStyle/>
                    <a:p>
                      <a:pPr fontAlgn="base"/>
                      <a:r>
                        <a:rPr lang="en-US" sz="1200" b="1">
                          <a:solidFill>
                            <a:schemeClr val="bg1"/>
                          </a:solidFill>
                          <a:effectLst/>
                          <a:latin typeface="Century Gothic"/>
                        </a:rPr>
                        <a:t>Paper 2:  ​</a:t>
                      </a:r>
                    </a:p>
                    <a:p>
                      <a:pPr fontAlgn="base"/>
                      <a:r>
                        <a:rPr lang="en-US" sz="1200" b="0">
                          <a:solidFill>
                            <a:schemeClr val="bg1"/>
                          </a:solidFill>
                          <a:effectLst/>
                          <a:latin typeface="Century Gothic"/>
                        </a:rPr>
                        <a:t>​Socio-cultural influences and wellbeing in physical activity and sport.​</a:t>
                      </a:r>
                    </a:p>
                  </a:txBody>
                  <a:tcPr marL="68580" marR="68580" marT="34290" marB="34290" anchor="ctr">
                    <a:solidFill>
                      <a:srgbClr val="633A9C"/>
                    </a:solidFill>
                  </a:tcPr>
                </a:tc>
                <a:tc>
                  <a:txBody>
                    <a:bodyPr/>
                    <a:lstStyle/>
                    <a:p>
                      <a:pPr algn="ctr" fontAlgn="base"/>
                      <a:r>
                        <a:rPr lang="en-US" sz="1200" b="1">
                          <a:solidFill>
                            <a:schemeClr val="bg1"/>
                          </a:solidFill>
                          <a:effectLst/>
                          <a:latin typeface="Century Gothic"/>
                        </a:rPr>
                        <a:t>30%​</a:t>
                      </a:r>
                    </a:p>
                  </a:txBody>
                  <a:tcPr marL="68580" marR="68580" marT="34290" marB="34290" anchor="ctr">
                    <a:solidFill>
                      <a:srgbClr val="633A9C"/>
                    </a:solidFill>
                  </a:tcPr>
                </a:tc>
                <a:tc>
                  <a:txBody>
                    <a:bodyPr/>
                    <a:lstStyle/>
                    <a:p>
                      <a:pPr marL="0" lvl="0" indent="0" fontAlgn="base">
                        <a:buNone/>
                      </a:pPr>
                      <a:r>
                        <a:rPr lang="en-US" sz="1200" b="0">
                          <a:solidFill>
                            <a:schemeClr val="bg1"/>
                          </a:solidFill>
                          <a:effectLst/>
                          <a:latin typeface="Century Gothic"/>
                        </a:rPr>
                        <a:t>1 Hour 15-minute written paper​</a:t>
                      </a:r>
                    </a:p>
                    <a:p>
                      <a:pPr marL="0" lvl="0" indent="0" fontAlgn="base">
                        <a:buNone/>
                      </a:pPr>
                      <a:r>
                        <a:rPr lang="en-US" sz="1200" b="0">
                          <a:solidFill>
                            <a:schemeClr val="bg1"/>
                          </a:solidFill>
                          <a:effectLst/>
                          <a:latin typeface="Century Gothic"/>
                        </a:rPr>
                        <a:t>78 marks​</a:t>
                      </a:r>
                    </a:p>
                  </a:txBody>
                  <a:tcPr marL="68580" marR="68580" marT="34290" marB="34290" anchor="ctr">
                    <a:solidFill>
                      <a:srgbClr val="633A9C"/>
                    </a:solidFill>
                  </a:tcPr>
                </a:tc>
                <a:extLst>
                  <a:ext uri="{0D108BD9-81ED-4DB2-BD59-A6C34878D82A}">
                    <a16:rowId xmlns:a16="http://schemas.microsoft.com/office/drawing/2014/main" val="2820467268"/>
                  </a:ext>
                </a:extLst>
              </a:tr>
              <a:tr h="1189653">
                <a:tc>
                  <a:txBody>
                    <a:bodyPr/>
                    <a:lstStyle/>
                    <a:p>
                      <a:pPr fontAlgn="base"/>
                      <a:r>
                        <a:rPr lang="en-US" sz="1200" b="1">
                          <a:solidFill>
                            <a:schemeClr val="bg1"/>
                          </a:solidFill>
                          <a:effectLst/>
                          <a:latin typeface="Century Gothic"/>
                        </a:rPr>
                        <a:t>Practical</a:t>
                      </a:r>
                      <a:r>
                        <a:rPr lang="en-US" sz="1200" b="1" baseline="0">
                          <a:solidFill>
                            <a:schemeClr val="bg1"/>
                          </a:solidFill>
                          <a:effectLst/>
                          <a:latin typeface="Century Gothic"/>
                        </a:rPr>
                        <a:t> Assessment:</a:t>
                      </a:r>
                      <a:r>
                        <a:rPr lang="en-US" sz="1200" b="1">
                          <a:solidFill>
                            <a:schemeClr val="bg1"/>
                          </a:solidFill>
                          <a:effectLst/>
                          <a:latin typeface="Century Gothic"/>
                        </a:rPr>
                        <a:t>  ​</a:t>
                      </a:r>
                    </a:p>
                    <a:p>
                      <a:pPr marL="171450" indent="-171450" fontAlgn="base">
                        <a:buFont typeface="Arial"/>
                        <a:buChar char="•"/>
                      </a:pPr>
                      <a:r>
                        <a:rPr lang="en-US" sz="1200" b="0">
                          <a:solidFill>
                            <a:schemeClr val="bg1"/>
                          </a:solidFill>
                          <a:effectLst/>
                          <a:latin typeface="Century Gothic"/>
                        </a:rPr>
                        <a:t>​Practical performance in physical activity and sport (75 marks)</a:t>
                      </a:r>
                    </a:p>
                    <a:p>
                      <a:pPr marL="171450" lvl="0" indent="-171450" algn="l">
                        <a:lnSpc>
                          <a:spcPct val="100000"/>
                        </a:lnSpc>
                        <a:spcBef>
                          <a:spcPts val="0"/>
                        </a:spcBef>
                        <a:spcAft>
                          <a:spcPts val="0"/>
                        </a:spcAft>
                        <a:buFont typeface="Arial"/>
                        <a:buChar char="•"/>
                      </a:pPr>
                      <a:r>
                        <a:rPr lang="en-US" sz="1200" b="0" i="0" u="none" strike="noStrike" noProof="0">
                          <a:solidFill>
                            <a:schemeClr val="bg1"/>
                          </a:solidFill>
                          <a:effectLst/>
                          <a:latin typeface="Century Gothic"/>
                        </a:rPr>
                        <a:t>Analysis and evaluation of performance to bring about improvement in activity. (25 marks)</a:t>
                      </a:r>
                      <a:endParaRPr lang="en-US">
                        <a:solidFill>
                          <a:schemeClr val="bg1"/>
                        </a:solidFill>
                        <a:latin typeface="Century Gothic"/>
                      </a:endParaRPr>
                    </a:p>
                  </a:txBody>
                  <a:tcPr marL="68580" marR="68580" marT="34290" marB="34290" anchor="ctr">
                    <a:solidFill>
                      <a:srgbClr val="633A9C"/>
                    </a:solidFill>
                  </a:tcPr>
                </a:tc>
                <a:tc>
                  <a:txBody>
                    <a:bodyPr/>
                    <a:lstStyle/>
                    <a:p>
                      <a:pPr lvl="0" algn="ctr">
                        <a:buNone/>
                      </a:pPr>
                      <a:endParaRPr lang="en-US" sz="1200" b="1">
                        <a:solidFill>
                          <a:schemeClr val="bg1"/>
                        </a:solidFill>
                        <a:effectLst/>
                        <a:latin typeface="Century Gothic"/>
                      </a:endParaRPr>
                    </a:p>
                    <a:p>
                      <a:pPr lvl="0" algn="ctr">
                        <a:buNone/>
                      </a:pPr>
                      <a:r>
                        <a:rPr lang="en-US" sz="1200" b="1">
                          <a:solidFill>
                            <a:schemeClr val="bg1"/>
                          </a:solidFill>
                          <a:effectLst/>
                          <a:latin typeface="Century Gothic"/>
                        </a:rPr>
                        <a:t>40% ​</a:t>
                      </a:r>
                      <a:br>
                        <a:rPr lang="en-US" sz="1200" b="1">
                          <a:solidFill>
                            <a:srgbClr val="FFFFFF"/>
                          </a:solidFill>
                          <a:effectLst/>
                          <a:latin typeface="Century Gothic"/>
                        </a:rPr>
                      </a:br>
                      <a:r>
                        <a:rPr lang="en-US" sz="1200" b="1">
                          <a:solidFill>
                            <a:schemeClr val="bg1"/>
                          </a:solidFill>
                          <a:effectLst/>
                          <a:latin typeface="Century Gothic"/>
                        </a:rPr>
                        <a:t>​​</a:t>
                      </a:r>
                    </a:p>
                  </a:txBody>
                  <a:tcPr marL="68580" marR="68580" marT="34290" marB="34290" anchor="ctr">
                    <a:solidFill>
                      <a:srgbClr val="633A9C"/>
                    </a:solidFill>
                  </a:tcPr>
                </a:tc>
                <a:tc>
                  <a:txBody>
                    <a:bodyPr/>
                    <a:lstStyle/>
                    <a:p>
                      <a:pPr marL="0" lvl="0" indent="0" fontAlgn="base">
                        <a:buNone/>
                      </a:pPr>
                      <a:r>
                        <a:rPr lang="en-US" sz="1200" b="0">
                          <a:solidFill>
                            <a:schemeClr val="bg1"/>
                          </a:solidFill>
                          <a:effectLst/>
                          <a:latin typeface="Century Gothic"/>
                        </a:rPr>
                        <a:t>100 Marks​</a:t>
                      </a:r>
                    </a:p>
                    <a:p>
                      <a:pPr fontAlgn="base"/>
                      <a:r>
                        <a:rPr lang="en-US" sz="1200" b="0">
                          <a:solidFill>
                            <a:schemeClr val="bg1"/>
                          </a:solidFill>
                          <a:effectLst/>
                          <a:latin typeface="Century Gothic"/>
                        </a:rPr>
                        <a:t>​Internal Assessment External Moderation.​</a:t>
                      </a:r>
                    </a:p>
                  </a:txBody>
                  <a:tcPr marL="68580" marR="68580" marT="34290" marB="34290" anchor="ctr">
                    <a:solidFill>
                      <a:srgbClr val="633A9C"/>
                    </a:solidFill>
                  </a:tcPr>
                </a:tc>
                <a:extLst>
                  <a:ext uri="{0D108BD9-81ED-4DB2-BD59-A6C34878D82A}">
                    <a16:rowId xmlns:a16="http://schemas.microsoft.com/office/drawing/2014/main" val="1978369805"/>
                  </a:ext>
                </a:extLst>
              </a:tr>
            </a:tbl>
          </a:graphicData>
        </a:graphic>
      </p:graphicFrame>
      <p:sp>
        <p:nvSpPr>
          <p:cNvPr id="6" name="Rectangle 5">
            <a:extLst>
              <a:ext uri="{FF2B5EF4-FFF2-40B4-BE49-F238E27FC236}">
                <a16:creationId xmlns:a16="http://schemas.microsoft.com/office/drawing/2014/main" id="{19D445F5-B23E-4638-9CFD-765769FC736E}"/>
              </a:ext>
            </a:extLst>
          </p:cNvPr>
          <p:cNvSpPr/>
          <p:nvPr/>
        </p:nvSpPr>
        <p:spPr>
          <a:xfrm>
            <a:off x="6593342" y="222692"/>
            <a:ext cx="2203274" cy="1246495"/>
          </a:xfrm>
          <a:prstGeom prst="rect">
            <a:avLst/>
          </a:prstGeom>
        </p:spPr>
        <p:txBody>
          <a:bodyPr wrap="square" lIns="68580" tIns="34290" rIns="68580" bIns="34290" anchor="t">
            <a:spAutoFit/>
          </a:bodyPr>
          <a:lstStyle/>
          <a:p>
            <a:pPr defTabSz="685800">
              <a:defRPr/>
            </a:pPr>
            <a:r>
              <a:rPr lang="en-US" sz="1050">
                <a:solidFill>
                  <a:prstClr val="white"/>
                </a:solidFill>
                <a:latin typeface="Century Gothic"/>
              </a:rPr>
              <a:t>It is so much more than just kicking or throwing a ball. Studying PE will </a:t>
            </a:r>
            <a:r>
              <a:rPr lang="en-US" sz="1050" b="1">
                <a:solidFill>
                  <a:prstClr val="white"/>
                </a:solidFill>
                <a:latin typeface="Century Gothic"/>
              </a:rPr>
              <a:t>help you learn how to best communicate with people in a team in order to produce the best results</a:t>
            </a:r>
            <a:r>
              <a:rPr lang="en-US" sz="1050">
                <a:solidFill>
                  <a:prstClr val="white"/>
                </a:solidFill>
                <a:latin typeface="Century Gothic"/>
              </a:rPr>
              <a:t>.</a:t>
            </a:r>
            <a:endParaRPr lang="en-US" sz="1050">
              <a:solidFill>
                <a:prstClr val="white"/>
              </a:solidFill>
              <a:latin typeface="Century Gothic"/>
              <a:cs typeface="Calibri"/>
            </a:endParaRPr>
          </a:p>
          <a:p>
            <a:pPr algn="r" defTabSz="685800">
              <a:defRPr/>
            </a:pPr>
            <a:r>
              <a:rPr lang="en-US" sz="1050" i="1">
                <a:solidFill>
                  <a:prstClr val="white"/>
                </a:solidFill>
                <a:latin typeface="Century Gothic"/>
              </a:rPr>
              <a:t>- Current Year 11 Student</a:t>
            </a:r>
            <a:r>
              <a:rPr lang="en-US" sz="1350">
                <a:solidFill>
                  <a:prstClr val="white"/>
                </a:solidFill>
                <a:latin typeface="Century Gothic"/>
              </a:rPr>
              <a:t> </a:t>
            </a:r>
            <a:endParaRPr lang="en-GB" sz="1350">
              <a:solidFill>
                <a:prstClr val="white"/>
              </a:solidFill>
              <a:latin typeface="Century Gothic"/>
              <a:cs typeface="Calibri"/>
            </a:endParaRPr>
          </a:p>
        </p:txBody>
      </p:sp>
      <p:pic>
        <p:nvPicPr>
          <p:cNvPr id="7" name="Picture 2" descr="See the source image">
            <a:extLst>
              <a:ext uri="{FF2B5EF4-FFF2-40B4-BE49-F238E27FC236}">
                <a16:creationId xmlns:a16="http://schemas.microsoft.com/office/drawing/2014/main" id="{01A7333F-D699-4C17-A60D-32EEFF604A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4815" y="224764"/>
            <a:ext cx="593028" cy="4609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B62A3D3D-6564-4F64-B456-5CB1438949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8511813" y="1484370"/>
            <a:ext cx="587197" cy="46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952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2631992"/>
            <a:ext cx="6858000" cy="1790700"/>
          </a:xfrm>
        </p:spPr>
        <p:txBody>
          <a:bodyPr vert="horz" lIns="68580" tIns="34290" rIns="68580" bIns="34290" rtlCol="0" anchor="b">
            <a:noAutofit/>
          </a:bodyPr>
          <a:lstStyle/>
          <a:p>
            <a:pPr>
              <a:spcAft>
                <a:spcPts val="450"/>
              </a:spcAft>
              <a:defRPr/>
            </a:pPr>
            <a:r>
              <a:rPr lang="en-US" sz="3300" b="1" err="1">
                <a:solidFill>
                  <a:prstClr val="white"/>
                </a:solidFill>
                <a:latin typeface="Century Gothic"/>
                <a:ea typeface="+mn-ea"/>
                <a:cs typeface="+mn-cs"/>
              </a:rPr>
              <a:t>Mr</a:t>
            </a:r>
            <a:r>
              <a:rPr lang="en-US" sz="3300" b="1">
                <a:solidFill>
                  <a:prstClr val="white"/>
                </a:solidFill>
                <a:latin typeface="Century Gothic"/>
                <a:ea typeface="+mn-ea"/>
                <a:cs typeface="+mn-cs"/>
              </a:rPr>
              <a:t> Peter Brazier</a:t>
            </a:r>
            <a:br>
              <a:rPr lang="en-US" sz="3300">
                <a:latin typeface="Century Gothic"/>
                <a:ea typeface="+mn-ea"/>
                <a:cs typeface="+mn-cs"/>
              </a:rPr>
            </a:br>
            <a:r>
              <a:rPr lang="en-US" sz="3300">
                <a:solidFill>
                  <a:prstClr val="white"/>
                </a:solidFill>
                <a:latin typeface="Century Gothic"/>
                <a:ea typeface="+mn-ea"/>
                <a:cs typeface="+mn-cs"/>
              </a:rPr>
              <a:t>Head of Social Sciences</a:t>
            </a:r>
            <a:br>
              <a:rPr lang="en-US" sz="3300">
                <a:latin typeface="Century Gothic"/>
                <a:ea typeface="+mn-ea"/>
                <a:cs typeface="+mn-cs"/>
              </a:rPr>
            </a:br>
            <a:br>
              <a:rPr lang="en-US" sz="3300">
                <a:latin typeface="Century Gothic"/>
                <a:ea typeface="+mn-ea"/>
                <a:cs typeface="+mn-cs"/>
              </a:rPr>
            </a:br>
            <a:r>
              <a:rPr lang="en-US" sz="3300">
                <a:solidFill>
                  <a:prstClr val="white"/>
                </a:solidFill>
                <a:latin typeface="Century Gothic"/>
                <a:ea typeface="+mn-ea"/>
                <a:cs typeface="+mn-cs"/>
              </a:rPr>
              <a:t>p.brazier@kps.co.uk </a:t>
            </a:r>
            <a:endParaRPr lang="en-GB" sz="3300">
              <a:solidFill>
                <a:prstClr val="white"/>
              </a:solidFill>
              <a:latin typeface="Century Gothic"/>
              <a:ea typeface="Calibri Light"/>
              <a:cs typeface="Calibri Light"/>
            </a:endParaRPr>
          </a:p>
        </p:txBody>
      </p:sp>
    </p:spTree>
    <p:extLst>
      <p:ext uri="{BB962C8B-B14F-4D97-AF65-F5344CB8AC3E}">
        <p14:creationId xmlns:p14="http://schemas.microsoft.com/office/powerpoint/2010/main" val="3157137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a:extLst>
            <a:ext uri="{FF2B5EF4-FFF2-40B4-BE49-F238E27FC236}">
              <a16:creationId xmlns:a16="http://schemas.microsoft.com/office/drawing/2014/main" id="{93958279-CC2B-26DE-4921-ED885885AC7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6DDEE95-294D-332E-9E47-02ABAFBCB6E3}"/>
              </a:ext>
            </a:extLst>
          </p:cNvPr>
          <p:cNvSpPr txBox="1"/>
          <p:nvPr/>
        </p:nvSpPr>
        <p:spPr>
          <a:xfrm>
            <a:off x="553674" y="2488454"/>
            <a:ext cx="6539752" cy="3046988"/>
          </a:xfrm>
          <a:prstGeom prst="rect">
            <a:avLst/>
          </a:prstGeom>
          <a:noFill/>
        </p:spPr>
        <p:txBody>
          <a:bodyPr wrap="square" lIns="68580" tIns="34290" rIns="68580" bIns="34290" rtlCol="0" anchor="t">
            <a:spAutoFit/>
          </a:bodyPr>
          <a:lstStyle/>
          <a:p>
            <a:pPr defTabSz="685800">
              <a:defRPr/>
            </a:pPr>
            <a:r>
              <a:rPr lang="en-GB" sz="1200" u="sng">
                <a:solidFill>
                  <a:prstClr val="white">
                    <a:lumMod val="95000"/>
                  </a:prstClr>
                </a:solidFill>
                <a:latin typeface="Century Gothic"/>
              </a:rPr>
              <a:t>Core information</a:t>
            </a:r>
            <a:endParaRPr lang="en-US" sz="1200">
              <a:solidFill>
                <a:prstClr val="white">
                  <a:lumMod val="95000"/>
                </a:prstClr>
              </a:solidFill>
              <a:latin typeface="Century Gothic"/>
              <a:cs typeface="Calibri"/>
            </a:endParaRPr>
          </a:p>
          <a:p>
            <a:pPr defTabSz="685800">
              <a:defRPr/>
            </a:pPr>
            <a:endParaRPr lang="en-GB" sz="1200" u="sng">
              <a:solidFill>
                <a:prstClr val="white">
                  <a:lumMod val="95000"/>
                </a:prstClr>
              </a:solidFill>
              <a:latin typeface="Century Gothic"/>
              <a:ea typeface="+mn-lt"/>
              <a:cs typeface="Calibri" panose="020F0502020204030204"/>
            </a:endParaRPr>
          </a:p>
          <a:p>
            <a:pPr marL="214313" indent="-214313" defTabSz="685800">
              <a:buFont typeface="Arial" panose="020B0604020202020204" pitchFamily="34" charset="0"/>
              <a:buChar char="•"/>
              <a:defRPr/>
            </a:pPr>
            <a:r>
              <a:rPr lang="en-GB" sz="1200">
                <a:solidFill>
                  <a:prstClr val="white">
                    <a:lumMod val="95000"/>
                  </a:prstClr>
                </a:solidFill>
                <a:latin typeface="Century Gothic"/>
                <a:ea typeface="+mn-lt"/>
                <a:cs typeface="Calibri" panose="020F0502020204030204"/>
              </a:rPr>
              <a:t>Investigating </a:t>
            </a:r>
            <a:r>
              <a:rPr lang="en-GB" sz="1200" b="1">
                <a:solidFill>
                  <a:prstClr val="white">
                    <a:lumMod val="95000"/>
                  </a:prstClr>
                </a:solidFill>
                <a:latin typeface="Century Gothic"/>
                <a:ea typeface="+mn-lt"/>
                <a:cs typeface="Calibri" panose="020F0502020204030204"/>
              </a:rPr>
              <a:t>small business </a:t>
            </a:r>
            <a:r>
              <a:rPr lang="en-GB" sz="1200">
                <a:solidFill>
                  <a:prstClr val="white">
                    <a:lumMod val="95000"/>
                  </a:prstClr>
                </a:solidFill>
                <a:latin typeface="Century Gothic"/>
                <a:ea typeface="+mn-lt"/>
                <a:cs typeface="Calibri" panose="020F0502020204030204"/>
              </a:rPr>
              <a:t>and </a:t>
            </a:r>
            <a:r>
              <a:rPr lang="en-GB" sz="1200" b="1">
                <a:solidFill>
                  <a:prstClr val="white">
                    <a:lumMod val="95000"/>
                  </a:prstClr>
                </a:solidFill>
                <a:latin typeface="Century Gothic"/>
                <a:ea typeface="+mn-lt"/>
                <a:cs typeface="Calibri" panose="020F0502020204030204"/>
              </a:rPr>
              <a:t>building a business</a:t>
            </a:r>
            <a:r>
              <a:rPr lang="en-GB" sz="1200">
                <a:solidFill>
                  <a:prstClr val="white">
                    <a:lumMod val="95000"/>
                  </a:prstClr>
                </a:solidFill>
                <a:latin typeface="Century Gothic"/>
                <a:ea typeface="+mn-lt"/>
                <a:cs typeface="Calibri" panose="020F0502020204030204"/>
              </a:rPr>
              <a:t>. </a:t>
            </a:r>
            <a:endParaRPr lang="en-GB" sz="1200">
              <a:solidFill>
                <a:prstClr val="white">
                  <a:lumMod val="95000"/>
                </a:prstClr>
              </a:solidFill>
              <a:latin typeface="Century Gothic"/>
              <a:cs typeface="Calibri"/>
            </a:endParaRPr>
          </a:p>
          <a:p>
            <a:pPr marL="214313" indent="-214313" defTabSz="685800">
              <a:buFont typeface="Arial" panose="020B0604020202020204" pitchFamily="34" charset="0"/>
              <a:buChar char="•"/>
              <a:defRPr/>
            </a:pPr>
            <a:r>
              <a:rPr lang="en-US" sz="1200">
                <a:solidFill>
                  <a:prstClr val="white">
                    <a:lumMod val="95000"/>
                  </a:prstClr>
                </a:solidFill>
                <a:latin typeface="Century Gothic"/>
                <a:cs typeface="Calibri"/>
              </a:rPr>
              <a:t>Thorough course covering the main sections of skills and attitudes in preparation for both secondary education and also work beyond. </a:t>
            </a:r>
            <a:endParaRPr lang="en-GB" sz="1200">
              <a:solidFill>
                <a:prstClr val="white">
                  <a:lumMod val="95000"/>
                </a:prstClr>
              </a:solidFill>
              <a:latin typeface="Century Gothic"/>
              <a:cs typeface="Calibri"/>
            </a:endParaRPr>
          </a:p>
          <a:p>
            <a:pPr marL="214313" indent="-214313" defTabSz="685800">
              <a:buFont typeface="Arial" panose="020B0604020202020204" pitchFamily="34" charset="0"/>
              <a:buChar char="•"/>
              <a:defRPr/>
            </a:pPr>
            <a:r>
              <a:rPr lang="en-GB" sz="1200">
                <a:solidFill>
                  <a:prstClr val="white">
                    <a:lumMod val="95000"/>
                  </a:prstClr>
                </a:solidFill>
                <a:latin typeface="Century Gothic"/>
                <a:cs typeface="Calibri"/>
              </a:rPr>
              <a:t>Business enables student to access a wide array of </a:t>
            </a:r>
            <a:r>
              <a:rPr lang="en-GB" sz="1200" b="1">
                <a:solidFill>
                  <a:prstClr val="white">
                    <a:lumMod val="95000"/>
                  </a:prstClr>
                </a:solidFill>
                <a:latin typeface="Century Gothic"/>
                <a:cs typeface="Calibri"/>
              </a:rPr>
              <a:t>financial, organisational and business-related skills. </a:t>
            </a:r>
          </a:p>
          <a:p>
            <a:pPr marL="214313" indent="-214313" defTabSz="685800">
              <a:buFont typeface="Arial" panose="020B0604020202020204" pitchFamily="34" charset="0"/>
              <a:buChar char="•"/>
              <a:defRPr/>
            </a:pPr>
            <a:r>
              <a:rPr lang="en-GB" sz="1200">
                <a:solidFill>
                  <a:prstClr val="white">
                    <a:lumMod val="95000"/>
                  </a:prstClr>
                </a:solidFill>
                <a:latin typeface="Century Gothic"/>
                <a:cs typeface="Calibri"/>
              </a:rPr>
              <a:t>Business is the first main subject which enables students a look into what work will be like after they finish school, get a sense of the decision making of everyday business and the opportunity to develop a knowledge a new subject previously not studied.</a:t>
            </a:r>
          </a:p>
          <a:p>
            <a:pPr marL="214313" indent="-214313" defTabSz="685800">
              <a:buFont typeface="Arial" panose="020B0604020202020204" pitchFamily="34" charset="0"/>
              <a:buChar char="•"/>
              <a:defRPr/>
            </a:pPr>
            <a:r>
              <a:rPr lang="en-GB" sz="1200">
                <a:solidFill>
                  <a:prstClr val="white">
                    <a:lumMod val="95000"/>
                  </a:prstClr>
                </a:solidFill>
                <a:latin typeface="Century Gothic"/>
                <a:cs typeface="Calibri"/>
              </a:rPr>
              <a:t>Trips, talks and business-related tasks and challenges – the subject has a huge range of growing opportunities that students have never experienced before in school. </a:t>
            </a:r>
          </a:p>
          <a:p>
            <a:pPr marL="214313" indent="-214313" defTabSz="685800">
              <a:buFont typeface="Arial" panose="020B0604020202020204" pitchFamily="34" charset="0"/>
              <a:buChar char="•"/>
              <a:defRPr/>
            </a:pPr>
            <a:r>
              <a:rPr lang="en-GB" sz="1200">
                <a:solidFill>
                  <a:prstClr val="white">
                    <a:lumMod val="95000"/>
                  </a:prstClr>
                </a:solidFill>
                <a:latin typeface="Century Gothic"/>
                <a:cs typeface="Calibri"/>
              </a:rPr>
              <a:t>Increasingly popular at the lower school – business has some of the bigger classes of option subjects at GCSE and at A-level.</a:t>
            </a:r>
          </a:p>
          <a:p>
            <a:pPr marL="214313" indent="-214313" defTabSz="685800">
              <a:buFont typeface="Arial" panose="020B0604020202020204" pitchFamily="34" charset="0"/>
              <a:buChar char="•"/>
              <a:defRPr/>
            </a:pPr>
            <a:endParaRPr lang="en-GB" sz="1350">
              <a:solidFill>
                <a:prstClr val="white"/>
              </a:solidFill>
              <a:latin typeface="Calibri" panose="020F0502020204030204"/>
              <a:cs typeface="Calibri"/>
            </a:endParaRPr>
          </a:p>
        </p:txBody>
      </p:sp>
      <p:sp>
        <p:nvSpPr>
          <p:cNvPr id="4" name="TextBox 3">
            <a:extLst>
              <a:ext uri="{FF2B5EF4-FFF2-40B4-BE49-F238E27FC236}">
                <a16:creationId xmlns:a16="http://schemas.microsoft.com/office/drawing/2014/main" id="{026EEDCA-D5B3-302D-8445-683ED6D82F5F}"/>
              </a:ext>
            </a:extLst>
          </p:cNvPr>
          <p:cNvSpPr txBox="1"/>
          <p:nvPr/>
        </p:nvSpPr>
        <p:spPr>
          <a:xfrm>
            <a:off x="395587" y="1096026"/>
            <a:ext cx="4354774"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Business</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1BS0</a:t>
            </a:r>
          </a:p>
        </p:txBody>
      </p:sp>
      <p:pic>
        <p:nvPicPr>
          <p:cNvPr id="5" name="Picture 4">
            <a:extLst>
              <a:ext uri="{FF2B5EF4-FFF2-40B4-BE49-F238E27FC236}">
                <a16:creationId xmlns:a16="http://schemas.microsoft.com/office/drawing/2014/main" id="{F8C58D63-BECE-E9CE-5C8C-8348661CE3A2}"/>
              </a:ext>
            </a:extLst>
          </p:cNvPr>
          <p:cNvPicPr>
            <a:picLocks noChangeAspect="1"/>
          </p:cNvPicPr>
          <p:nvPr/>
        </p:nvPicPr>
        <p:blipFill>
          <a:blip r:embed="rId3"/>
          <a:stretch>
            <a:fillRect/>
          </a:stretch>
        </p:blipFill>
        <p:spPr>
          <a:xfrm>
            <a:off x="6417919" y="1171575"/>
            <a:ext cx="2393156" cy="1771650"/>
          </a:xfrm>
          <a:prstGeom prst="rect">
            <a:avLst/>
          </a:prstGeom>
        </p:spPr>
      </p:pic>
    </p:spTree>
    <p:extLst>
      <p:ext uri="{BB962C8B-B14F-4D97-AF65-F5344CB8AC3E}">
        <p14:creationId xmlns:p14="http://schemas.microsoft.com/office/powerpoint/2010/main" val="15807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E2D821-77BA-478D-81DD-13DB695C695C}"/>
              </a:ext>
            </a:extLst>
          </p:cNvPr>
          <p:cNvSpPr txBox="1">
            <a:spLocks noGrp="1"/>
          </p:cNvSpPr>
          <p:nvPr>
            <p:ph type="ctrTitle"/>
          </p:nvPr>
        </p:nvSpPr>
        <p:spPr>
          <a:xfrm>
            <a:off x="1143000" y="2533650"/>
            <a:ext cx="6858000" cy="1790700"/>
          </a:xfrm>
          <a:prstGeom prst="rect">
            <a:avLst/>
          </a:prstGeom>
        </p:spPr>
        <p:txBody>
          <a:bodyPr vert="horz" lIns="68580" tIns="34290" rIns="68580" bIns="34290" rtlCol="0" anchor="t">
            <a:noAutofit/>
          </a:bodyPr>
          <a:lstStyle/>
          <a:p>
            <a:pPr>
              <a:spcAft>
                <a:spcPts val="450"/>
              </a:spcAft>
              <a:defRPr/>
            </a:pPr>
            <a:r>
              <a:rPr lang="en-US" sz="3300" b="1" err="1">
                <a:solidFill>
                  <a:prstClr val="white"/>
                </a:solidFill>
                <a:latin typeface="Century Gothic"/>
                <a:ea typeface="+mn-ea"/>
                <a:cs typeface="+mn-cs"/>
              </a:rPr>
              <a:t>Ms</a:t>
            </a:r>
            <a:r>
              <a:rPr lang="en-US" sz="3300" b="1">
                <a:solidFill>
                  <a:prstClr val="white"/>
                </a:solidFill>
                <a:latin typeface="Century Gothic"/>
                <a:ea typeface="+mn-ea"/>
                <a:cs typeface="+mn-cs"/>
              </a:rPr>
              <a:t> McQuillan</a:t>
            </a:r>
            <a:br>
              <a:rPr lang="en-US" sz="3300">
                <a:latin typeface="Century Gothic"/>
                <a:ea typeface="+mn-ea"/>
                <a:cs typeface="+mn-cs"/>
              </a:rPr>
            </a:br>
            <a:br>
              <a:rPr lang="en-US" sz="3300">
                <a:latin typeface="Century Gothic"/>
                <a:ea typeface="+mn-ea"/>
                <a:cs typeface="+mn-cs"/>
              </a:rPr>
            </a:br>
            <a:r>
              <a:rPr lang="en-US" sz="3300">
                <a:solidFill>
                  <a:prstClr val="white"/>
                </a:solidFill>
                <a:latin typeface="Century Gothic"/>
                <a:ea typeface="+mn-ea"/>
                <a:cs typeface="+mn-cs"/>
              </a:rPr>
              <a:t>Teacher of Drama </a:t>
            </a:r>
            <a:br>
              <a:rPr lang="en-US" sz="3300">
                <a:latin typeface="Century Gothic"/>
                <a:ea typeface="+mn-ea"/>
                <a:cs typeface="+mn-cs"/>
              </a:rPr>
            </a:br>
            <a:r>
              <a:rPr lang="en-US" sz="3300">
                <a:solidFill>
                  <a:schemeClr val="bg1"/>
                </a:solidFill>
                <a:latin typeface="Century Gothic"/>
                <a:ea typeface="+mn-ea"/>
                <a:cs typeface="+mn-cs"/>
              </a:rPr>
              <a:t>S.McQuillan@kps.co.uk</a:t>
            </a:r>
          </a:p>
        </p:txBody>
      </p:sp>
    </p:spTree>
    <p:extLst>
      <p:ext uri="{BB962C8B-B14F-4D97-AF65-F5344CB8AC3E}">
        <p14:creationId xmlns:p14="http://schemas.microsoft.com/office/powerpoint/2010/main" val="44707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0635" y="320040"/>
            <a:ext cx="5141000" cy="3892669"/>
          </a:xfrm>
        </p:spPr>
        <p:txBody>
          <a:bodyPr>
            <a:normAutofit/>
          </a:bodyPr>
          <a:lstStyle/>
          <a:p>
            <a:r>
              <a:rPr lang="en-GB" sz="4800" dirty="0">
                <a:latin typeface="Poppins"/>
                <a:cs typeface="Poppins"/>
              </a:rPr>
              <a:t>Year 9 </a:t>
            </a:r>
            <a:br>
              <a:rPr lang="en-GB" sz="4800" dirty="0">
                <a:latin typeface="Poppins"/>
                <a:cs typeface="Poppins"/>
              </a:rPr>
            </a:br>
            <a:r>
              <a:rPr lang="en-GB" sz="4800" dirty="0">
                <a:latin typeface="Poppins"/>
                <a:cs typeface="Poppins"/>
              </a:rPr>
              <a:t>Options Evening</a:t>
            </a:r>
          </a:p>
        </p:txBody>
      </p:sp>
      <p:sp>
        <p:nvSpPr>
          <p:cNvPr id="3" name="Subtitle 2"/>
          <p:cNvSpPr>
            <a:spLocks noGrp="1"/>
          </p:cNvSpPr>
          <p:nvPr>
            <p:ph type="subTitle" idx="1"/>
          </p:nvPr>
        </p:nvSpPr>
        <p:spPr>
          <a:xfrm>
            <a:off x="480060" y="4631161"/>
            <a:ext cx="5019620" cy="1569486"/>
          </a:xfrm>
        </p:spPr>
        <p:txBody>
          <a:bodyPr vert="horz" lIns="91440" tIns="45720" rIns="91440" bIns="45720" rtlCol="0" anchor="t">
            <a:normAutofit fontScale="77500" lnSpcReduction="20000"/>
          </a:bodyPr>
          <a:lstStyle/>
          <a:p>
            <a:pPr algn="l"/>
            <a:r>
              <a:rPr lang="en-GB" sz="3000">
                <a:latin typeface="Poppins"/>
                <a:cs typeface="Poppins"/>
              </a:rPr>
              <a:t>Presented by Gaurav Sharma</a:t>
            </a:r>
          </a:p>
          <a:p>
            <a:pPr algn="l"/>
            <a:r>
              <a:rPr lang="en-GB" sz="3000">
                <a:latin typeface="Poppins"/>
                <a:cs typeface="Poppins"/>
              </a:rPr>
              <a:t>Head of Maths &amp; Computing,</a:t>
            </a:r>
            <a:br>
              <a:rPr lang="en-GB" sz="3000">
                <a:latin typeface="Poppins"/>
                <a:cs typeface="Poppins"/>
              </a:rPr>
            </a:br>
            <a:r>
              <a:rPr lang="en-GB" sz="3000">
                <a:latin typeface="Poppins"/>
                <a:cs typeface="Poppins"/>
              </a:rPr>
              <a:t>KS5 Academic Lead, Timetabler</a:t>
            </a: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921"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urple shield with a swan and a crown&#10;&#10;Description automatically generated">
            <a:extLst>
              <a:ext uri="{FF2B5EF4-FFF2-40B4-BE49-F238E27FC236}">
                <a16:creationId xmlns:a16="http://schemas.microsoft.com/office/drawing/2014/main" id="{0FA4CF89-C066-B026-B313-33457B2C5FEE}"/>
              </a:ext>
            </a:extLst>
          </p:cNvPr>
          <p:cNvPicPr>
            <a:picLocks noChangeAspect="1"/>
          </p:cNvPicPr>
          <p:nvPr/>
        </p:nvPicPr>
        <p:blipFill>
          <a:blip r:embed="rId2"/>
          <a:stretch>
            <a:fillRect/>
          </a:stretch>
        </p:blipFill>
        <p:spPr>
          <a:xfrm>
            <a:off x="5836158" y="1300582"/>
            <a:ext cx="3065526" cy="4020361"/>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06E92FC-198D-4EE2-A9D9-9427C00C6732}"/>
              </a:ext>
            </a:extLst>
          </p:cNvPr>
          <p:cNvGraphicFramePr/>
          <p:nvPr/>
        </p:nvGraphicFramePr>
        <p:xfrm>
          <a:off x="-969278" y="981512"/>
          <a:ext cx="4648200" cy="4894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BF0238E0-8D73-4142-ADC7-C394D9AAC9D0}"/>
              </a:ext>
            </a:extLst>
          </p:cNvPr>
          <p:cNvGraphicFramePr/>
          <p:nvPr/>
        </p:nvGraphicFramePr>
        <p:xfrm>
          <a:off x="3093750" y="981509"/>
          <a:ext cx="4648200" cy="48949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ight Brace 3">
            <a:extLst>
              <a:ext uri="{FF2B5EF4-FFF2-40B4-BE49-F238E27FC236}">
                <a16:creationId xmlns:a16="http://schemas.microsoft.com/office/drawing/2014/main" id="{5071113C-4D81-4E4C-8563-C31E0180F5BB}"/>
              </a:ext>
            </a:extLst>
          </p:cNvPr>
          <p:cNvSpPr/>
          <p:nvPr/>
        </p:nvSpPr>
        <p:spPr>
          <a:xfrm>
            <a:off x="2794475" y="981511"/>
            <a:ext cx="339695" cy="244748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sz="1200"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C168C77D-9024-4B75-9004-302A7F481361}"/>
              </a:ext>
            </a:extLst>
          </p:cNvPr>
          <p:cNvSpPr/>
          <p:nvPr/>
        </p:nvSpPr>
        <p:spPr>
          <a:xfrm>
            <a:off x="3134170" y="1859007"/>
            <a:ext cx="1943986" cy="623248"/>
          </a:xfrm>
          <a:prstGeom prst="rect">
            <a:avLst/>
          </a:prstGeom>
          <a:noFill/>
        </p:spPr>
        <p:txBody>
          <a:bodyPr wrap="square" lIns="68580" tIns="34290" rIns="68580" bIns="34290">
            <a:spAutoFit/>
          </a:bodyPr>
          <a:lstStyle/>
          <a:p>
            <a:pPr algn="ctr"/>
            <a:r>
              <a:rPr lang="en-GB" sz="36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5 GCSEs</a:t>
            </a:r>
          </a:p>
        </p:txBody>
      </p:sp>
      <p:sp>
        <p:nvSpPr>
          <p:cNvPr id="6" name="Rectangle 5">
            <a:extLst>
              <a:ext uri="{FF2B5EF4-FFF2-40B4-BE49-F238E27FC236}">
                <a16:creationId xmlns:a16="http://schemas.microsoft.com/office/drawing/2014/main" id="{23786E8F-8519-4190-88DA-5CA0D7DE5691}"/>
              </a:ext>
            </a:extLst>
          </p:cNvPr>
          <p:cNvSpPr/>
          <p:nvPr/>
        </p:nvSpPr>
        <p:spPr>
          <a:xfrm>
            <a:off x="3134169" y="4306497"/>
            <a:ext cx="1943986" cy="623248"/>
          </a:xfrm>
          <a:prstGeom prst="rect">
            <a:avLst/>
          </a:prstGeom>
          <a:noFill/>
        </p:spPr>
        <p:txBody>
          <a:bodyPr wrap="square" lIns="68580" tIns="34290" rIns="68580" bIns="34290">
            <a:spAutoFit/>
          </a:bodyPr>
          <a:lstStyle/>
          <a:p>
            <a:pPr algn="ctr"/>
            <a:r>
              <a:rPr lang="en-GB" sz="3600" b="1">
                <a:ln w="9525">
                  <a:solidFill>
                    <a:schemeClr val="bg1"/>
                  </a:solidFill>
                  <a:prstDash val="solid"/>
                </a:ln>
                <a:effectLst>
                  <a:outerShdw blurRad="12700" dist="38100" dir="2700000" algn="tl" rotWithShape="0">
                    <a:schemeClr val="bg1">
                      <a:lumMod val="50000"/>
                    </a:schemeClr>
                  </a:outerShdw>
                </a:effectLst>
              </a:rPr>
              <a:t>4</a:t>
            </a:r>
            <a:r>
              <a:rPr lang="en-GB" sz="36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 GCSEs</a:t>
            </a:r>
          </a:p>
        </p:txBody>
      </p:sp>
      <p:sp>
        <p:nvSpPr>
          <p:cNvPr id="7" name="Right Brace 6">
            <a:extLst>
              <a:ext uri="{FF2B5EF4-FFF2-40B4-BE49-F238E27FC236}">
                <a16:creationId xmlns:a16="http://schemas.microsoft.com/office/drawing/2014/main" id="{99FAD5E5-A0FF-4D35-9983-B216DE8CC5A3}"/>
              </a:ext>
            </a:extLst>
          </p:cNvPr>
          <p:cNvSpPr/>
          <p:nvPr/>
        </p:nvSpPr>
        <p:spPr>
          <a:xfrm>
            <a:off x="2794475" y="3428998"/>
            <a:ext cx="339695" cy="2447489"/>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sz="1200" b="1">
              <a:ln w="22225">
                <a:solidFill>
                  <a:schemeClr val="accent2"/>
                </a:solidFill>
                <a:prstDash val="solid"/>
              </a:ln>
              <a:solidFill>
                <a:schemeClr val="accent2">
                  <a:lumMod val="40000"/>
                  <a:lumOff val="60000"/>
                </a:schemeClr>
              </a:solidFill>
            </a:endParaRPr>
          </a:p>
        </p:txBody>
      </p:sp>
      <p:sp>
        <p:nvSpPr>
          <p:cNvPr id="12" name="Right Brace 11">
            <a:extLst>
              <a:ext uri="{FF2B5EF4-FFF2-40B4-BE49-F238E27FC236}">
                <a16:creationId xmlns:a16="http://schemas.microsoft.com/office/drawing/2014/main" id="{5350A5F8-D715-44DB-9BF1-7BE7F537C501}"/>
              </a:ext>
            </a:extLst>
          </p:cNvPr>
          <p:cNvSpPr/>
          <p:nvPr/>
        </p:nvSpPr>
        <p:spPr>
          <a:xfrm>
            <a:off x="6860320" y="981506"/>
            <a:ext cx="339695" cy="244748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sz="1200" b="1">
              <a:ln w="22225">
                <a:solidFill>
                  <a:schemeClr val="accent2"/>
                </a:solidFill>
                <a:prstDash val="solid"/>
              </a:ln>
              <a:solidFill>
                <a:schemeClr val="accent2">
                  <a:lumMod val="40000"/>
                  <a:lumOff val="60000"/>
                </a:schemeClr>
              </a:solidFill>
            </a:endParaRPr>
          </a:p>
        </p:txBody>
      </p:sp>
      <p:sp>
        <p:nvSpPr>
          <p:cNvPr id="13" name="Rectangle 12">
            <a:extLst>
              <a:ext uri="{FF2B5EF4-FFF2-40B4-BE49-F238E27FC236}">
                <a16:creationId xmlns:a16="http://schemas.microsoft.com/office/drawing/2014/main" id="{CB3BA85C-1484-41E4-B6AC-244627D47FE1}"/>
              </a:ext>
            </a:extLst>
          </p:cNvPr>
          <p:cNvSpPr/>
          <p:nvPr/>
        </p:nvSpPr>
        <p:spPr>
          <a:xfrm>
            <a:off x="7200015" y="1859001"/>
            <a:ext cx="1943986" cy="623248"/>
          </a:xfrm>
          <a:prstGeom prst="rect">
            <a:avLst/>
          </a:prstGeom>
          <a:noFill/>
        </p:spPr>
        <p:txBody>
          <a:bodyPr wrap="square" lIns="68580" tIns="34290" rIns="68580" bIns="34290">
            <a:spAutoFit/>
          </a:bodyPr>
          <a:lstStyle/>
          <a:p>
            <a:pPr algn="ctr"/>
            <a:r>
              <a:rPr lang="en-GB" sz="3600" b="1">
                <a:ln w="9525">
                  <a:solidFill>
                    <a:schemeClr val="bg1"/>
                  </a:solidFill>
                  <a:prstDash val="solid"/>
                </a:ln>
                <a:effectLst>
                  <a:outerShdw blurRad="12700" dist="38100" dir="2700000" algn="tl" rotWithShape="0">
                    <a:schemeClr val="bg1">
                      <a:lumMod val="50000"/>
                    </a:schemeClr>
                  </a:outerShdw>
                </a:effectLst>
              </a:rPr>
              <a:t>6</a:t>
            </a:r>
            <a:r>
              <a:rPr lang="en-GB" sz="36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 GCSEs</a:t>
            </a:r>
          </a:p>
        </p:txBody>
      </p:sp>
      <p:sp>
        <p:nvSpPr>
          <p:cNvPr id="14" name="Rectangle 13">
            <a:extLst>
              <a:ext uri="{FF2B5EF4-FFF2-40B4-BE49-F238E27FC236}">
                <a16:creationId xmlns:a16="http://schemas.microsoft.com/office/drawing/2014/main" id="{6FD37CB7-B4FC-459F-9D26-4A53AD3CAE58}"/>
              </a:ext>
            </a:extLst>
          </p:cNvPr>
          <p:cNvSpPr/>
          <p:nvPr/>
        </p:nvSpPr>
        <p:spPr>
          <a:xfrm>
            <a:off x="7200014" y="4306491"/>
            <a:ext cx="1943986" cy="623248"/>
          </a:xfrm>
          <a:prstGeom prst="rect">
            <a:avLst/>
          </a:prstGeom>
          <a:noFill/>
        </p:spPr>
        <p:txBody>
          <a:bodyPr wrap="square" lIns="68580" tIns="34290" rIns="68580" bIns="34290">
            <a:spAutoFit/>
          </a:bodyPr>
          <a:lstStyle/>
          <a:p>
            <a:pPr algn="ctr"/>
            <a:r>
              <a:rPr lang="en-GB" sz="3600" b="1">
                <a:ln w="9525">
                  <a:solidFill>
                    <a:schemeClr val="bg1"/>
                  </a:solidFill>
                  <a:prstDash val="solid"/>
                </a:ln>
                <a:effectLst>
                  <a:outerShdw blurRad="12700" dist="38100" dir="2700000" algn="tl" rotWithShape="0">
                    <a:schemeClr val="bg1">
                      <a:lumMod val="50000"/>
                    </a:schemeClr>
                  </a:outerShdw>
                </a:effectLst>
              </a:rPr>
              <a:t>4</a:t>
            </a:r>
            <a:r>
              <a:rPr lang="en-GB" sz="3600" b="1" cap="none" spc="0">
                <a:ln w="9525">
                  <a:solidFill>
                    <a:schemeClr val="bg1"/>
                  </a:solidFill>
                  <a:prstDash val="solid"/>
                </a:ln>
                <a:solidFill>
                  <a:schemeClr val="tx1"/>
                </a:solidFill>
                <a:effectLst>
                  <a:outerShdw blurRad="12700" dist="38100" dir="2700000" algn="tl" rotWithShape="0">
                    <a:schemeClr val="bg1">
                      <a:lumMod val="50000"/>
                    </a:schemeClr>
                  </a:outerShdw>
                </a:effectLst>
              </a:rPr>
              <a:t> GCSEs</a:t>
            </a:r>
          </a:p>
        </p:txBody>
      </p:sp>
      <p:sp>
        <p:nvSpPr>
          <p:cNvPr id="15" name="Right Brace 14">
            <a:extLst>
              <a:ext uri="{FF2B5EF4-FFF2-40B4-BE49-F238E27FC236}">
                <a16:creationId xmlns:a16="http://schemas.microsoft.com/office/drawing/2014/main" id="{7C8E2062-50FC-4FC0-8303-39924258D042}"/>
              </a:ext>
            </a:extLst>
          </p:cNvPr>
          <p:cNvSpPr/>
          <p:nvPr/>
        </p:nvSpPr>
        <p:spPr>
          <a:xfrm>
            <a:off x="6860320" y="3428993"/>
            <a:ext cx="339695" cy="2447489"/>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sz="1200" b="1">
              <a:ln w="22225">
                <a:solidFill>
                  <a:schemeClr val="accent2"/>
                </a:solidFill>
                <a:prstDash val="solid"/>
              </a:ln>
              <a:solidFill>
                <a:schemeClr val="accent2">
                  <a:lumMod val="40000"/>
                  <a:lumOff val="60000"/>
                </a:schemeClr>
              </a:solidFill>
            </a:endParaRPr>
          </a:p>
        </p:txBody>
      </p:sp>
      <p:sp>
        <p:nvSpPr>
          <p:cNvPr id="49" name="Title 1">
            <a:extLst>
              <a:ext uri="{FF2B5EF4-FFF2-40B4-BE49-F238E27FC236}">
                <a16:creationId xmlns:a16="http://schemas.microsoft.com/office/drawing/2014/main" id="{417E2486-C810-CED0-9AEC-73FDD64261CB}"/>
              </a:ext>
            </a:extLst>
          </p:cNvPr>
          <p:cNvSpPr txBox="1">
            <a:spLocks/>
          </p:cNvSpPr>
          <p:nvPr/>
        </p:nvSpPr>
        <p:spPr>
          <a:xfrm>
            <a:off x="369651" y="2264"/>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atin typeface="Poppins"/>
                <a:cs typeface="Poppins"/>
              </a:rPr>
              <a:t>Year 9 → Year 10 Options</a:t>
            </a:r>
          </a:p>
        </p:txBody>
      </p:sp>
      <p:pic>
        <p:nvPicPr>
          <p:cNvPr id="51" name="Picture 50" descr="A purple shield with a swan and a crown&#10;&#10;Description automatically generated">
            <a:extLst>
              <a:ext uri="{FF2B5EF4-FFF2-40B4-BE49-F238E27FC236}">
                <a16:creationId xmlns:a16="http://schemas.microsoft.com/office/drawing/2014/main" id="{D22BCD1B-6A16-2488-597F-4DA5AAE7FA9C}"/>
              </a:ext>
            </a:extLst>
          </p:cNvPr>
          <p:cNvPicPr>
            <a:picLocks noChangeAspect="1"/>
          </p:cNvPicPr>
          <p:nvPr/>
        </p:nvPicPr>
        <p:blipFill>
          <a:blip r:embed="rId12"/>
          <a:stretch>
            <a:fillRect/>
          </a:stretch>
        </p:blipFill>
        <p:spPr>
          <a:xfrm>
            <a:off x="8204488" y="217714"/>
            <a:ext cx="791071" cy="1032175"/>
          </a:xfrm>
          <a:prstGeom prst="rect">
            <a:avLst/>
          </a:prstGeom>
        </p:spPr>
      </p:pic>
      <p:sp>
        <p:nvSpPr>
          <p:cNvPr id="88" name="TextBox 87">
            <a:extLst>
              <a:ext uri="{FF2B5EF4-FFF2-40B4-BE49-F238E27FC236}">
                <a16:creationId xmlns:a16="http://schemas.microsoft.com/office/drawing/2014/main" id="{F999031B-6F46-0B24-4954-12800069563D}"/>
              </a:ext>
            </a:extLst>
          </p:cNvPr>
          <p:cNvSpPr txBox="1"/>
          <p:nvPr/>
        </p:nvSpPr>
        <p:spPr>
          <a:xfrm>
            <a:off x="4766578" y="5889005"/>
            <a:ext cx="438201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ighlight>
                  <a:srgbClr val="FFFF00"/>
                </a:highlight>
                <a:ea typeface="Calibri"/>
                <a:cs typeface="Calibri"/>
              </a:rPr>
              <a:t>Decision of doing a triple science award is taken at the end of Year 10/beginning of Year 11 in conjunction with the Head of Science</a:t>
            </a:r>
          </a:p>
        </p:txBody>
      </p:sp>
    </p:spTree>
    <p:extLst>
      <p:ext uri="{BB962C8B-B14F-4D97-AF65-F5344CB8AC3E}">
        <p14:creationId xmlns:p14="http://schemas.microsoft.com/office/powerpoint/2010/main" val="90370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988F6850-FBFF-464D-8F41-22A8E30BEEFC}"/>
                                            </p:graphicEl>
                                          </p:spTgt>
                                        </p:tgtEl>
                                        <p:attrNameLst>
                                          <p:attrName>style.visibility</p:attrName>
                                        </p:attrNameLst>
                                      </p:cBhvr>
                                      <p:to>
                                        <p:strVal val="visible"/>
                                      </p:to>
                                    </p:set>
                                    <p:anim calcmode="lin" valueType="num">
                                      <p:cBhvr additive="base">
                                        <p:cTn id="7" dur="500" fill="hold"/>
                                        <p:tgtEl>
                                          <p:spTgt spid="2">
                                            <p:graphicEl>
                                              <a:dgm id="{988F6850-FBFF-464D-8F41-22A8E30BEEF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988F6850-FBFF-464D-8F41-22A8E30BEEF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53F8AA21-1F2B-4B8B-871E-D9CB5833CE59}"/>
                                            </p:graphicEl>
                                          </p:spTgt>
                                        </p:tgtEl>
                                        <p:attrNameLst>
                                          <p:attrName>style.visibility</p:attrName>
                                        </p:attrNameLst>
                                      </p:cBhvr>
                                      <p:to>
                                        <p:strVal val="visible"/>
                                      </p:to>
                                    </p:set>
                                    <p:anim calcmode="lin" valueType="num">
                                      <p:cBhvr additive="base">
                                        <p:cTn id="13" dur="500" fill="hold"/>
                                        <p:tgtEl>
                                          <p:spTgt spid="2">
                                            <p:graphicEl>
                                              <a:dgm id="{53F8AA21-1F2B-4B8B-871E-D9CB5833CE5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53F8AA21-1F2B-4B8B-871E-D9CB5833CE59}"/>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EEB22937-EBB9-40C9-BA5E-6C80BE0DDCB6}"/>
                                            </p:graphicEl>
                                          </p:spTgt>
                                        </p:tgtEl>
                                        <p:attrNameLst>
                                          <p:attrName>style.visibility</p:attrName>
                                        </p:attrNameLst>
                                      </p:cBhvr>
                                      <p:to>
                                        <p:strVal val="visible"/>
                                      </p:to>
                                    </p:set>
                                    <p:anim calcmode="lin" valueType="num">
                                      <p:cBhvr additive="base">
                                        <p:cTn id="17" dur="500" fill="hold"/>
                                        <p:tgtEl>
                                          <p:spTgt spid="2">
                                            <p:graphicEl>
                                              <a:dgm id="{EEB22937-EBB9-40C9-BA5E-6C80BE0DDCB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EEB22937-EBB9-40C9-BA5E-6C80BE0DDCB6}"/>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8A407AFE-5386-4837-8CA1-0A2FA096ACB0}"/>
                                            </p:graphicEl>
                                          </p:spTgt>
                                        </p:tgtEl>
                                        <p:attrNameLst>
                                          <p:attrName>style.visibility</p:attrName>
                                        </p:attrNameLst>
                                      </p:cBhvr>
                                      <p:to>
                                        <p:strVal val="visible"/>
                                      </p:to>
                                    </p:set>
                                    <p:anim calcmode="lin" valueType="num">
                                      <p:cBhvr additive="base">
                                        <p:cTn id="23" dur="500" fill="hold"/>
                                        <p:tgtEl>
                                          <p:spTgt spid="2">
                                            <p:graphicEl>
                                              <a:dgm id="{8A407AFE-5386-4837-8CA1-0A2FA096ACB0}"/>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8A407AFE-5386-4837-8CA1-0A2FA096ACB0}"/>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852622F1-3A50-437E-9623-9F2ADBE5E036}"/>
                                            </p:graphicEl>
                                          </p:spTgt>
                                        </p:tgtEl>
                                        <p:attrNameLst>
                                          <p:attrName>style.visibility</p:attrName>
                                        </p:attrNameLst>
                                      </p:cBhvr>
                                      <p:to>
                                        <p:strVal val="visible"/>
                                      </p:to>
                                    </p:set>
                                    <p:anim calcmode="lin" valueType="num">
                                      <p:cBhvr additive="base">
                                        <p:cTn id="27" dur="500" fill="hold"/>
                                        <p:tgtEl>
                                          <p:spTgt spid="2">
                                            <p:graphicEl>
                                              <a:dgm id="{852622F1-3A50-437E-9623-9F2ADBE5E036}"/>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852622F1-3A50-437E-9623-9F2ADBE5E036}"/>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graphicEl>
                                              <a:dgm id="{2CA7CEF4-0858-4174-BDE4-DA32E5BC0667}"/>
                                            </p:graphicEl>
                                          </p:spTgt>
                                        </p:tgtEl>
                                        <p:attrNameLst>
                                          <p:attrName>style.visibility</p:attrName>
                                        </p:attrNameLst>
                                      </p:cBhvr>
                                      <p:to>
                                        <p:strVal val="visible"/>
                                      </p:to>
                                    </p:set>
                                    <p:anim calcmode="lin" valueType="num">
                                      <p:cBhvr additive="base">
                                        <p:cTn id="33" dur="500" fill="hold"/>
                                        <p:tgtEl>
                                          <p:spTgt spid="2">
                                            <p:graphicEl>
                                              <a:dgm id="{2CA7CEF4-0858-4174-BDE4-DA32E5BC0667}"/>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2CA7CEF4-0858-4174-BDE4-DA32E5BC0667}"/>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ADC63797-A7B1-4A9A-AC4F-2A7755748BD7}"/>
                                            </p:graphicEl>
                                          </p:spTgt>
                                        </p:tgtEl>
                                        <p:attrNameLst>
                                          <p:attrName>style.visibility</p:attrName>
                                        </p:attrNameLst>
                                      </p:cBhvr>
                                      <p:to>
                                        <p:strVal val="visible"/>
                                      </p:to>
                                    </p:set>
                                    <p:anim calcmode="lin" valueType="num">
                                      <p:cBhvr additive="base">
                                        <p:cTn id="37" dur="500" fill="hold"/>
                                        <p:tgtEl>
                                          <p:spTgt spid="2">
                                            <p:graphicEl>
                                              <a:dgm id="{ADC63797-A7B1-4A9A-AC4F-2A7755748BD7}"/>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ADC63797-A7B1-4A9A-AC4F-2A7755748BD7}"/>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CED19760-9724-4985-AEE0-17A314B8CC64}"/>
                                            </p:graphicEl>
                                          </p:spTgt>
                                        </p:tgtEl>
                                        <p:attrNameLst>
                                          <p:attrName>style.visibility</p:attrName>
                                        </p:attrNameLst>
                                      </p:cBhvr>
                                      <p:to>
                                        <p:strVal val="visible"/>
                                      </p:to>
                                    </p:set>
                                    <p:anim calcmode="lin" valueType="num">
                                      <p:cBhvr additive="base">
                                        <p:cTn id="43" dur="500" fill="hold"/>
                                        <p:tgtEl>
                                          <p:spTgt spid="2">
                                            <p:graphicEl>
                                              <a:dgm id="{CED19760-9724-4985-AEE0-17A314B8CC64}"/>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CED19760-9724-4985-AEE0-17A314B8CC64}"/>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graphicEl>
                                              <a:dgm id="{C1065218-EC59-4956-A5A7-8D1545C1DD66}"/>
                                            </p:graphicEl>
                                          </p:spTgt>
                                        </p:tgtEl>
                                        <p:attrNameLst>
                                          <p:attrName>style.visibility</p:attrName>
                                        </p:attrNameLst>
                                      </p:cBhvr>
                                      <p:to>
                                        <p:strVal val="visible"/>
                                      </p:to>
                                    </p:set>
                                    <p:anim calcmode="lin" valueType="num">
                                      <p:cBhvr additive="base">
                                        <p:cTn id="47" dur="500" fill="hold"/>
                                        <p:tgtEl>
                                          <p:spTgt spid="2">
                                            <p:graphicEl>
                                              <a:dgm id="{C1065218-EC59-4956-A5A7-8D1545C1DD66}"/>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C1065218-EC59-4956-A5A7-8D1545C1DD66}"/>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graphicEl>
                                              <a:dgm id="{81950D43-43D1-4D90-88D7-44B246B80D21}"/>
                                            </p:graphicEl>
                                          </p:spTgt>
                                        </p:tgtEl>
                                        <p:attrNameLst>
                                          <p:attrName>style.visibility</p:attrName>
                                        </p:attrNameLst>
                                      </p:cBhvr>
                                      <p:to>
                                        <p:strVal val="visible"/>
                                      </p:to>
                                    </p:set>
                                    <p:anim calcmode="lin" valueType="num">
                                      <p:cBhvr additive="base">
                                        <p:cTn id="53" dur="500" fill="hold"/>
                                        <p:tgtEl>
                                          <p:spTgt spid="2">
                                            <p:graphicEl>
                                              <a:dgm id="{81950D43-43D1-4D90-88D7-44B246B80D21}"/>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graphicEl>
                                              <a:dgm id="{81950D43-43D1-4D90-88D7-44B246B80D21}"/>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
                                            <p:graphicEl>
                                              <a:dgm id="{1D92A847-E8A2-4998-B420-304C81C7A748}"/>
                                            </p:graphicEl>
                                          </p:spTgt>
                                        </p:tgtEl>
                                        <p:attrNameLst>
                                          <p:attrName>style.visibility</p:attrName>
                                        </p:attrNameLst>
                                      </p:cBhvr>
                                      <p:to>
                                        <p:strVal val="visible"/>
                                      </p:to>
                                    </p:set>
                                    <p:anim calcmode="lin" valueType="num">
                                      <p:cBhvr additive="base">
                                        <p:cTn id="57" dur="500" fill="hold"/>
                                        <p:tgtEl>
                                          <p:spTgt spid="2">
                                            <p:graphicEl>
                                              <a:dgm id="{1D92A847-E8A2-4998-B420-304C81C7A748}"/>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graphicEl>
                                              <a:dgm id="{1D92A847-E8A2-4998-B420-304C81C7A748}"/>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
                                            <p:graphicEl>
                                              <a:dgm id="{3EA46605-927E-40D3-9433-1577688D762E}"/>
                                            </p:graphicEl>
                                          </p:spTgt>
                                        </p:tgtEl>
                                        <p:attrNameLst>
                                          <p:attrName>style.visibility</p:attrName>
                                        </p:attrNameLst>
                                      </p:cBhvr>
                                      <p:to>
                                        <p:strVal val="visible"/>
                                      </p:to>
                                    </p:set>
                                    <p:anim calcmode="lin" valueType="num">
                                      <p:cBhvr additive="base">
                                        <p:cTn id="63" dur="500" fill="hold"/>
                                        <p:tgtEl>
                                          <p:spTgt spid="2">
                                            <p:graphicEl>
                                              <a:dgm id="{3EA46605-927E-40D3-9433-1577688D762E}"/>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graphicEl>
                                              <a:dgm id="{3EA46605-927E-40D3-9433-1577688D762E}"/>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
                                            <p:graphicEl>
                                              <a:dgm id="{6DCBBF54-0E4B-4C8F-9C88-F269AFC48664}"/>
                                            </p:graphicEl>
                                          </p:spTgt>
                                        </p:tgtEl>
                                        <p:attrNameLst>
                                          <p:attrName>style.visibility</p:attrName>
                                        </p:attrNameLst>
                                      </p:cBhvr>
                                      <p:to>
                                        <p:strVal val="visible"/>
                                      </p:to>
                                    </p:set>
                                    <p:anim calcmode="lin" valueType="num">
                                      <p:cBhvr additive="base">
                                        <p:cTn id="67" dur="500" fill="hold"/>
                                        <p:tgtEl>
                                          <p:spTgt spid="2">
                                            <p:graphicEl>
                                              <a:dgm id="{6DCBBF54-0E4B-4C8F-9C88-F269AFC48664}"/>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graphicEl>
                                              <a:dgm id="{6DCBBF54-0E4B-4C8F-9C88-F269AFC48664}"/>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graphicEl>
                                              <a:dgm id="{29106AD1-0EFE-4E1D-BCFC-970A762AEF42}"/>
                                            </p:graphicEl>
                                          </p:spTgt>
                                        </p:tgtEl>
                                        <p:attrNameLst>
                                          <p:attrName>style.visibility</p:attrName>
                                        </p:attrNameLst>
                                      </p:cBhvr>
                                      <p:to>
                                        <p:strVal val="visible"/>
                                      </p:to>
                                    </p:set>
                                    <p:anim calcmode="lin" valueType="num">
                                      <p:cBhvr additive="base">
                                        <p:cTn id="73" dur="500" fill="hold"/>
                                        <p:tgtEl>
                                          <p:spTgt spid="2">
                                            <p:graphicEl>
                                              <a:dgm id="{29106AD1-0EFE-4E1D-BCFC-970A762AEF42}"/>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graphicEl>
                                              <a:dgm id="{29106AD1-0EFE-4E1D-BCFC-970A762AEF42}"/>
                                            </p:graphic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
                                            <p:graphicEl>
                                              <a:dgm id="{38509390-C18F-4509-A48D-09F8220F34C1}"/>
                                            </p:graphicEl>
                                          </p:spTgt>
                                        </p:tgtEl>
                                        <p:attrNameLst>
                                          <p:attrName>style.visibility</p:attrName>
                                        </p:attrNameLst>
                                      </p:cBhvr>
                                      <p:to>
                                        <p:strVal val="visible"/>
                                      </p:to>
                                    </p:set>
                                    <p:anim calcmode="lin" valueType="num">
                                      <p:cBhvr additive="base">
                                        <p:cTn id="77" dur="500" fill="hold"/>
                                        <p:tgtEl>
                                          <p:spTgt spid="2">
                                            <p:graphicEl>
                                              <a:dgm id="{38509390-C18F-4509-A48D-09F8220F34C1}"/>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2">
                                            <p:graphicEl>
                                              <a:dgm id="{38509390-C18F-4509-A48D-09F8220F34C1}"/>
                                            </p:graphic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
                                            <p:graphicEl>
                                              <a:dgm id="{D158881C-4E2A-4E35-B168-93A32BACD0EF}"/>
                                            </p:graphicEl>
                                          </p:spTgt>
                                        </p:tgtEl>
                                        <p:attrNameLst>
                                          <p:attrName>style.visibility</p:attrName>
                                        </p:attrNameLst>
                                      </p:cBhvr>
                                      <p:to>
                                        <p:strVal val="visible"/>
                                      </p:to>
                                    </p:set>
                                    <p:anim calcmode="lin" valueType="num">
                                      <p:cBhvr additive="base">
                                        <p:cTn id="83" dur="500" fill="hold"/>
                                        <p:tgtEl>
                                          <p:spTgt spid="2">
                                            <p:graphicEl>
                                              <a:dgm id="{D158881C-4E2A-4E35-B168-93A32BACD0EF}"/>
                                            </p:graphicEl>
                                          </p:spTgt>
                                        </p:tgtEl>
                                        <p:attrNameLst>
                                          <p:attrName>ppt_x</p:attrName>
                                        </p:attrNameLst>
                                      </p:cBhvr>
                                      <p:tavLst>
                                        <p:tav tm="0">
                                          <p:val>
                                            <p:strVal val="#ppt_x"/>
                                          </p:val>
                                        </p:tav>
                                        <p:tav tm="100000">
                                          <p:val>
                                            <p:strVal val="#ppt_x"/>
                                          </p:val>
                                        </p:tav>
                                      </p:tavLst>
                                    </p:anim>
                                    <p:anim calcmode="lin" valueType="num">
                                      <p:cBhvr additive="base">
                                        <p:cTn id="84" dur="500" fill="hold"/>
                                        <p:tgtEl>
                                          <p:spTgt spid="2">
                                            <p:graphicEl>
                                              <a:dgm id="{D158881C-4E2A-4E35-B168-93A32BACD0EF}"/>
                                            </p:graphic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
                                            <p:graphicEl>
                                              <a:dgm id="{A9AA6261-A925-431B-ADBF-631B6DCBC9F9}"/>
                                            </p:graphicEl>
                                          </p:spTgt>
                                        </p:tgtEl>
                                        <p:attrNameLst>
                                          <p:attrName>style.visibility</p:attrName>
                                        </p:attrNameLst>
                                      </p:cBhvr>
                                      <p:to>
                                        <p:strVal val="visible"/>
                                      </p:to>
                                    </p:set>
                                    <p:anim calcmode="lin" valueType="num">
                                      <p:cBhvr additive="base">
                                        <p:cTn id="87" dur="500" fill="hold"/>
                                        <p:tgtEl>
                                          <p:spTgt spid="2">
                                            <p:graphicEl>
                                              <a:dgm id="{A9AA6261-A925-431B-ADBF-631B6DCBC9F9}"/>
                                            </p:graphicEl>
                                          </p:spTgt>
                                        </p:tgtEl>
                                        <p:attrNameLst>
                                          <p:attrName>ppt_x</p:attrName>
                                        </p:attrNameLst>
                                      </p:cBhvr>
                                      <p:tavLst>
                                        <p:tav tm="0">
                                          <p:val>
                                            <p:strVal val="#ppt_x"/>
                                          </p:val>
                                        </p:tav>
                                        <p:tav tm="100000">
                                          <p:val>
                                            <p:strVal val="#ppt_x"/>
                                          </p:val>
                                        </p:tav>
                                      </p:tavLst>
                                    </p:anim>
                                    <p:anim calcmode="lin" valueType="num">
                                      <p:cBhvr additive="base">
                                        <p:cTn id="88" dur="500" fill="hold"/>
                                        <p:tgtEl>
                                          <p:spTgt spid="2">
                                            <p:graphicEl>
                                              <a:dgm id="{A9AA6261-A925-431B-ADBF-631B6DCBC9F9}"/>
                                            </p:graphic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ppt_x"/>
                                          </p:val>
                                        </p:tav>
                                        <p:tav tm="100000">
                                          <p:val>
                                            <p:strVal val="#ppt_x"/>
                                          </p:val>
                                        </p:tav>
                                      </p:tavLst>
                                    </p:anim>
                                    <p:anim calcmode="lin" valueType="num">
                                      <p:cBhvr additive="base">
                                        <p:cTn id="9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5"/>
                                        </p:tgtEl>
                                        <p:attrNameLst>
                                          <p:attrName>style.visibility</p:attrName>
                                        </p:attrNameLst>
                                      </p:cBhvr>
                                      <p:to>
                                        <p:strVal val="visible"/>
                                      </p:to>
                                    </p:set>
                                    <p:anim calcmode="lin" valueType="num">
                                      <p:cBhvr>
                                        <p:cTn id="99" dur="500" fill="hold"/>
                                        <p:tgtEl>
                                          <p:spTgt spid="5"/>
                                        </p:tgtEl>
                                        <p:attrNameLst>
                                          <p:attrName>ppt_w</p:attrName>
                                        </p:attrNameLst>
                                      </p:cBhvr>
                                      <p:tavLst>
                                        <p:tav tm="0">
                                          <p:val>
                                            <p:fltVal val="0"/>
                                          </p:val>
                                        </p:tav>
                                        <p:tav tm="100000">
                                          <p:val>
                                            <p:strVal val="#ppt_w"/>
                                          </p:val>
                                        </p:tav>
                                      </p:tavLst>
                                    </p:anim>
                                    <p:anim calcmode="lin" valueType="num">
                                      <p:cBhvr>
                                        <p:cTn id="100" dur="500" fill="hold"/>
                                        <p:tgtEl>
                                          <p:spTgt spid="5"/>
                                        </p:tgtEl>
                                        <p:attrNameLst>
                                          <p:attrName>ppt_h</p:attrName>
                                        </p:attrNameLst>
                                      </p:cBhvr>
                                      <p:tavLst>
                                        <p:tav tm="0">
                                          <p:val>
                                            <p:fltVal val="0"/>
                                          </p:val>
                                        </p:tav>
                                        <p:tav tm="100000">
                                          <p:val>
                                            <p:strVal val="#ppt_h"/>
                                          </p:val>
                                        </p:tav>
                                      </p:tavLst>
                                    </p:anim>
                                    <p:animEffect transition="in" filter="fade">
                                      <p:cBhvr>
                                        <p:cTn id="101" dur="500"/>
                                        <p:tgtEl>
                                          <p:spTgt spid="5"/>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7"/>
                                        </p:tgtEl>
                                        <p:attrNameLst>
                                          <p:attrName>style.visibility</p:attrName>
                                        </p:attrNameLst>
                                      </p:cBhvr>
                                      <p:to>
                                        <p:strVal val="visible"/>
                                      </p:to>
                                    </p:set>
                                    <p:animEffect transition="in" filter="barn(inVertical)">
                                      <p:cBhvr>
                                        <p:cTn id="106" dur="500"/>
                                        <p:tgtEl>
                                          <p:spTgt spid="7"/>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6"/>
                                        </p:tgtEl>
                                        <p:attrNameLst>
                                          <p:attrName>style.visibility</p:attrName>
                                        </p:attrNameLst>
                                      </p:cBhvr>
                                      <p:to>
                                        <p:strVal val="visible"/>
                                      </p:to>
                                    </p:set>
                                    <p:anim calcmode="lin" valueType="num">
                                      <p:cBhvr>
                                        <p:cTn id="111" dur="500" fill="hold"/>
                                        <p:tgtEl>
                                          <p:spTgt spid="6"/>
                                        </p:tgtEl>
                                        <p:attrNameLst>
                                          <p:attrName>ppt_w</p:attrName>
                                        </p:attrNameLst>
                                      </p:cBhvr>
                                      <p:tavLst>
                                        <p:tav tm="0">
                                          <p:val>
                                            <p:fltVal val="0"/>
                                          </p:val>
                                        </p:tav>
                                        <p:tav tm="100000">
                                          <p:val>
                                            <p:strVal val="#ppt_w"/>
                                          </p:val>
                                        </p:tav>
                                      </p:tavLst>
                                    </p:anim>
                                    <p:anim calcmode="lin" valueType="num">
                                      <p:cBhvr>
                                        <p:cTn id="112" dur="500" fill="hold"/>
                                        <p:tgtEl>
                                          <p:spTgt spid="6"/>
                                        </p:tgtEl>
                                        <p:attrNameLst>
                                          <p:attrName>ppt_h</p:attrName>
                                        </p:attrNameLst>
                                      </p:cBhvr>
                                      <p:tavLst>
                                        <p:tav tm="0">
                                          <p:val>
                                            <p:fltVal val="0"/>
                                          </p:val>
                                        </p:tav>
                                        <p:tav tm="100000">
                                          <p:val>
                                            <p:strVal val="#ppt_h"/>
                                          </p:val>
                                        </p:tav>
                                      </p:tavLst>
                                    </p:anim>
                                    <p:animEffect transition="in" filter="fade">
                                      <p:cBhvr>
                                        <p:cTn id="113" dur="500"/>
                                        <p:tgtEl>
                                          <p:spTgt spid="6"/>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3">
                                            <p:graphicEl>
                                              <a:dgm id="{988F6850-FBFF-464D-8F41-22A8E30BEEFC}"/>
                                            </p:graphicEl>
                                          </p:spTgt>
                                        </p:tgtEl>
                                        <p:attrNameLst>
                                          <p:attrName>style.visibility</p:attrName>
                                        </p:attrNameLst>
                                      </p:cBhvr>
                                      <p:to>
                                        <p:strVal val="visible"/>
                                      </p:to>
                                    </p:set>
                                    <p:anim calcmode="lin" valueType="num">
                                      <p:cBhvr additive="base">
                                        <p:cTn id="118" dur="500" fill="hold"/>
                                        <p:tgtEl>
                                          <p:spTgt spid="3">
                                            <p:graphicEl>
                                              <a:dgm id="{988F6850-FBFF-464D-8F41-22A8E30BEEFC}"/>
                                            </p:graphic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
                                            <p:graphicEl>
                                              <a:dgm id="{988F6850-FBFF-464D-8F41-22A8E30BEEFC}"/>
                                            </p:graphicEl>
                                          </p:spTgt>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3">
                                            <p:graphicEl>
                                              <a:dgm id="{53F8AA21-1F2B-4B8B-871E-D9CB5833CE59}"/>
                                            </p:graphicEl>
                                          </p:spTgt>
                                        </p:tgtEl>
                                        <p:attrNameLst>
                                          <p:attrName>style.visibility</p:attrName>
                                        </p:attrNameLst>
                                      </p:cBhvr>
                                      <p:to>
                                        <p:strVal val="visible"/>
                                      </p:to>
                                    </p:set>
                                    <p:anim calcmode="lin" valueType="num">
                                      <p:cBhvr additive="base">
                                        <p:cTn id="124" dur="500" fill="hold"/>
                                        <p:tgtEl>
                                          <p:spTgt spid="3">
                                            <p:graphicEl>
                                              <a:dgm id="{53F8AA21-1F2B-4B8B-871E-D9CB5833CE59}"/>
                                            </p:graphicEl>
                                          </p:spTgt>
                                        </p:tgtEl>
                                        <p:attrNameLst>
                                          <p:attrName>ppt_x</p:attrName>
                                        </p:attrNameLst>
                                      </p:cBhvr>
                                      <p:tavLst>
                                        <p:tav tm="0">
                                          <p:val>
                                            <p:strVal val="#ppt_x"/>
                                          </p:val>
                                        </p:tav>
                                        <p:tav tm="100000">
                                          <p:val>
                                            <p:strVal val="#ppt_x"/>
                                          </p:val>
                                        </p:tav>
                                      </p:tavLst>
                                    </p:anim>
                                    <p:anim calcmode="lin" valueType="num">
                                      <p:cBhvr additive="base">
                                        <p:cTn id="125" dur="500" fill="hold"/>
                                        <p:tgtEl>
                                          <p:spTgt spid="3">
                                            <p:graphicEl>
                                              <a:dgm id="{53F8AA21-1F2B-4B8B-871E-D9CB5833CE59}"/>
                                            </p:graphicEl>
                                          </p:spTgt>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3">
                                            <p:graphicEl>
                                              <a:dgm id="{EEB22937-EBB9-40C9-BA5E-6C80BE0DDCB6}"/>
                                            </p:graphicEl>
                                          </p:spTgt>
                                        </p:tgtEl>
                                        <p:attrNameLst>
                                          <p:attrName>style.visibility</p:attrName>
                                        </p:attrNameLst>
                                      </p:cBhvr>
                                      <p:to>
                                        <p:strVal val="visible"/>
                                      </p:to>
                                    </p:set>
                                    <p:anim calcmode="lin" valueType="num">
                                      <p:cBhvr additive="base">
                                        <p:cTn id="128" dur="500" fill="hold"/>
                                        <p:tgtEl>
                                          <p:spTgt spid="3">
                                            <p:graphicEl>
                                              <a:dgm id="{EEB22937-EBB9-40C9-BA5E-6C80BE0DDCB6}"/>
                                            </p:graphic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
                                            <p:graphicEl>
                                              <a:dgm id="{EEB22937-EBB9-40C9-BA5E-6C80BE0DDCB6}"/>
                                            </p:graphicEl>
                                          </p:spTgt>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3">
                                            <p:graphicEl>
                                              <a:dgm id="{8A407AFE-5386-4837-8CA1-0A2FA096ACB0}"/>
                                            </p:graphicEl>
                                          </p:spTgt>
                                        </p:tgtEl>
                                        <p:attrNameLst>
                                          <p:attrName>style.visibility</p:attrName>
                                        </p:attrNameLst>
                                      </p:cBhvr>
                                      <p:to>
                                        <p:strVal val="visible"/>
                                      </p:to>
                                    </p:set>
                                    <p:anim calcmode="lin" valueType="num">
                                      <p:cBhvr additive="base">
                                        <p:cTn id="134" dur="500" fill="hold"/>
                                        <p:tgtEl>
                                          <p:spTgt spid="3">
                                            <p:graphicEl>
                                              <a:dgm id="{8A407AFE-5386-4837-8CA1-0A2FA096ACB0}"/>
                                            </p:graphicEl>
                                          </p:spTgt>
                                        </p:tgtEl>
                                        <p:attrNameLst>
                                          <p:attrName>ppt_x</p:attrName>
                                        </p:attrNameLst>
                                      </p:cBhvr>
                                      <p:tavLst>
                                        <p:tav tm="0">
                                          <p:val>
                                            <p:strVal val="#ppt_x"/>
                                          </p:val>
                                        </p:tav>
                                        <p:tav tm="100000">
                                          <p:val>
                                            <p:strVal val="#ppt_x"/>
                                          </p:val>
                                        </p:tav>
                                      </p:tavLst>
                                    </p:anim>
                                    <p:anim calcmode="lin" valueType="num">
                                      <p:cBhvr additive="base">
                                        <p:cTn id="135" dur="500" fill="hold"/>
                                        <p:tgtEl>
                                          <p:spTgt spid="3">
                                            <p:graphicEl>
                                              <a:dgm id="{8A407AFE-5386-4837-8CA1-0A2FA096ACB0}"/>
                                            </p:graphicEl>
                                          </p:spTgt>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
                                            <p:graphicEl>
                                              <a:dgm id="{852622F1-3A50-437E-9623-9F2ADBE5E036}"/>
                                            </p:graphicEl>
                                          </p:spTgt>
                                        </p:tgtEl>
                                        <p:attrNameLst>
                                          <p:attrName>style.visibility</p:attrName>
                                        </p:attrNameLst>
                                      </p:cBhvr>
                                      <p:to>
                                        <p:strVal val="visible"/>
                                      </p:to>
                                    </p:set>
                                    <p:anim calcmode="lin" valueType="num">
                                      <p:cBhvr additive="base">
                                        <p:cTn id="138" dur="500" fill="hold"/>
                                        <p:tgtEl>
                                          <p:spTgt spid="3">
                                            <p:graphicEl>
                                              <a:dgm id="{852622F1-3A50-437E-9623-9F2ADBE5E036}"/>
                                            </p:graphicEl>
                                          </p:spTgt>
                                        </p:tgtEl>
                                        <p:attrNameLst>
                                          <p:attrName>ppt_x</p:attrName>
                                        </p:attrNameLst>
                                      </p:cBhvr>
                                      <p:tavLst>
                                        <p:tav tm="0">
                                          <p:val>
                                            <p:strVal val="#ppt_x"/>
                                          </p:val>
                                        </p:tav>
                                        <p:tav tm="100000">
                                          <p:val>
                                            <p:strVal val="#ppt_x"/>
                                          </p:val>
                                        </p:tav>
                                      </p:tavLst>
                                    </p:anim>
                                    <p:anim calcmode="lin" valueType="num">
                                      <p:cBhvr additive="base">
                                        <p:cTn id="139" dur="500" fill="hold"/>
                                        <p:tgtEl>
                                          <p:spTgt spid="3">
                                            <p:graphicEl>
                                              <a:dgm id="{852622F1-3A50-437E-9623-9F2ADBE5E036}"/>
                                            </p:graphicEl>
                                          </p:spTgt>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3">
                                            <p:graphicEl>
                                              <a:dgm id="{2CA7CEF4-0858-4174-BDE4-DA32E5BC0667}"/>
                                            </p:graphicEl>
                                          </p:spTgt>
                                        </p:tgtEl>
                                        <p:attrNameLst>
                                          <p:attrName>style.visibility</p:attrName>
                                        </p:attrNameLst>
                                      </p:cBhvr>
                                      <p:to>
                                        <p:strVal val="visible"/>
                                      </p:to>
                                    </p:set>
                                    <p:anim calcmode="lin" valueType="num">
                                      <p:cBhvr additive="base">
                                        <p:cTn id="144" dur="500" fill="hold"/>
                                        <p:tgtEl>
                                          <p:spTgt spid="3">
                                            <p:graphicEl>
                                              <a:dgm id="{2CA7CEF4-0858-4174-BDE4-DA32E5BC0667}"/>
                                            </p:graphicEl>
                                          </p:spTgt>
                                        </p:tgtEl>
                                        <p:attrNameLst>
                                          <p:attrName>ppt_x</p:attrName>
                                        </p:attrNameLst>
                                      </p:cBhvr>
                                      <p:tavLst>
                                        <p:tav tm="0">
                                          <p:val>
                                            <p:strVal val="#ppt_x"/>
                                          </p:val>
                                        </p:tav>
                                        <p:tav tm="100000">
                                          <p:val>
                                            <p:strVal val="#ppt_x"/>
                                          </p:val>
                                        </p:tav>
                                      </p:tavLst>
                                    </p:anim>
                                    <p:anim calcmode="lin" valueType="num">
                                      <p:cBhvr additive="base">
                                        <p:cTn id="145" dur="500" fill="hold"/>
                                        <p:tgtEl>
                                          <p:spTgt spid="3">
                                            <p:graphicEl>
                                              <a:dgm id="{2CA7CEF4-0858-4174-BDE4-DA32E5BC0667}"/>
                                            </p:graphicEl>
                                          </p:spTgt>
                                        </p:tgtEl>
                                        <p:attrNameLst>
                                          <p:attrName>ppt_y</p:attrName>
                                        </p:attrNameLst>
                                      </p:cBhvr>
                                      <p:tavLst>
                                        <p:tav tm="0">
                                          <p:val>
                                            <p:strVal val="1+#ppt_h/2"/>
                                          </p:val>
                                        </p:tav>
                                        <p:tav tm="100000">
                                          <p:val>
                                            <p:strVal val="#ppt_y"/>
                                          </p:val>
                                        </p:tav>
                                      </p:tavLst>
                                    </p:anim>
                                  </p:childTnLst>
                                </p:cTn>
                              </p:par>
                              <p:par>
                                <p:cTn id="146" presetID="2" presetClass="entr" presetSubtype="4" fill="hold" grpId="0" nodeType="withEffect">
                                  <p:stCondLst>
                                    <p:cond delay="0"/>
                                  </p:stCondLst>
                                  <p:childTnLst>
                                    <p:set>
                                      <p:cBhvr>
                                        <p:cTn id="147" dur="1" fill="hold">
                                          <p:stCondLst>
                                            <p:cond delay="0"/>
                                          </p:stCondLst>
                                        </p:cTn>
                                        <p:tgtEl>
                                          <p:spTgt spid="3">
                                            <p:graphicEl>
                                              <a:dgm id="{ADC63797-A7B1-4A9A-AC4F-2A7755748BD7}"/>
                                            </p:graphicEl>
                                          </p:spTgt>
                                        </p:tgtEl>
                                        <p:attrNameLst>
                                          <p:attrName>style.visibility</p:attrName>
                                        </p:attrNameLst>
                                      </p:cBhvr>
                                      <p:to>
                                        <p:strVal val="visible"/>
                                      </p:to>
                                    </p:set>
                                    <p:anim calcmode="lin" valueType="num">
                                      <p:cBhvr additive="base">
                                        <p:cTn id="148" dur="500" fill="hold"/>
                                        <p:tgtEl>
                                          <p:spTgt spid="3">
                                            <p:graphicEl>
                                              <a:dgm id="{ADC63797-A7B1-4A9A-AC4F-2A7755748BD7}"/>
                                            </p:graphicEl>
                                          </p:spTgt>
                                        </p:tgtEl>
                                        <p:attrNameLst>
                                          <p:attrName>ppt_x</p:attrName>
                                        </p:attrNameLst>
                                      </p:cBhvr>
                                      <p:tavLst>
                                        <p:tav tm="0">
                                          <p:val>
                                            <p:strVal val="#ppt_x"/>
                                          </p:val>
                                        </p:tav>
                                        <p:tav tm="100000">
                                          <p:val>
                                            <p:strVal val="#ppt_x"/>
                                          </p:val>
                                        </p:tav>
                                      </p:tavLst>
                                    </p:anim>
                                    <p:anim calcmode="lin" valueType="num">
                                      <p:cBhvr additive="base">
                                        <p:cTn id="149" dur="500" fill="hold"/>
                                        <p:tgtEl>
                                          <p:spTgt spid="3">
                                            <p:graphicEl>
                                              <a:dgm id="{ADC63797-A7B1-4A9A-AC4F-2A7755748BD7}"/>
                                            </p:graphicEl>
                                          </p:spTgt>
                                        </p:tgtEl>
                                        <p:attrNameLst>
                                          <p:attrName>ppt_y</p:attrName>
                                        </p:attrNameLst>
                                      </p:cBhvr>
                                      <p:tavLst>
                                        <p:tav tm="0">
                                          <p:val>
                                            <p:strVal val="1+#ppt_h/2"/>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4" fill="hold" grpId="0" nodeType="clickEffect">
                                  <p:stCondLst>
                                    <p:cond delay="0"/>
                                  </p:stCondLst>
                                  <p:childTnLst>
                                    <p:set>
                                      <p:cBhvr>
                                        <p:cTn id="153" dur="1" fill="hold">
                                          <p:stCondLst>
                                            <p:cond delay="0"/>
                                          </p:stCondLst>
                                        </p:cTn>
                                        <p:tgtEl>
                                          <p:spTgt spid="3">
                                            <p:graphicEl>
                                              <a:dgm id="{CED19760-9724-4985-AEE0-17A314B8CC64}"/>
                                            </p:graphicEl>
                                          </p:spTgt>
                                        </p:tgtEl>
                                        <p:attrNameLst>
                                          <p:attrName>style.visibility</p:attrName>
                                        </p:attrNameLst>
                                      </p:cBhvr>
                                      <p:to>
                                        <p:strVal val="visible"/>
                                      </p:to>
                                    </p:set>
                                    <p:anim calcmode="lin" valueType="num">
                                      <p:cBhvr additive="base">
                                        <p:cTn id="154" dur="500" fill="hold"/>
                                        <p:tgtEl>
                                          <p:spTgt spid="3">
                                            <p:graphicEl>
                                              <a:dgm id="{CED19760-9724-4985-AEE0-17A314B8CC64}"/>
                                            </p:graphicEl>
                                          </p:spTgt>
                                        </p:tgtEl>
                                        <p:attrNameLst>
                                          <p:attrName>ppt_x</p:attrName>
                                        </p:attrNameLst>
                                      </p:cBhvr>
                                      <p:tavLst>
                                        <p:tav tm="0">
                                          <p:val>
                                            <p:strVal val="#ppt_x"/>
                                          </p:val>
                                        </p:tav>
                                        <p:tav tm="100000">
                                          <p:val>
                                            <p:strVal val="#ppt_x"/>
                                          </p:val>
                                        </p:tav>
                                      </p:tavLst>
                                    </p:anim>
                                    <p:anim calcmode="lin" valueType="num">
                                      <p:cBhvr additive="base">
                                        <p:cTn id="155" dur="500" fill="hold"/>
                                        <p:tgtEl>
                                          <p:spTgt spid="3">
                                            <p:graphicEl>
                                              <a:dgm id="{CED19760-9724-4985-AEE0-17A314B8CC64}"/>
                                            </p:graphicEl>
                                          </p:spTgt>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
                                            <p:graphicEl>
                                              <a:dgm id="{C1065218-EC59-4956-A5A7-8D1545C1DD66}"/>
                                            </p:graphicEl>
                                          </p:spTgt>
                                        </p:tgtEl>
                                        <p:attrNameLst>
                                          <p:attrName>style.visibility</p:attrName>
                                        </p:attrNameLst>
                                      </p:cBhvr>
                                      <p:to>
                                        <p:strVal val="visible"/>
                                      </p:to>
                                    </p:set>
                                    <p:anim calcmode="lin" valueType="num">
                                      <p:cBhvr additive="base">
                                        <p:cTn id="158" dur="500" fill="hold"/>
                                        <p:tgtEl>
                                          <p:spTgt spid="3">
                                            <p:graphicEl>
                                              <a:dgm id="{C1065218-EC59-4956-A5A7-8D1545C1DD66}"/>
                                            </p:graphicEl>
                                          </p:spTgt>
                                        </p:tgtEl>
                                        <p:attrNameLst>
                                          <p:attrName>ppt_x</p:attrName>
                                        </p:attrNameLst>
                                      </p:cBhvr>
                                      <p:tavLst>
                                        <p:tav tm="0">
                                          <p:val>
                                            <p:strVal val="#ppt_x"/>
                                          </p:val>
                                        </p:tav>
                                        <p:tav tm="100000">
                                          <p:val>
                                            <p:strVal val="#ppt_x"/>
                                          </p:val>
                                        </p:tav>
                                      </p:tavLst>
                                    </p:anim>
                                    <p:anim calcmode="lin" valueType="num">
                                      <p:cBhvr additive="base">
                                        <p:cTn id="159" dur="500" fill="hold"/>
                                        <p:tgtEl>
                                          <p:spTgt spid="3">
                                            <p:graphicEl>
                                              <a:dgm id="{C1065218-EC59-4956-A5A7-8D1545C1DD66}"/>
                                            </p:graphicEl>
                                          </p:spTgt>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3">
                                            <p:graphicEl>
                                              <a:dgm id="{81950D43-43D1-4D90-88D7-44B246B80D21}"/>
                                            </p:graphicEl>
                                          </p:spTgt>
                                        </p:tgtEl>
                                        <p:attrNameLst>
                                          <p:attrName>style.visibility</p:attrName>
                                        </p:attrNameLst>
                                      </p:cBhvr>
                                      <p:to>
                                        <p:strVal val="visible"/>
                                      </p:to>
                                    </p:set>
                                    <p:anim calcmode="lin" valueType="num">
                                      <p:cBhvr additive="base">
                                        <p:cTn id="164" dur="500" fill="hold"/>
                                        <p:tgtEl>
                                          <p:spTgt spid="3">
                                            <p:graphicEl>
                                              <a:dgm id="{81950D43-43D1-4D90-88D7-44B246B80D21}"/>
                                            </p:graphicEl>
                                          </p:spTgt>
                                        </p:tgtEl>
                                        <p:attrNameLst>
                                          <p:attrName>ppt_x</p:attrName>
                                        </p:attrNameLst>
                                      </p:cBhvr>
                                      <p:tavLst>
                                        <p:tav tm="0">
                                          <p:val>
                                            <p:strVal val="#ppt_x"/>
                                          </p:val>
                                        </p:tav>
                                        <p:tav tm="100000">
                                          <p:val>
                                            <p:strVal val="#ppt_x"/>
                                          </p:val>
                                        </p:tav>
                                      </p:tavLst>
                                    </p:anim>
                                    <p:anim calcmode="lin" valueType="num">
                                      <p:cBhvr additive="base">
                                        <p:cTn id="165" dur="500" fill="hold"/>
                                        <p:tgtEl>
                                          <p:spTgt spid="3">
                                            <p:graphicEl>
                                              <a:dgm id="{81950D43-43D1-4D90-88D7-44B246B80D21}"/>
                                            </p:graphicEl>
                                          </p:spTgt>
                                        </p:tgtEl>
                                        <p:attrNameLst>
                                          <p:attrName>ppt_y</p:attrName>
                                        </p:attrNameLst>
                                      </p:cBhvr>
                                      <p:tavLst>
                                        <p:tav tm="0">
                                          <p:val>
                                            <p:strVal val="1+#ppt_h/2"/>
                                          </p:val>
                                        </p:tav>
                                        <p:tav tm="100000">
                                          <p:val>
                                            <p:strVal val="#ppt_y"/>
                                          </p:val>
                                        </p:tav>
                                      </p:tavLst>
                                    </p:anim>
                                  </p:childTnLst>
                                </p:cTn>
                              </p:par>
                              <p:par>
                                <p:cTn id="166" presetID="2" presetClass="entr" presetSubtype="4" fill="hold" grpId="0" nodeType="withEffect">
                                  <p:stCondLst>
                                    <p:cond delay="0"/>
                                  </p:stCondLst>
                                  <p:childTnLst>
                                    <p:set>
                                      <p:cBhvr>
                                        <p:cTn id="167" dur="1" fill="hold">
                                          <p:stCondLst>
                                            <p:cond delay="0"/>
                                          </p:stCondLst>
                                        </p:cTn>
                                        <p:tgtEl>
                                          <p:spTgt spid="3">
                                            <p:graphicEl>
                                              <a:dgm id="{1D92A847-E8A2-4998-B420-304C81C7A748}"/>
                                            </p:graphicEl>
                                          </p:spTgt>
                                        </p:tgtEl>
                                        <p:attrNameLst>
                                          <p:attrName>style.visibility</p:attrName>
                                        </p:attrNameLst>
                                      </p:cBhvr>
                                      <p:to>
                                        <p:strVal val="visible"/>
                                      </p:to>
                                    </p:set>
                                    <p:anim calcmode="lin" valueType="num">
                                      <p:cBhvr additive="base">
                                        <p:cTn id="168" dur="500" fill="hold"/>
                                        <p:tgtEl>
                                          <p:spTgt spid="3">
                                            <p:graphicEl>
                                              <a:dgm id="{1D92A847-E8A2-4998-B420-304C81C7A748}"/>
                                            </p:graphicEl>
                                          </p:spTgt>
                                        </p:tgtEl>
                                        <p:attrNameLst>
                                          <p:attrName>ppt_x</p:attrName>
                                        </p:attrNameLst>
                                      </p:cBhvr>
                                      <p:tavLst>
                                        <p:tav tm="0">
                                          <p:val>
                                            <p:strVal val="#ppt_x"/>
                                          </p:val>
                                        </p:tav>
                                        <p:tav tm="100000">
                                          <p:val>
                                            <p:strVal val="#ppt_x"/>
                                          </p:val>
                                        </p:tav>
                                      </p:tavLst>
                                    </p:anim>
                                    <p:anim calcmode="lin" valueType="num">
                                      <p:cBhvr additive="base">
                                        <p:cTn id="169" dur="500" fill="hold"/>
                                        <p:tgtEl>
                                          <p:spTgt spid="3">
                                            <p:graphicEl>
                                              <a:dgm id="{1D92A847-E8A2-4998-B420-304C81C7A748}"/>
                                            </p:graphicEl>
                                          </p:spTgt>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grpId="0" nodeType="clickEffect">
                                  <p:stCondLst>
                                    <p:cond delay="0"/>
                                  </p:stCondLst>
                                  <p:childTnLst>
                                    <p:set>
                                      <p:cBhvr>
                                        <p:cTn id="173" dur="1" fill="hold">
                                          <p:stCondLst>
                                            <p:cond delay="0"/>
                                          </p:stCondLst>
                                        </p:cTn>
                                        <p:tgtEl>
                                          <p:spTgt spid="3">
                                            <p:graphicEl>
                                              <a:dgm id="{3EA46605-927E-40D3-9433-1577688D762E}"/>
                                            </p:graphicEl>
                                          </p:spTgt>
                                        </p:tgtEl>
                                        <p:attrNameLst>
                                          <p:attrName>style.visibility</p:attrName>
                                        </p:attrNameLst>
                                      </p:cBhvr>
                                      <p:to>
                                        <p:strVal val="visible"/>
                                      </p:to>
                                    </p:set>
                                    <p:anim calcmode="lin" valueType="num">
                                      <p:cBhvr additive="base">
                                        <p:cTn id="174" dur="500" fill="hold"/>
                                        <p:tgtEl>
                                          <p:spTgt spid="3">
                                            <p:graphicEl>
                                              <a:dgm id="{3EA46605-927E-40D3-9433-1577688D762E}"/>
                                            </p:graphicEl>
                                          </p:spTgt>
                                        </p:tgtEl>
                                        <p:attrNameLst>
                                          <p:attrName>ppt_x</p:attrName>
                                        </p:attrNameLst>
                                      </p:cBhvr>
                                      <p:tavLst>
                                        <p:tav tm="0">
                                          <p:val>
                                            <p:strVal val="#ppt_x"/>
                                          </p:val>
                                        </p:tav>
                                        <p:tav tm="100000">
                                          <p:val>
                                            <p:strVal val="#ppt_x"/>
                                          </p:val>
                                        </p:tav>
                                      </p:tavLst>
                                    </p:anim>
                                    <p:anim calcmode="lin" valueType="num">
                                      <p:cBhvr additive="base">
                                        <p:cTn id="175" dur="500" fill="hold"/>
                                        <p:tgtEl>
                                          <p:spTgt spid="3">
                                            <p:graphicEl>
                                              <a:dgm id="{3EA46605-927E-40D3-9433-1577688D762E}"/>
                                            </p:graphicEl>
                                          </p:spTgt>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
                                            <p:graphicEl>
                                              <a:dgm id="{6DCBBF54-0E4B-4C8F-9C88-F269AFC48664}"/>
                                            </p:graphicEl>
                                          </p:spTgt>
                                        </p:tgtEl>
                                        <p:attrNameLst>
                                          <p:attrName>style.visibility</p:attrName>
                                        </p:attrNameLst>
                                      </p:cBhvr>
                                      <p:to>
                                        <p:strVal val="visible"/>
                                      </p:to>
                                    </p:set>
                                    <p:anim calcmode="lin" valueType="num">
                                      <p:cBhvr additive="base">
                                        <p:cTn id="178" dur="500" fill="hold"/>
                                        <p:tgtEl>
                                          <p:spTgt spid="3">
                                            <p:graphicEl>
                                              <a:dgm id="{6DCBBF54-0E4B-4C8F-9C88-F269AFC48664}"/>
                                            </p:graphicEl>
                                          </p:spTgt>
                                        </p:tgtEl>
                                        <p:attrNameLst>
                                          <p:attrName>ppt_x</p:attrName>
                                        </p:attrNameLst>
                                      </p:cBhvr>
                                      <p:tavLst>
                                        <p:tav tm="0">
                                          <p:val>
                                            <p:strVal val="#ppt_x"/>
                                          </p:val>
                                        </p:tav>
                                        <p:tav tm="100000">
                                          <p:val>
                                            <p:strVal val="#ppt_x"/>
                                          </p:val>
                                        </p:tav>
                                      </p:tavLst>
                                    </p:anim>
                                    <p:anim calcmode="lin" valueType="num">
                                      <p:cBhvr additive="base">
                                        <p:cTn id="179" dur="500" fill="hold"/>
                                        <p:tgtEl>
                                          <p:spTgt spid="3">
                                            <p:graphicEl>
                                              <a:dgm id="{6DCBBF54-0E4B-4C8F-9C88-F269AFC48664}"/>
                                            </p:graphicEl>
                                          </p:spTgt>
                                        </p:tgtEl>
                                        <p:attrNameLst>
                                          <p:attrName>ppt_y</p:attrName>
                                        </p:attrNameLst>
                                      </p:cBhvr>
                                      <p:tavLst>
                                        <p:tav tm="0">
                                          <p:val>
                                            <p:strVal val="1+#ppt_h/2"/>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2" presetClass="entr" presetSubtype="4" fill="hold" grpId="0" nodeType="clickEffect">
                                  <p:stCondLst>
                                    <p:cond delay="0"/>
                                  </p:stCondLst>
                                  <p:childTnLst>
                                    <p:set>
                                      <p:cBhvr>
                                        <p:cTn id="183" dur="1" fill="hold">
                                          <p:stCondLst>
                                            <p:cond delay="0"/>
                                          </p:stCondLst>
                                        </p:cTn>
                                        <p:tgtEl>
                                          <p:spTgt spid="3">
                                            <p:graphicEl>
                                              <a:dgm id="{29106AD1-0EFE-4E1D-BCFC-970A762AEF42}"/>
                                            </p:graphicEl>
                                          </p:spTgt>
                                        </p:tgtEl>
                                        <p:attrNameLst>
                                          <p:attrName>style.visibility</p:attrName>
                                        </p:attrNameLst>
                                      </p:cBhvr>
                                      <p:to>
                                        <p:strVal val="visible"/>
                                      </p:to>
                                    </p:set>
                                    <p:anim calcmode="lin" valueType="num">
                                      <p:cBhvr additive="base">
                                        <p:cTn id="184" dur="500" fill="hold"/>
                                        <p:tgtEl>
                                          <p:spTgt spid="3">
                                            <p:graphicEl>
                                              <a:dgm id="{29106AD1-0EFE-4E1D-BCFC-970A762AEF42}"/>
                                            </p:graphicEl>
                                          </p:spTgt>
                                        </p:tgtEl>
                                        <p:attrNameLst>
                                          <p:attrName>ppt_x</p:attrName>
                                        </p:attrNameLst>
                                      </p:cBhvr>
                                      <p:tavLst>
                                        <p:tav tm="0">
                                          <p:val>
                                            <p:strVal val="#ppt_x"/>
                                          </p:val>
                                        </p:tav>
                                        <p:tav tm="100000">
                                          <p:val>
                                            <p:strVal val="#ppt_x"/>
                                          </p:val>
                                        </p:tav>
                                      </p:tavLst>
                                    </p:anim>
                                    <p:anim calcmode="lin" valueType="num">
                                      <p:cBhvr additive="base">
                                        <p:cTn id="185" dur="500" fill="hold"/>
                                        <p:tgtEl>
                                          <p:spTgt spid="3">
                                            <p:graphicEl>
                                              <a:dgm id="{29106AD1-0EFE-4E1D-BCFC-970A762AEF42}"/>
                                            </p:graphicEl>
                                          </p:spTgt>
                                        </p:tgtEl>
                                        <p:attrNameLst>
                                          <p:attrName>ppt_y</p:attrName>
                                        </p:attrNameLst>
                                      </p:cBhvr>
                                      <p:tavLst>
                                        <p:tav tm="0">
                                          <p:val>
                                            <p:strVal val="1+#ppt_h/2"/>
                                          </p:val>
                                        </p:tav>
                                        <p:tav tm="100000">
                                          <p:val>
                                            <p:strVal val="#ppt_y"/>
                                          </p:val>
                                        </p:tav>
                                      </p:tavLst>
                                    </p:anim>
                                  </p:childTnLst>
                                </p:cTn>
                              </p:par>
                              <p:par>
                                <p:cTn id="186" presetID="2" presetClass="entr" presetSubtype="4" fill="hold" grpId="0" nodeType="withEffect">
                                  <p:stCondLst>
                                    <p:cond delay="0"/>
                                  </p:stCondLst>
                                  <p:childTnLst>
                                    <p:set>
                                      <p:cBhvr>
                                        <p:cTn id="187" dur="1" fill="hold">
                                          <p:stCondLst>
                                            <p:cond delay="0"/>
                                          </p:stCondLst>
                                        </p:cTn>
                                        <p:tgtEl>
                                          <p:spTgt spid="3">
                                            <p:graphicEl>
                                              <a:dgm id="{38509390-C18F-4509-A48D-09F8220F34C1}"/>
                                            </p:graphicEl>
                                          </p:spTgt>
                                        </p:tgtEl>
                                        <p:attrNameLst>
                                          <p:attrName>style.visibility</p:attrName>
                                        </p:attrNameLst>
                                      </p:cBhvr>
                                      <p:to>
                                        <p:strVal val="visible"/>
                                      </p:to>
                                    </p:set>
                                    <p:anim calcmode="lin" valueType="num">
                                      <p:cBhvr additive="base">
                                        <p:cTn id="188" dur="500" fill="hold"/>
                                        <p:tgtEl>
                                          <p:spTgt spid="3">
                                            <p:graphicEl>
                                              <a:dgm id="{38509390-C18F-4509-A48D-09F8220F34C1}"/>
                                            </p:graphicEl>
                                          </p:spTgt>
                                        </p:tgtEl>
                                        <p:attrNameLst>
                                          <p:attrName>ppt_x</p:attrName>
                                        </p:attrNameLst>
                                      </p:cBhvr>
                                      <p:tavLst>
                                        <p:tav tm="0">
                                          <p:val>
                                            <p:strVal val="#ppt_x"/>
                                          </p:val>
                                        </p:tav>
                                        <p:tav tm="100000">
                                          <p:val>
                                            <p:strVal val="#ppt_x"/>
                                          </p:val>
                                        </p:tav>
                                      </p:tavLst>
                                    </p:anim>
                                    <p:anim calcmode="lin" valueType="num">
                                      <p:cBhvr additive="base">
                                        <p:cTn id="189" dur="500" fill="hold"/>
                                        <p:tgtEl>
                                          <p:spTgt spid="3">
                                            <p:graphicEl>
                                              <a:dgm id="{38509390-C18F-4509-A48D-09F8220F34C1}"/>
                                            </p:graphicEl>
                                          </p:spTgt>
                                        </p:tgtEl>
                                        <p:attrNameLst>
                                          <p:attrName>ppt_y</p:attrName>
                                        </p:attrNameLst>
                                      </p:cBhvr>
                                      <p:tavLst>
                                        <p:tav tm="0">
                                          <p:val>
                                            <p:strVal val="1+#ppt_h/2"/>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2" presetClass="entr" presetSubtype="4" fill="hold" grpId="0" nodeType="clickEffect">
                                  <p:stCondLst>
                                    <p:cond delay="0"/>
                                  </p:stCondLst>
                                  <p:childTnLst>
                                    <p:set>
                                      <p:cBhvr>
                                        <p:cTn id="193" dur="1" fill="hold">
                                          <p:stCondLst>
                                            <p:cond delay="0"/>
                                          </p:stCondLst>
                                        </p:cTn>
                                        <p:tgtEl>
                                          <p:spTgt spid="3">
                                            <p:graphicEl>
                                              <a:dgm id="{D158881C-4E2A-4E35-B168-93A32BACD0EF}"/>
                                            </p:graphicEl>
                                          </p:spTgt>
                                        </p:tgtEl>
                                        <p:attrNameLst>
                                          <p:attrName>style.visibility</p:attrName>
                                        </p:attrNameLst>
                                      </p:cBhvr>
                                      <p:to>
                                        <p:strVal val="visible"/>
                                      </p:to>
                                    </p:set>
                                    <p:anim calcmode="lin" valueType="num">
                                      <p:cBhvr additive="base">
                                        <p:cTn id="194" dur="500" fill="hold"/>
                                        <p:tgtEl>
                                          <p:spTgt spid="3">
                                            <p:graphicEl>
                                              <a:dgm id="{D158881C-4E2A-4E35-B168-93A32BACD0EF}"/>
                                            </p:graphicEl>
                                          </p:spTgt>
                                        </p:tgtEl>
                                        <p:attrNameLst>
                                          <p:attrName>ppt_x</p:attrName>
                                        </p:attrNameLst>
                                      </p:cBhvr>
                                      <p:tavLst>
                                        <p:tav tm="0">
                                          <p:val>
                                            <p:strVal val="#ppt_x"/>
                                          </p:val>
                                        </p:tav>
                                        <p:tav tm="100000">
                                          <p:val>
                                            <p:strVal val="#ppt_x"/>
                                          </p:val>
                                        </p:tav>
                                      </p:tavLst>
                                    </p:anim>
                                    <p:anim calcmode="lin" valueType="num">
                                      <p:cBhvr additive="base">
                                        <p:cTn id="195" dur="500" fill="hold"/>
                                        <p:tgtEl>
                                          <p:spTgt spid="3">
                                            <p:graphicEl>
                                              <a:dgm id="{D158881C-4E2A-4E35-B168-93A32BACD0EF}"/>
                                            </p:graphicEl>
                                          </p:spTgt>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
                                            <p:graphicEl>
                                              <a:dgm id="{A9AA6261-A925-431B-ADBF-631B6DCBC9F9}"/>
                                            </p:graphicEl>
                                          </p:spTgt>
                                        </p:tgtEl>
                                        <p:attrNameLst>
                                          <p:attrName>style.visibility</p:attrName>
                                        </p:attrNameLst>
                                      </p:cBhvr>
                                      <p:to>
                                        <p:strVal val="visible"/>
                                      </p:to>
                                    </p:set>
                                    <p:anim calcmode="lin" valueType="num">
                                      <p:cBhvr additive="base">
                                        <p:cTn id="198" dur="500" fill="hold"/>
                                        <p:tgtEl>
                                          <p:spTgt spid="3">
                                            <p:graphicEl>
                                              <a:dgm id="{A9AA6261-A925-431B-ADBF-631B6DCBC9F9}"/>
                                            </p:graphicEl>
                                          </p:spTgt>
                                        </p:tgtEl>
                                        <p:attrNameLst>
                                          <p:attrName>ppt_x</p:attrName>
                                        </p:attrNameLst>
                                      </p:cBhvr>
                                      <p:tavLst>
                                        <p:tav tm="0">
                                          <p:val>
                                            <p:strVal val="#ppt_x"/>
                                          </p:val>
                                        </p:tav>
                                        <p:tav tm="100000">
                                          <p:val>
                                            <p:strVal val="#ppt_x"/>
                                          </p:val>
                                        </p:tav>
                                      </p:tavLst>
                                    </p:anim>
                                    <p:anim calcmode="lin" valueType="num">
                                      <p:cBhvr additive="base">
                                        <p:cTn id="199" dur="500" fill="hold"/>
                                        <p:tgtEl>
                                          <p:spTgt spid="3">
                                            <p:graphicEl>
                                              <a:dgm id="{A9AA6261-A925-431B-ADBF-631B6DCBC9F9}"/>
                                            </p:graphicEl>
                                          </p:spTgt>
                                        </p:tgtEl>
                                        <p:attrNameLst>
                                          <p:attrName>ppt_y</p:attrName>
                                        </p:attrNameLst>
                                      </p:cBhvr>
                                      <p:tavLst>
                                        <p:tav tm="0">
                                          <p:val>
                                            <p:strVal val="1+#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31" presetClass="entr" presetSubtype="0" fill="hold" grpId="0" nodeType="clickEffect">
                                  <p:stCondLst>
                                    <p:cond delay="0"/>
                                  </p:stCondLst>
                                  <p:childTnLst>
                                    <p:set>
                                      <p:cBhvr>
                                        <p:cTn id="203" dur="1" fill="hold">
                                          <p:stCondLst>
                                            <p:cond delay="0"/>
                                          </p:stCondLst>
                                        </p:cTn>
                                        <p:tgtEl>
                                          <p:spTgt spid="12"/>
                                        </p:tgtEl>
                                        <p:attrNameLst>
                                          <p:attrName>style.visibility</p:attrName>
                                        </p:attrNameLst>
                                      </p:cBhvr>
                                      <p:to>
                                        <p:strVal val="visible"/>
                                      </p:to>
                                    </p:set>
                                    <p:anim calcmode="lin" valueType="num">
                                      <p:cBhvr>
                                        <p:cTn id="204" dur="1000" fill="hold"/>
                                        <p:tgtEl>
                                          <p:spTgt spid="12"/>
                                        </p:tgtEl>
                                        <p:attrNameLst>
                                          <p:attrName>ppt_w</p:attrName>
                                        </p:attrNameLst>
                                      </p:cBhvr>
                                      <p:tavLst>
                                        <p:tav tm="0">
                                          <p:val>
                                            <p:fltVal val="0"/>
                                          </p:val>
                                        </p:tav>
                                        <p:tav tm="100000">
                                          <p:val>
                                            <p:strVal val="#ppt_w"/>
                                          </p:val>
                                        </p:tav>
                                      </p:tavLst>
                                    </p:anim>
                                    <p:anim calcmode="lin" valueType="num">
                                      <p:cBhvr>
                                        <p:cTn id="205" dur="1000" fill="hold"/>
                                        <p:tgtEl>
                                          <p:spTgt spid="12"/>
                                        </p:tgtEl>
                                        <p:attrNameLst>
                                          <p:attrName>ppt_h</p:attrName>
                                        </p:attrNameLst>
                                      </p:cBhvr>
                                      <p:tavLst>
                                        <p:tav tm="0">
                                          <p:val>
                                            <p:fltVal val="0"/>
                                          </p:val>
                                        </p:tav>
                                        <p:tav tm="100000">
                                          <p:val>
                                            <p:strVal val="#ppt_h"/>
                                          </p:val>
                                        </p:tav>
                                      </p:tavLst>
                                    </p:anim>
                                    <p:anim calcmode="lin" valueType="num">
                                      <p:cBhvr>
                                        <p:cTn id="206" dur="1000" fill="hold"/>
                                        <p:tgtEl>
                                          <p:spTgt spid="12"/>
                                        </p:tgtEl>
                                        <p:attrNameLst>
                                          <p:attrName>style.rotation</p:attrName>
                                        </p:attrNameLst>
                                      </p:cBhvr>
                                      <p:tavLst>
                                        <p:tav tm="0">
                                          <p:val>
                                            <p:fltVal val="90"/>
                                          </p:val>
                                        </p:tav>
                                        <p:tav tm="100000">
                                          <p:val>
                                            <p:fltVal val="0"/>
                                          </p:val>
                                        </p:tav>
                                      </p:tavLst>
                                    </p:anim>
                                    <p:animEffect transition="in" filter="fade">
                                      <p:cBhvr>
                                        <p:cTn id="207" dur="1000"/>
                                        <p:tgtEl>
                                          <p:spTgt spid="12"/>
                                        </p:tgtEl>
                                      </p:cBhvr>
                                    </p:animEffect>
                                  </p:childTnLst>
                                </p:cTn>
                              </p:par>
                            </p:childTnLst>
                          </p:cTn>
                        </p:par>
                      </p:childTnLst>
                    </p:cTn>
                  </p:par>
                  <p:par>
                    <p:cTn id="208" fill="hold">
                      <p:stCondLst>
                        <p:cond delay="indefinite"/>
                      </p:stCondLst>
                      <p:childTnLst>
                        <p:par>
                          <p:cTn id="209" fill="hold">
                            <p:stCondLst>
                              <p:cond delay="0"/>
                            </p:stCondLst>
                            <p:childTnLst>
                              <p:par>
                                <p:cTn id="210" presetID="31" presetClass="entr" presetSubtype="0" fill="hold" grpId="0" nodeType="clickEffect">
                                  <p:stCondLst>
                                    <p:cond delay="0"/>
                                  </p:stCondLst>
                                  <p:childTnLst>
                                    <p:set>
                                      <p:cBhvr>
                                        <p:cTn id="211" dur="1" fill="hold">
                                          <p:stCondLst>
                                            <p:cond delay="0"/>
                                          </p:stCondLst>
                                        </p:cTn>
                                        <p:tgtEl>
                                          <p:spTgt spid="13"/>
                                        </p:tgtEl>
                                        <p:attrNameLst>
                                          <p:attrName>style.visibility</p:attrName>
                                        </p:attrNameLst>
                                      </p:cBhvr>
                                      <p:to>
                                        <p:strVal val="visible"/>
                                      </p:to>
                                    </p:set>
                                    <p:anim calcmode="lin" valueType="num">
                                      <p:cBhvr>
                                        <p:cTn id="212" dur="1000" fill="hold"/>
                                        <p:tgtEl>
                                          <p:spTgt spid="13"/>
                                        </p:tgtEl>
                                        <p:attrNameLst>
                                          <p:attrName>ppt_w</p:attrName>
                                        </p:attrNameLst>
                                      </p:cBhvr>
                                      <p:tavLst>
                                        <p:tav tm="0">
                                          <p:val>
                                            <p:fltVal val="0"/>
                                          </p:val>
                                        </p:tav>
                                        <p:tav tm="100000">
                                          <p:val>
                                            <p:strVal val="#ppt_w"/>
                                          </p:val>
                                        </p:tav>
                                      </p:tavLst>
                                    </p:anim>
                                    <p:anim calcmode="lin" valueType="num">
                                      <p:cBhvr>
                                        <p:cTn id="213" dur="1000" fill="hold"/>
                                        <p:tgtEl>
                                          <p:spTgt spid="13"/>
                                        </p:tgtEl>
                                        <p:attrNameLst>
                                          <p:attrName>ppt_h</p:attrName>
                                        </p:attrNameLst>
                                      </p:cBhvr>
                                      <p:tavLst>
                                        <p:tav tm="0">
                                          <p:val>
                                            <p:fltVal val="0"/>
                                          </p:val>
                                        </p:tav>
                                        <p:tav tm="100000">
                                          <p:val>
                                            <p:strVal val="#ppt_h"/>
                                          </p:val>
                                        </p:tav>
                                      </p:tavLst>
                                    </p:anim>
                                    <p:anim calcmode="lin" valueType="num">
                                      <p:cBhvr>
                                        <p:cTn id="214" dur="1000" fill="hold"/>
                                        <p:tgtEl>
                                          <p:spTgt spid="13"/>
                                        </p:tgtEl>
                                        <p:attrNameLst>
                                          <p:attrName>style.rotation</p:attrName>
                                        </p:attrNameLst>
                                      </p:cBhvr>
                                      <p:tavLst>
                                        <p:tav tm="0">
                                          <p:val>
                                            <p:fltVal val="90"/>
                                          </p:val>
                                        </p:tav>
                                        <p:tav tm="100000">
                                          <p:val>
                                            <p:fltVal val="0"/>
                                          </p:val>
                                        </p:tav>
                                      </p:tavLst>
                                    </p:anim>
                                    <p:animEffect transition="in" filter="fade">
                                      <p:cBhvr>
                                        <p:cTn id="215" dur="1000"/>
                                        <p:tgtEl>
                                          <p:spTgt spid="13"/>
                                        </p:tgtEl>
                                      </p:cBhvr>
                                    </p:animEffect>
                                  </p:childTnLst>
                                </p:cTn>
                              </p:par>
                            </p:childTnLst>
                          </p:cTn>
                        </p:par>
                      </p:childTnLst>
                    </p:cTn>
                  </p:par>
                  <p:par>
                    <p:cTn id="216" fill="hold">
                      <p:stCondLst>
                        <p:cond delay="indefinite"/>
                      </p:stCondLst>
                      <p:childTnLst>
                        <p:par>
                          <p:cTn id="217" fill="hold">
                            <p:stCondLst>
                              <p:cond delay="0"/>
                            </p:stCondLst>
                            <p:childTnLst>
                              <p:par>
                                <p:cTn id="218" presetID="21" presetClass="entr" presetSubtype="1" fill="hold" grpId="0" nodeType="clickEffect">
                                  <p:stCondLst>
                                    <p:cond delay="0"/>
                                  </p:stCondLst>
                                  <p:childTnLst>
                                    <p:set>
                                      <p:cBhvr>
                                        <p:cTn id="219" dur="1" fill="hold">
                                          <p:stCondLst>
                                            <p:cond delay="0"/>
                                          </p:stCondLst>
                                        </p:cTn>
                                        <p:tgtEl>
                                          <p:spTgt spid="14"/>
                                        </p:tgtEl>
                                        <p:attrNameLst>
                                          <p:attrName>style.visibility</p:attrName>
                                        </p:attrNameLst>
                                      </p:cBhvr>
                                      <p:to>
                                        <p:strVal val="visible"/>
                                      </p:to>
                                    </p:set>
                                    <p:animEffect transition="in" filter="wheel(1)">
                                      <p:cBhvr>
                                        <p:cTn id="220" dur="2000"/>
                                        <p:tgtEl>
                                          <p:spTgt spid="14"/>
                                        </p:tgtEl>
                                      </p:cBhvr>
                                    </p:animEffect>
                                  </p:childTnLst>
                                </p:cTn>
                              </p:par>
                            </p:childTnLst>
                          </p:cTn>
                        </p:par>
                      </p:childTnLst>
                    </p:cTn>
                  </p:par>
                  <p:par>
                    <p:cTn id="221" fill="hold">
                      <p:stCondLst>
                        <p:cond delay="indefinite"/>
                      </p:stCondLst>
                      <p:childTnLst>
                        <p:par>
                          <p:cTn id="222" fill="hold">
                            <p:stCondLst>
                              <p:cond delay="0"/>
                            </p:stCondLst>
                            <p:childTnLst>
                              <p:par>
                                <p:cTn id="223" presetID="2" presetClass="entr" presetSubtype="4" fill="hold" grpId="0" nodeType="clickEffect">
                                  <p:stCondLst>
                                    <p:cond delay="0"/>
                                  </p:stCondLst>
                                  <p:childTnLst>
                                    <p:set>
                                      <p:cBhvr>
                                        <p:cTn id="224" dur="1" fill="hold">
                                          <p:stCondLst>
                                            <p:cond delay="0"/>
                                          </p:stCondLst>
                                        </p:cTn>
                                        <p:tgtEl>
                                          <p:spTgt spid="15"/>
                                        </p:tgtEl>
                                        <p:attrNameLst>
                                          <p:attrName>style.visibility</p:attrName>
                                        </p:attrNameLst>
                                      </p:cBhvr>
                                      <p:to>
                                        <p:strVal val="visible"/>
                                      </p:to>
                                    </p:set>
                                    <p:anim calcmode="lin" valueType="num">
                                      <p:cBhvr additive="base">
                                        <p:cTn id="225" dur="500" fill="hold"/>
                                        <p:tgtEl>
                                          <p:spTgt spid="15"/>
                                        </p:tgtEl>
                                        <p:attrNameLst>
                                          <p:attrName>ppt_x</p:attrName>
                                        </p:attrNameLst>
                                      </p:cBhvr>
                                      <p:tavLst>
                                        <p:tav tm="0">
                                          <p:val>
                                            <p:strVal val="#ppt_x"/>
                                          </p:val>
                                        </p:tav>
                                        <p:tav tm="100000">
                                          <p:val>
                                            <p:strVal val="#ppt_x"/>
                                          </p:val>
                                        </p:tav>
                                      </p:tavLst>
                                    </p:anim>
                                    <p:anim calcmode="lin" valueType="num">
                                      <p:cBhvr additive="base">
                                        <p:cTn id="2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2" presetClass="entr" presetSubtype="4" fill="hold" grpId="0" nodeType="clickEffect">
                                  <p:stCondLst>
                                    <p:cond delay="0"/>
                                  </p:stCondLst>
                                  <p:childTnLst>
                                    <p:set>
                                      <p:cBhvr>
                                        <p:cTn id="230" dur="1" fill="hold">
                                          <p:stCondLst>
                                            <p:cond delay="0"/>
                                          </p:stCondLst>
                                        </p:cTn>
                                        <p:tgtEl>
                                          <p:spTgt spid="88"/>
                                        </p:tgtEl>
                                        <p:attrNameLst>
                                          <p:attrName>style.visibility</p:attrName>
                                        </p:attrNameLst>
                                      </p:cBhvr>
                                      <p:to>
                                        <p:strVal val="visible"/>
                                      </p:to>
                                    </p:set>
                                    <p:anim calcmode="lin" valueType="num">
                                      <p:cBhvr additive="base">
                                        <p:cTn id="231" dur="500" fill="hold"/>
                                        <p:tgtEl>
                                          <p:spTgt spid="88"/>
                                        </p:tgtEl>
                                        <p:attrNameLst>
                                          <p:attrName>ppt_x</p:attrName>
                                        </p:attrNameLst>
                                      </p:cBhvr>
                                      <p:tavLst>
                                        <p:tav tm="0">
                                          <p:val>
                                            <p:strVal val="#ppt_x"/>
                                          </p:val>
                                        </p:tav>
                                        <p:tav tm="100000">
                                          <p:val>
                                            <p:strVal val="#ppt_x"/>
                                          </p:val>
                                        </p:tav>
                                      </p:tavLst>
                                    </p:anim>
                                    <p:anim calcmode="lin" valueType="num">
                                      <p:cBhvr additive="base">
                                        <p:cTn id="232"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3" grpId="0">
        <p:bldSub>
          <a:bldDgm bld="one"/>
        </p:bldSub>
      </p:bldGraphic>
      <p:bldP spid="4" grpId="0" animBg="1"/>
      <p:bldP spid="5" grpId="0"/>
      <p:bldP spid="6" grpId="0"/>
      <p:bldP spid="7" grpId="0" animBg="1"/>
      <p:bldP spid="12" grpId="0" animBg="1"/>
      <p:bldP spid="13" grpId="0"/>
      <p:bldP spid="14" grpId="0"/>
      <p:bldP spid="15" grpId="0" animBg="1"/>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Poppins"/>
                <a:cs typeface="Poppins"/>
              </a:rPr>
              <a:t>Year 9 → Year 10 Options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2400" b="1" dirty="0">
                <a:latin typeface="Poppins"/>
                <a:cs typeface="Poppins"/>
              </a:rPr>
              <a:t>Compulsory Subjects: </a:t>
            </a:r>
            <a:r>
              <a:rPr lang="en-US" sz="2400" dirty="0" err="1">
                <a:latin typeface="Poppins"/>
                <a:cs typeface="Poppins"/>
              </a:rPr>
              <a:t>Maths</a:t>
            </a:r>
            <a:r>
              <a:rPr lang="en-US" sz="2400" dirty="0">
                <a:latin typeface="Poppins"/>
                <a:cs typeface="Poppins"/>
              </a:rPr>
              <a:t>, English Language, English Literature, Biology, Chemistry, Physics</a:t>
            </a:r>
          </a:p>
          <a:p>
            <a:pPr marL="0" indent="0">
              <a:buNone/>
            </a:pPr>
            <a:r>
              <a:rPr lang="en-US" sz="2400" dirty="0">
                <a:latin typeface="Poppins"/>
                <a:cs typeface="Poppins"/>
              </a:rPr>
              <a:t>Students must select one subject from each of the 4 blocks</a:t>
            </a:r>
          </a:p>
          <a:p>
            <a:pPr marL="0" indent="0">
              <a:buNone/>
            </a:pPr>
            <a:endParaRPr lang="en-US" sz="2400" dirty="0">
              <a:latin typeface="Poppins"/>
              <a:cs typeface="Poppins"/>
            </a:endParaRPr>
          </a:p>
        </p:txBody>
      </p:sp>
      <p:pic>
        <p:nvPicPr>
          <p:cNvPr id="4" name="Picture 3" descr="A purple shield with a swan and a crown&#10;&#10;Description automatically generated">
            <a:extLst>
              <a:ext uri="{FF2B5EF4-FFF2-40B4-BE49-F238E27FC236}">
                <a16:creationId xmlns:a16="http://schemas.microsoft.com/office/drawing/2014/main" id="{66BD4C8D-4D44-2C9A-605B-5C39C8A68F51}"/>
              </a:ext>
            </a:extLst>
          </p:cNvPr>
          <p:cNvPicPr>
            <a:picLocks noChangeAspect="1"/>
          </p:cNvPicPr>
          <p:nvPr/>
        </p:nvPicPr>
        <p:blipFill>
          <a:blip r:embed="rId2"/>
          <a:stretch>
            <a:fillRect/>
          </a:stretch>
        </p:blipFill>
        <p:spPr>
          <a:xfrm>
            <a:off x="8145112" y="326572"/>
            <a:ext cx="781174" cy="1012382"/>
          </a:xfrm>
          <a:prstGeom prst="rect">
            <a:avLst/>
          </a:prstGeom>
        </p:spPr>
      </p:pic>
      <p:graphicFrame>
        <p:nvGraphicFramePr>
          <p:cNvPr id="5" name="Table 4">
            <a:extLst>
              <a:ext uri="{FF2B5EF4-FFF2-40B4-BE49-F238E27FC236}">
                <a16:creationId xmlns:a16="http://schemas.microsoft.com/office/drawing/2014/main" id="{B49185D9-7CA8-834D-E39D-BC2CBFC4926D}"/>
              </a:ext>
            </a:extLst>
          </p:cNvPr>
          <p:cNvGraphicFramePr>
            <a:graphicFrameLocks noGrp="1"/>
          </p:cNvGraphicFramePr>
          <p:nvPr>
            <p:extLst>
              <p:ext uri="{D42A27DB-BD31-4B8C-83A1-F6EECF244321}">
                <p14:modId xmlns:p14="http://schemas.microsoft.com/office/powerpoint/2010/main" val="1388684400"/>
              </p:ext>
            </p:extLst>
          </p:nvPr>
        </p:nvGraphicFramePr>
        <p:xfrm>
          <a:off x="3162822" y="2776602"/>
          <a:ext cx="5984527" cy="4097478"/>
        </p:xfrm>
        <a:graphic>
          <a:graphicData uri="http://schemas.openxmlformats.org/drawingml/2006/table">
            <a:tbl>
              <a:tblPr/>
              <a:tblGrid>
                <a:gridCol w="1833539">
                  <a:extLst>
                    <a:ext uri="{9D8B030D-6E8A-4147-A177-3AD203B41FA5}">
                      <a16:colId xmlns:a16="http://schemas.microsoft.com/office/drawing/2014/main" val="2612654132"/>
                    </a:ext>
                  </a:extLst>
                </a:gridCol>
                <a:gridCol w="1578801">
                  <a:extLst>
                    <a:ext uri="{9D8B030D-6E8A-4147-A177-3AD203B41FA5}">
                      <a16:colId xmlns:a16="http://schemas.microsoft.com/office/drawing/2014/main" val="2421293540"/>
                    </a:ext>
                  </a:extLst>
                </a:gridCol>
                <a:gridCol w="1288542">
                  <a:extLst>
                    <a:ext uri="{9D8B030D-6E8A-4147-A177-3AD203B41FA5}">
                      <a16:colId xmlns:a16="http://schemas.microsoft.com/office/drawing/2014/main" val="2029885590"/>
                    </a:ext>
                  </a:extLst>
                </a:gridCol>
                <a:gridCol w="1283645">
                  <a:extLst>
                    <a:ext uri="{9D8B030D-6E8A-4147-A177-3AD203B41FA5}">
                      <a16:colId xmlns:a16="http://schemas.microsoft.com/office/drawing/2014/main" val="2601541407"/>
                    </a:ext>
                  </a:extLst>
                </a:gridCol>
              </a:tblGrid>
              <a:tr h="422258">
                <a:tc>
                  <a:txBody>
                    <a:bodyPr/>
                    <a:lstStyle/>
                    <a:p>
                      <a:pPr fontAlgn="b"/>
                      <a:r>
                        <a:rPr lang="en-GB" sz="2000" b="1">
                          <a:solidFill>
                            <a:srgbClr val="000000"/>
                          </a:solidFill>
                          <a:effectLst/>
                          <a:latin typeface="Poppins"/>
                        </a:rPr>
                        <a:t>Block A</a:t>
                      </a:r>
                    </a:p>
                  </a:txBody>
                  <a:tcPr marL="9525" marR="9525" marT="9525" marB="0" anchor="b">
                    <a:lnL w="6350" cap="flat" cmpd="sng" algn="ctr">
                      <a:solidFill>
                        <a:srgbClr val="70FF20"/>
                      </a:solidFill>
                      <a:prstDash val="solid"/>
                      <a:round/>
                      <a:headEnd type="none" w="med" len="med"/>
                      <a:tailEnd type="none" w="med" len="med"/>
                    </a:lnL>
                    <a:lnR w="6350" cap="flat" cmpd="sng" algn="ctr">
                      <a:solidFill>
                        <a:srgbClr val="70FF20"/>
                      </a:solidFill>
                      <a:prstDash val="solid"/>
                      <a:round/>
                      <a:headEnd type="none" w="med" len="med"/>
                      <a:tailEnd type="none" w="med" len="med"/>
                    </a:lnR>
                    <a:lnT w="12700" cap="flat" cmpd="sng" algn="ctr">
                      <a:solidFill>
                        <a:srgbClr val="70FF20"/>
                      </a:solidFill>
                      <a:prstDash val="solid"/>
                      <a:round/>
                      <a:headEnd type="none" w="med" len="med"/>
                      <a:tailEnd type="none" w="med" len="med"/>
                    </a:lnT>
                    <a:lnB w="6350" cap="flat" cmpd="sng" algn="ctr">
                      <a:solidFill>
                        <a:srgbClr val="70FF20"/>
                      </a:solidFill>
                      <a:prstDash val="solid"/>
                      <a:round/>
                      <a:headEnd type="none" w="med" len="med"/>
                      <a:tailEnd type="none" w="med" len="med"/>
                    </a:lnB>
                    <a:solidFill>
                      <a:srgbClr val="C6EFCE"/>
                    </a:solidFill>
                  </a:tcPr>
                </a:tc>
                <a:tc>
                  <a:txBody>
                    <a:bodyPr/>
                    <a:lstStyle/>
                    <a:p>
                      <a:pPr fontAlgn="b"/>
                      <a:r>
                        <a:rPr lang="en-GB" sz="2000" b="1">
                          <a:solidFill>
                            <a:srgbClr val="000000"/>
                          </a:solidFill>
                          <a:effectLst/>
                          <a:latin typeface="Poppins"/>
                        </a:rPr>
                        <a:t>Block B</a:t>
                      </a:r>
                    </a:p>
                  </a:txBody>
                  <a:tcPr marL="9525" marR="9525" marT="9525" marB="0" anchor="b">
                    <a:lnL w="6350" cap="flat" cmpd="sng" algn="ctr">
                      <a:solidFill>
                        <a:srgbClr val="70FF20"/>
                      </a:solidFill>
                      <a:prstDash val="solid"/>
                      <a:round/>
                      <a:headEnd type="none" w="med" len="med"/>
                      <a:tailEnd type="none" w="med" len="med"/>
                    </a:lnL>
                    <a:lnR w="6350" cap="flat" cmpd="sng" algn="ctr">
                      <a:solidFill>
                        <a:srgbClr val="6029A2"/>
                      </a:solidFill>
                      <a:prstDash val="solid"/>
                      <a:round/>
                      <a:headEnd type="none" w="med" len="med"/>
                      <a:tailEnd type="none" w="med" len="med"/>
                    </a:lnR>
                    <a:lnT w="12700" cap="flat" cmpd="sng" algn="ctr">
                      <a:solidFill>
                        <a:srgbClr val="401CA2"/>
                      </a:solidFill>
                      <a:prstDash val="solid"/>
                      <a:round/>
                      <a:headEnd type="none" w="med" len="med"/>
                      <a:tailEnd type="none" w="med" len="med"/>
                    </a:lnT>
                    <a:lnB w="6350" cap="flat" cmpd="sng" algn="ctr">
                      <a:solidFill>
                        <a:srgbClr val="2080A2"/>
                      </a:solidFill>
                      <a:prstDash val="solid"/>
                      <a:round/>
                      <a:headEnd type="none" w="med" len="med"/>
                      <a:tailEnd type="none" w="med" len="med"/>
                    </a:lnB>
                    <a:solidFill>
                      <a:srgbClr val="C6EFCE"/>
                    </a:solidFill>
                  </a:tcPr>
                </a:tc>
                <a:tc>
                  <a:txBody>
                    <a:bodyPr/>
                    <a:lstStyle/>
                    <a:p>
                      <a:pPr fontAlgn="b"/>
                      <a:r>
                        <a:rPr lang="en-GB" sz="2000" b="1">
                          <a:solidFill>
                            <a:srgbClr val="000000"/>
                          </a:solidFill>
                          <a:effectLst/>
                          <a:latin typeface="Poppins"/>
                        </a:rPr>
                        <a:t>Block C</a:t>
                      </a:r>
                    </a:p>
                  </a:txBody>
                  <a:tcPr marL="9525" marR="9525" marT="9525" marB="0" anchor="b">
                    <a:lnL w="6350" cap="flat" cmpd="sng" algn="ctr">
                      <a:solidFill>
                        <a:srgbClr val="6029A2"/>
                      </a:solidFill>
                      <a:prstDash val="solid"/>
                      <a:round/>
                      <a:headEnd type="none" w="med" len="med"/>
                      <a:tailEnd type="none" w="med" len="med"/>
                    </a:lnL>
                    <a:lnR w="6350" cap="flat" cmpd="sng" algn="ctr">
                      <a:solidFill>
                        <a:srgbClr val="80BAAD"/>
                      </a:solidFill>
                      <a:prstDash val="solid"/>
                      <a:round/>
                      <a:headEnd type="none" w="med" len="med"/>
                      <a:tailEnd type="none" w="med" len="med"/>
                    </a:lnR>
                    <a:lnT w="12700" cap="flat" cmpd="sng" algn="ctr">
                      <a:solidFill>
                        <a:srgbClr val="00B3AD"/>
                      </a:solidFill>
                      <a:prstDash val="solid"/>
                      <a:round/>
                      <a:headEnd type="none" w="med" len="med"/>
                      <a:tailEnd type="none" w="med" len="med"/>
                    </a:lnT>
                    <a:lnB w="6350" cap="flat" cmpd="sng" algn="ctr">
                      <a:solidFill>
                        <a:srgbClr val="4093AD"/>
                      </a:solidFill>
                      <a:prstDash val="solid"/>
                      <a:round/>
                      <a:headEnd type="none" w="med" len="med"/>
                      <a:tailEnd type="none" w="med" len="med"/>
                    </a:lnB>
                    <a:solidFill>
                      <a:srgbClr val="C6EFCE"/>
                    </a:solidFill>
                  </a:tcPr>
                </a:tc>
                <a:tc>
                  <a:txBody>
                    <a:bodyPr/>
                    <a:lstStyle/>
                    <a:p>
                      <a:pPr fontAlgn="b"/>
                      <a:r>
                        <a:rPr lang="en-GB" sz="2000" b="1">
                          <a:solidFill>
                            <a:srgbClr val="000000"/>
                          </a:solidFill>
                          <a:effectLst/>
                          <a:latin typeface="Poppins"/>
                        </a:rPr>
                        <a:t>Block D</a:t>
                      </a:r>
                    </a:p>
                  </a:txBody>
                  <a:tcPr marL="9525" marR="9525" marT="9525" marB="0" anchor="b">
                    <a:lnL w="6350" cap="flat" cmpd="sng" algn="ctr">
                      <a:solidFill>
                        <a:srgbClr val="80BAAD"/>
                      </a:solidFill>
                      <a:prstDash val="solid"/>
                      <a:round/>
                      <a:headEnd type="none" w="med" len="med"/>
                      <a:tailEnd type="none" w="med" len="med"/>
                    </a:lnL>
                    <a:lnR w="12700" cap="flat" cmpd="sng" algn="ctr">
                      <a:solidFill>
                        <a:srgbClr val="8055AC"/>
                      </a:solidFill>
                      <a:prstDash val="solid"/>
                      <a:round/>
                      <a:headEnd type="none" w="med" len="med"/>
                      <a:tailEnd type="none" w="med" len="med"/>
                    </a:lnR>
                    <a:lnT w="12700" cap="flat" cmpd="sng" algn="ctr">
                      <a:solidFill>
                        <a:srgbClr val="000FAC"/>
                      </a:solidFill>
                      <a:prstDash val="solid"/>
                      <a:round/>
                      <a:headEnd type="none" w="med" len="med"/>
                      <a:tailEnd type="none" w="med" len="med"/>
                    </a:lnT>
                    <a:lnB w="6350" cap="flat" cmpd="sng" algn="ctr">
                      <a:solidFill>
                        <a:srgbClr val="60BCAC"/>
                      </a:solidFill>
                      <a:prstDash val="solid"/>
                      <a:round/>
                      <a:headEnd type="none" w="med" len="med"/>
                      <a:tailEnd type="none" w="med" len="med"/>
                    </a:lnB>
                    <a:solidFill>
                      <a:srgbClr val="C6EFCE"/>
                    </a:solidFill>
                  </a:tcPr>
                </a:tc>
                <a:extLst>
                  <a:ext uri="{0D108BD9-81ED-4DB2-BD59-A6C34878D82A}">
                    <a16:rowId xmlns:a16="http://schemas.microsoft.com/office/drawing/2014/main" val="1927761079"/>
                  </a:ext>
                </a:extLst>
              </a:tr>
              <a:tr h="735044">
                <a:tc>
                  <a:txBody>
                    <a:bodyPr/>
                    <a:lstStyle/>
                    <a:p>
                      <a:pPr fontAlgn="b"/>
                      <a:r>
                        <a:rPr lang="en-GB" sz="2000">
                          <a:solidFill>
                            <a:srgbClr val="000000"/>
                          </a:solidFill>
                          <a:effectLst/>
                          <a:latin typeface="Poppins"/>
                        </a:rPr>
                        <a:t>Geography</a:t>
                      </a:r>
                    </a:p>
                  </a:txBody>
                  <a:tcPr marL="9525" marR="9525" marT="9525" marB="0" anchor="b">
                    <a:lnL w="6350" cap="flat" cmpd="sng" algn="ctr">
                      <a:solidFill>
                        <a:srgbClr val="80BAAD"/>
                      </a:solidFill>
                      <a:prstDash val="solid"/>
                      <a:round/>
                      <a:headEnd type="none" w="med" len="med"/>
                      <a:tailEnd type="none" w="med" len="med"/>
                    </a:lnL>
                    <a:lnR w="6350" cap="flat" cmpd="sng" algn="ctr">
                      <a:solidFill>
                        <a:srgbClr val="80BAAD"/>
                      </a:solidFill>
                      <a:prstDash val="solid"/>
                      <a:round/>
                      <a:headEnd type="none" w="med" len="med"/>
                      <a:tailEnd type="none" w="med" len="med"/>
                    </a:lnR>
                    <a:lnT w="6350" cap="flat" cmpd="sng" algn="ctr">
                      <a:solidFill>
                        <a:srgbClr val="70FF20"/>
                      </a:solidFill>
                      <a:prstDash val="solid"/>
                      <a:round/>
                      <a:headEnd type="none" w="med" len="med"/>
                      <a:tailEnd type="none" w="med" len="med"/>
                    </a:lnT>
                    <a:lnB w="6350" cap="flat" cmpd="sng" algn="ctr">
                      <a:solidFill>
                        <a:srgbClr val="C087A3"/>
                      </a:solidFill>
                      <a:prstDash val="solid"/>
                      <a:round/>
                      <a:headEnd type="none" w="med" len="med"/>
                      <a:tailEnd type="none" w="med" len="med"/>
                    </a:lnB>
                    <a:noFill/>
                  </a:tcPr>
                </a:tc>
                <a:tc>
                  <a:txBody>
                    <a:bodyPr/>
                    <a:lstStyle/>
                    <a:p>
                      <a:pPr fontAlgn="b"/>
                      <a:r>
                        <a:rPr lang="en-GB" sz="2000">
                          <a:solidFill>
                            <a:srgbClr val="000000"/>
                          </a:solidFill>
                          <a:effectLst/>
                          <a:latin typeface="Poppins"/>
                        </a:rPr>
                        <a:t>Business</a:t>
                      </a:r>
                    </a:p>
                  </a:txBody>
                  <a:tcPr marL="9525" marR="9525" marT="9525" marB="0" anchor="b">
                    <a:lnL w="6350" cap="flat" cmpd="sng" algn="ctr">
                      <a:solidFill>
                        <a:srgbClr val="80BAAD"/>
                      </a:solidFill>
                      <a:prstDash val="solid"/>
                      <a:round/>
                      <a:headEnd type="none" w="med" len="med"/>
                      <a:tailEnd type="none" w="med" len="med"/>
                    </a:lnL>
                    <a:lnR w="6350" cap="flat" cmpd="sng" algn="ctr">
                      <a:solidFill>
                        <a:srgbClr val="208CAF"/>
                      </a:solidFill>
                      <a:prstDash val="solid"/>
                      <a:round/>
                      <a:headEnd type="none" w="med" len="med"/>
                      <a:tailEnd type="none" w="med" len="med"/>
                    </a:lnR>
                    <a:lnT w="6350" cap="flat" cmpd="sng" algn="ctr">
                      <a:solidFill>
                        <a:srgbClr val="2080A2"/>
                      </a:solidFill>
                      <a:prstDash val="solid"/>
                      <a:round/>
                      <a:headEnd type="none" w="med" len="med"/>
                      <a:tailEnd type="none" w="med" len="med"/>
                    </a:lnT>
                    <a:lnB w="6350" cap="flat" cmpd="sng" algn="ctr">
                      <a:solidFill>
                        <a:srgbClr val="40B3AF"/>
                      </a:solidFill>
                      <a:prstDash val="solid"/>
                      <a:round/>
                      <a:headEnd type="none" w="med" len="med"/>
                      <a:tailEnd type="none" w="med" len="med"/>
                    </a:lnB>
                    <a:noFill/>
                  </a:tcPr>
                </a:tc>
                <a:tc>
                  <a:txBody>
                    <a:bodyPr/>
                    <a:lstStyle/>
                    <a:p>
                      <a:pPr fontAlgn="b"/>
                      <a:r>
                        <a:rPr lang="en-GB" sz="2000">
                          <a:solidFill>
                            <a:srgbClr val="000000"/>
                          </a:solidFill>
                          <a:effectLst/>
                          <a:latin typeface="Poppins"/>
                        </a:rPr>
                        <a:t>French</a:t>
                      </a:r>
                    </a:p>
                  </a:txBody>
                  <a:tcPr marL="9525" marR="9525" marT="9525" marB="0" anchor="b">
                    <a:lnL w="6350" cap="flat" cmpd="sng" algn="ctr">
                      <a:solidFill>
                        <a:srgbClr val="208CAF"/>
                      </a:solidFill>
                      <a:prstDash val="solid"/>
                      <a:round/>
                      <a:headEnd type="none" w="med" len="med"/>
                      <a:tailEnd type="none" w="med" len="med"/>
                    </a:lnL>
                    <a:lnR w="6350" cap="flat" cmpd="sng" algn="ctr">
                      <a:solidFill>
                        <a:srgbClr val="A0B8AF"/>
                      </a:solidFill>
                      <a:prstDash val="solid"/>
                      <a:round/>
                      <a:headEnd type="none" w="med" len="med"/>
                      <a:tailEnd type="none" w="med" len="med"/>
                    </a:lnR>
                    <a:lnT w="6350" cap="flat" cmpd="sng" algn="ctr">
                      <a:solidFill>
                        <a:srgbClr val="4093AD"/>
                      </a:solidFill>
                      <a:prstDash val="solid"/>
                      <a:round/>
                      <a:headEnd type="none" w="med" len="med"/>
                      <a:tailEnd type="none" w="med" len="med"/>
                    </a:lnT>
                    <a:lnB w="6350" cap="flat" cmpd="sng" algn="ctr">
                      <a:solidFill>
                        <a:srgbClr val="20ADAF"/>
                      </a:solidFill>
                      <a:prstDash val="solid"/>
                      <a:round/>
                      <a:headEnd type="none" w="med" len="med"/>
                      <a:tailEnd type="none" w="med" len="med"/>
                    </a:lnB>
                    <a:noFill/>
                  </a:tcPr>
                </a:tc>
                <a:tc>
                  <a:txBody>
                    <a:bodyPr/>
                    <a:lstStyle/>
                    <a:p>
                      <a:pPr fontAlgn="b"/>
                      <a:r>
                        <a:rPr lang="en-GB" sz="2000">
                          <a:solidFill>
                            <a:srgbClr val="000000"/>
                          </a:solidFill>
                          <a:effectLst/>
                          <a:latin typeface="Poppins"/>
                        </a:rPr>
                        <a:t>Art</a:t>
                      </a:r>
                    </a:p>
                  </a:txBody>
                  <a:tcPr marL="9525" marR="9525" marT="9525" marB="0" anchor="b">
                    <a:lnL w="6350" cap="flat" cmpd="sng" algn="ctr">
                      <a:solidFill>
                        <a:srgbClr val="A0B8AF"/>
                      </a:solidFill>
                      <a:prstDash val="solid"/>
                      <a:round/>
                      <a:headEnd type="none" w="med" len="med"/>
                      <a:tailEnd type="none" w="med" len="med"/>
                    </a:lnL>
                    <a:lnR w="12700" cap="flat" cmpd="sng" algn="ctr">
                      <a:solidFill>
                        <a:srgbClr val="20E2AF"/>
                      </a:solidFill>
                      <a:prstDash val="solid"/>
                      <a:round/>
                      <a:headEnd type="none" w="med" len="med"/>
                      <a:tailEnd type="none" w="med" len="med"/>
                    </a:lnR>
                    <a:lnT w="6350" cap="flat" cmpd="sng" algn="ctr">
                      <a:solidFill>
                        <a:srgbClr val="60BCAC"/>
                      </a:solidFill>
                      <a:prstDash val="solid"/>
                      <a:round/>
                      <a:headEnd type="none" w="med" len="med"/>
                      <a:tailEnd type="none" w="med" len="med"/>
                    </a:lnT>
                    <a:lnB w="6350" cap="flat" cmpd="sng" algn="ctr">
                      <a:solidFill>
                        <a:srgbClr val="60F5AF"/>
                      </a:solidFill>
                      <a:prstDash val="solid"/>
                      <a:round/>
                      <a:headEnd type="none" w="med" len="med"/>
                      <a:tailEnd type="none" w="med" len="med"/>
                    </a:lnB>
                    <a:noFill/>
                  </a:tcPr>
                </a:tc>
                <a:extLst>
                  <a:ext uri="{0D108BD9-81ED-4DB2-BD59-A6C34878D82A}">
                    <a16:rowId xmlns:a16="http://schemas.microsoft.com/office/drawing/2014/main" val="2679973098"/>
                  </a:ext>
                </a:extLst>
              </a:tr>
              <a:tr h="735044">
                <a:tc>
                  <a:txBody>
                    <a:bodyPr/>
                    <a:lstStyle/>
                    <a:p>
                      <a:pPr fontAlgn="b"/>
                      <a:r>
                        <a:rPr lang="en-GB" sz="2000">
                          <a:solidFill>
                            <a:srgbClr val="000000"/>
                          </a:solidFill>
                          <a:effectLst/>
                          <a:latin typeface="Poppins"/>
                        </a:rPr>
                        <a:t>History</a:t>
                      </a:r>
                    </a:p>
                  </a:txBody>
                  <a:tcPr marL="9525" marR="9525" marT="9525" marB="0" anchor="b">
                    <a:lnL w="6350" cap="flat" cmpd="sng" algn="ctr">
                      <a:solidFill>
                        <a:srgbClr val="A032A8"/>
                      </a:solidFill>
                      <a:prstDash val="solid"/>
                      <a:round/>
                      <a:headEnd type="none" w="med" len="med"/>
                      <a:tailEnd type="none" w="med" len="med"/>
                    </a:lnL>
                    <a:lnR w="6350" cap="flat" cmpd="sng" algn="ctr">
                      <a:solidFill>
                        <a:srgbClr val="A032A8"/>
                      </a:solidFill>
                      <a:prstDash val="solid"/>
                      <a:round/>
                      <a:headEnd type="none" w="med" len="med"/>
                      <a:tailEnd type="none" w="med" len="med"/>
                    </a:lnR>
                    <a:lnT w="6350" cap="flat" cmpd="sng" algn="ctr">
                      <a:solidFill>
                        <a:srgbClr val="C087A3"/>
                      </a:solidFill>
                      <a:prstDash val="solid"/>
                      <a:round/>
                      <a:headEnd type="none" w="med" len="med"/>
                      <a:tailEnd type="none" w="med" len="med"/>
                    </a:lnT>
                    <a:lnB w="6350" cap="flat" cmpd="sng" algn="ctr">
                      <a:solidFill>
                        <a:srgbClr val="2039A8"/>
                      </a:solidFill>
                      <a:prstDash val="solid"/>
                      <a:round/>
                      <a:headEnd type="none" w="med" len="med"/>
                      <a:tailEnd type="none" w="med" len="med"/>
                    </a:lnB>
                    <a:noFill/>
                  </a:tcPr>
                </a:tc>
                <a:tc>
                  <a:txBody>
                    <a:bodyPr/>
                    <a:lstStyle/>
                    <a:p>
                      <a:pPr fontAlgn="b"/>
                      <a:r>
                        <a:rPr lang="en-GB" sz="2000">
                          <a:solidFill>
                            <a:srgbClr val="000000"/>
                          </a:solidFill>
                          <a:effectLst/>
                          <a:latin typeface="Poppins"/>
                        </a:rPr>
                        <a:t>Computing</a:t>
                      </a:r>
                    </a:p>
                  </a:txBody>
                  <a:tcPr marL="9525" marR="9525" marT="9525" marB="0" anchor="b">
                    <a:lnL w="6350" cap="flat" cmpd="sng" algn="ctr">
                      <a:solidFill>
                        <a:srgbClr val="A032A8"/>
                      </a:solidFill>
                      <a:prstDash val="solid"/>
                      <a:round/>
                      <a:headEnd type="none" w="med" len="med"/>
                      <a:tailEnd type="none" w="med" len="med"/>
                    </a:lnL>
                    <a:lnR w="6350" cap="flat" cmpd="sng" algn="ctr">
                      <a:solidFill>
                        <a:srgbClr val="6074A1"/>
                      </a:solidFill>
                      <a:prstDash val="solid"/>
                      <a:round/>
                      <a:headEnd type="none" w="med" len="med"/>
                      <a:tailEnd type="none" w="med" len="med"/>
                    </a:lnR>
                    <a:lnT w="6350" cap="flat" cmpd="sng" algn="ctr">
                      <a:solidFill>
                        <a:srgbClr val="40B3AF"/>
                      </a:solidFill>
                      <a:prstDash val="solid"/>
                      <a:round/>
                      <a:headEnd type="none" w="med" len="med"/>
                      <a:tailEnd type="none" w="med" len="med"/>
                    </a:lnT>
                    <a:lnB w="6350" cap="flat" cmpd="sng" algn="ctr">
                      <a:solidFill>
                        <a:srgbClr val="8059A1"/>
                      </a:solidFill>
                      <a:prstDash val="solid"/>
                      <a:round/>
                      <a:headEnd type="none" w="med" len="med"/>
                      <a:tailEnd type="none" w="med" len="med"/>
                    </a:lnB>
                    <a:noFill/>
                  </a:tcPr>
                </a:tc>
                <a:tc>
                  <a:txBody>
                    <a:bodyPr/>
                    <a:lstStyle/>
                    <a:p>
                      <a:pPr fontAlgn="b"/>
                      <a:r>
                        <a:rPr lang="en-GB" sz="2000">
                          <a:solidFill>
                            <a:srgbClr val="000000"/>
                          </a:solidFill>
                          <a:effectLst/>
                          <a:latin typeface="Poppins"/>
                        </a:rPr>
                        <a:t>History</a:t>
                      </a:r>
                    </a:p>
                  </a:txBody>
                  <a:tcPr marL="9525" marR="9525" marT="9525" marB="0" anchor="b">
                    <a:lnL w="6350" cap="flat" cmpd="sng" algn="ctr">
                      <a:solidFill>
                        <a:srgbClr val="6074A1"/>
                      </a:solidFill>
                      <a:prstDash val="solid"/>
                      <a:round/>
                      <a:headEnd type="none" w="med" len="med"/>
                      <a:tailEnd type="none" w="med" len="med"/>
                    </a:lnL>
                    <a:lnR w="6350" cap="flat" cmpd="sng" algn="ctr">
                      <a:solidFill>
                        <a:srgbClr val="C070AB"/>
                      </a:solidFill>
                      <a:prstDash val="solid"/>
                      <a:round/>
                      <a:headEnd type="none" w="med" len="med"/>
                      <a:tailEnd type="none" w="med" len="med"/>
                    </a:lnR>
                    <a:lnT w="6350" cap="flat" cmpd="sng" algn="ctr">
                      <a:solidFill>
                        <a:srgbClr val="20ADAF"/>
                      </a:solidFill>
                      <a:prstDash val="solid"/>
                      <a:round/>
                      <a:headEnd type="none" w="med" len="med"/>
                      <a:tailEnd type="none" w="med" len="med"/>
                    </a:lnT>
                    <a:lnB w="6350" cap="flat" cmpd="sng" algn="ctr">
                      <a:solidFill>
                        <a:srgbClr val="806CAB"/>
                      </a:solidFill>
                      <a:prstDash val="solid"/>
                      <a:round/>
                      <a:headEnd type="none" w="med" len="med"/>
                      <a:tailEnd type="none" w="med" len="med"/>
                    </a:lnB>
                    <a:noFill/>
                  </a:tcPr>
                </a:tc>
                <a:tc>
                  <a:txBody>
                    <a:bodyPr/>
                    <a:lstStyle/>
                    <a:p>
                      <a:pPr fontAlgn="b"/>
                      <a:r>
                        <a:rPr lang="en-GB" sz="2000">
                          <a:solidFill>
                            <a:srgbClr val="000000"/>
                          </a:solidFill>
                          <a:effectLst/>
                          <a:latin typeface="Poppins"/>
                        </a:rPr>
                        <a:t>Business</a:t>
                      </a:r>
                    </a:p>
                  </a:txBody>
                  <a:tcPr marL="9525" marR="9525" marT="9525" marB="0" anchor="b">
                    <a:lnL w="6350" cap="flat" cmpd="sng" algn="ctr">
                      <a:solidFill>
                        <a:srgbClr val="C070AB"/>
                      </a:solidFill>
                      <a:prstDash val="solid"/>
                      <a:round/>
                      <a:headEnd type="none" w="med" len="med"/>
                      <a:tailEnd type="none" w="med" len="med"/>
                    </a:lnL>
                    <a:lnR w="12700" cap="flat" cmpd="sng" algn="ctr">
                      <a:solidFill>
                        <a:srgbClr val="206DAA"/>
                      </a:solidFill>
                      <a:prstDash val="solid"/>
                      <a:round/>
                      <a:headEnd type="none" w="med" len="med"/>
                      <a:tailEnd type="none" w="med" len="med"/>
                    </a:lnR>
                    <a:lnT w="6350" cap="flat" cmpd="sng" algn="ctr">
                      <a:solidFill>
                        <a:srgbClr val="60F5AF"/>
                      </a:solidFill>
                      <a:prstDash val="solid"/>
                      <a:round/>
                      <a:headEnd type="none" w="med" len="med"/>
                      <a:tailEnd type="none" w="med" len="med"/>
                    </a:lnT>
                    <a:lnB w="6350" cap="flat" cmpd="sng" algn="ctr">
                      <a:solidFill>
                        <a:srgbClr val="807DAA"/>
                      </a:solidFill>
                      <a:prstDash val="solid"/>
                      <a:round/>
                      <a:headEnd type="none" w="med" len="med"/>
                      <a:tailEnd type="none" w="med" len="med"/>
                    </a:lnB>
                    <a:noFill/>
                  </a:tcPr>
                </a:tc>
                <a:extLst>
                  <a:ext uri="{0D108BD9-81ED-4DB2-BD59-A6C34878D82A}">
                    <a16:rowId xmlns:a16="http://schemas.microsoft.com/office/drawing/2014/main" val="764342898"/>
                  </a:ext>
                </a:extLst>
              </a:tr>
              <a:tr h="735044">
                <a:tc>
                  <a:txBody>
                    <a:bodyPr/>
                    <a:lstStyle/>
                    <a:p>
                      <a:pPr fontAlgn="b"/>
                      <a:r>
                        <a:rPr lang="en-GB" sz="2000">
                          <a:solidFill>
                            <a:srgbClr val="000000"/>
                          </a:solidFill>
                          <a:effectLst/>
                          <a:latin typeface="Poppins"/>
                        </a:rPr>
                        <a:t>Latin</a:t>
                      </a:r>
                    </a:p>
                  </a:txBody>
                  <a:tcPr marL="9525" marR="9525" marT="9525" marB="0" anchor="b">
                    <a:lnL w="6350" cap="flat" cmpd="sng" algn="ctr">
                      <a:solidFill>
                        <a:srgbClr val="60B0AA"/>
                      </a:solidFill>
                      <a:prstDash val="solid"/>
                      <a:round/>
                      <a:headEnd type="none" w="med" len="med"/>
                      <a:tailEnd type="none" w="med" len="med"/>
                    </a:lnL>
                    <a:lnR w="6350" cap="flat" cmpd="sng" algn="ctr">
                      <a:solidFill>
                        <a:srgbClr val="60B0AA"/>
                      </a:solidFill>
                      <a:prstDash val="solid"/>
                      <a:round/>
                      <a:headEnd type="none" w="med" len="med"/>
                      <a:tailEnd type="none" w="med" len="med"/>
                    </a:lnR>
                    <a:lnT w="6350" cap="flat" cmpd="sng" algn="ctr">
                      <a:solidFill>
                        <a:srgbClr val="2039A8"/>
                      </a:solidFill>
                      <a:prstDash val="solid"/>
                      <a:round/>
                      <a:headEnd type="none" w="med" len="med"/>
                      <a:tailEnd type="none" w="med" len="med"/>
                    </a:lnT>
                    <a:lnB w="6350" cap="flat" cmpd="sng" algn="ctr">
                      <a:solidFill>
                        <a:srgbClr val="A09FAA"/>
                      </a:solidFill>
                      <a:prstDash val="solid"/>
                      <a:round/>
                      <a:headEnd type="none" w="med" len="med"/>
                      <a:tailEnd type="none" w="med" len="med"/>
                    </a:lnB>
                    <a:noFill/>
                  </a:tcPr>
                </a:tc>
                <a:tc>
                  <a:txBody>
                    <a:bodyPr/>
                    <a:lstStyle/>
                    <a:p>
                      <a:pPr fontAlgn="b"/>
                      <a:r>
                        <a:rPr lang="en-GB" sz="2000">
                          <a:solidFill>
                            <a:srgbClr val="000000"/>
                          </a:solidFill>
                          <a:effectLst/>
                          <a:latin typeface="Poppins"/>
                        </a:rPr>
                        <a:t>Geography</a:t>
                      </a:r>
                    </a:p>
                  </a:txBody>
                  <a:tcPr marL="9525" marR="9525" marT="9525" marB="0" anchor="b">
                    <a:lnL w="6350" cap="flat" cmpd="sng" algn="ctr">
                      <a:solidFill>
                        <a:srgbClr val="60B0AA"/>
                      </a:solidFill>
                      <a:prstDash val="solid"/>
                      <a:round/>
                      <a:headEnd type="none" w="med" len="med"/>
                      <a:tailEnd type="none" w="med" len="med"/>
                    </a:lnL>
                    <a:lnR w="6350" cap="flat" cmpd="sng" algn="ctr">
                      <a:solidFill>
                        <a:srgbClr val="80A0AF"/>
                      </a:solidFill>
                      <a:prstDash val="solid"/>
                      <a:round/>
                      <a:headEnd type="none" w="med" len="med"/>
                      <a:tailEnd type="none" w="med" len="med"/>
                    </a:lnR>
                    <a:lnT w="6350" cap="flat" cmpd="sng" algn="ctr">
                      <a:solidFill>
                        <a:srgbClr val="8059A1"/>
                      </a:solidFill>
                      <a:prstDash val="solid"/>
                      <a:round/>
                      <a:headEnd type="none" w="med" len="med"/>
                      <a:tailEnd type="none" w="med" len="med"/>
                    </a:lnT>
                    <a:lnB w="6350" cap="flat" cmpd="sng" algn="ctr">
                      <a:solidFill>
                        <a:srgbClr val="A093AF"/>
                      </a:solidFill>
                      <a:prstDash val="solid"/>
                      <a:round/>
                      <a:headEnd type="none" w="med" len="med"/>
                      <a:tailEnd type="none" w="med" len="med"/>
                    </a:lnB>
                    <a:noFill/>
                  </a:tcPr>
                </a:tc>
                <a:tc>
                  <a:txBody>
                    <a:bodyPr/>
                    <a:lstStyle/>
                    <a:p>
                      <a:pPr fontAlgn="b"/>
                      <a:r>
                        <a:rPr lang="en-GB" sz="2000">
                          <a:solidFill>
                            <a:srgbClr val="000000"/>
                          </a:solidFill>
                          <a:effectLst/>
                          <a:latin typeface="Poppins"/>
                        </a:rPr>
                        <a:t>Mandarin</a:t>
                      </a:r>
                    </a:p>
                  </a:txBody>
                  <a:tcPr marL="9525" marR="9525" marT="9525" marB="0" anchor="b">
                    <a:lnL w="6350" cap="flat" cmpd="sng" algn="ctr">
                      <a:solidFill>
                        <a:srgbClr val="80A0AF"/>
                      </a:solidFill>
                      <a:prstDash val="solid"/>
                      <a:round/>
                      <a:headEnd type="none" w="med" len="med"/>
                      <a:tailEnd type="none" w="med" len="med"/>
                    </a:lnL>
                    <a:lnR w="6350" cap="flat" cmpd="sng" algn="ctr">
                      <a:solidFill>
                        <a:srgbClr val="80B9AA"/>
                      </a:solidFill>
                      <a:prstDash val="solid"/>
                      <a:round/>
                      <a:headEnd type="none" w="med" len="med"/>
                      <a:tailEnd type="none" w="med" len="med"/>
                    </a:lnR>
                    <a:lnT w="6350" cap="flat" cmpd="sng" algn="ctr">
                      <a:solidFill>
                        <a:srgbClr val="806CAB"/>
                      </a:solidFill>
                      <a:prstDash val="solid"/>
                      <a:round/>
                      <a:headEnd type="none" w="med" len="med"/>
                      <a:tailEnd type="none" w="med" len="med"/>
                    </a:lnT>
                    <a:lnB w="6350" cap="flat" cmpd="sng" algn="ctr">
                      <a:solidFill>
                        <a:srgbClr val="C08DAA"/>
                      </a:solidFill>
                      <a:prstDash val="solid"/>
                      <a:round/>
                      <a:headEnd type="none" w="med" len="med"/>
                      <a:tailEnd type="none" w="med" len="med"/>
                    </a:lnB>
                    <a:noFill/>
                  </a:tcPr>
                </a:tc>
                <a:tc>
                  <a:txBody>
                    <a:bodyPr/>
                    <a:lstStyle/>
                    <a:p>
                      <a:pPr fontAlgn="b"/>
                      <a:r>
                        <a:rPr lang="en-GB" sz="2000">
                          <a:solidFill>
                            <a:srgbClr val="000000"/>
                          </a:solidFill>
                          <a:effectLst/>
                          <a:latin typeface="Poppins"/>
                        </a:rPr>
                        <a:t>Classics</a:t>
                      </a:r>
                    </a:p>
                  </a:txBody>
                  <a:tcPr marL="9525" marR="9525" marT="9525" marB="0" anchor="b">
                    <a:lnL w="6350" cap="flat" cmpd="sng" algn="ctr">
                      <a:solidFill>
                        <a:srgbClr val="80B9AA"/>
                      </a:solidFill>
                      <a:prstDash val="solid"/>
                      <a:round/>
                      <a:headEnd type="none" w="med" len="med"/>
                      <a:tailEnd type="none" w="med" len="med"/>
                    </a:lnL>
                    <a:lnR w="12700" cap="flat" cmpd="sng" algn="ctr">
                      <a:solidFill>
                        <a:srgbClr val="A0CBB5"/>
                      </a:solidFill>
                      <a:prstDash val="solid"/>
                      <a:round/>
                      <a:headEnd type="none" w="med" len="med"/>
                      <a:tailEnd type="none" w="med" len="med"/>
                    </a:lnR>
                    <a:lnT w="6350" cap="flat" cmpd="sng" algn="ctr">
                      <a:solidFill>
                        <a:srgbClr val="807DAA"/>
                      </a:solidFill>
                      <a:prstDash val="solid"/>
                      <a:round/>
                      <a:headEnd type="none" w="med" len="med"/>
                      <a:tailEnd type="none" w="med" len="med"/>
                    </a:lnT>
                    <a:lnB w="6350" cap="flat" cmpd="sng" algn="ctr">
                      <a:solidFill>
                        <a:srgbClr val="80CCB5"/>
                      </a:solidFill>
                      <a:prstDash val="solid"/>
                      <a:round/>
                      <a:headEnd type="none" w="med" len="med"/>
                      <a:tailEnd type="none" w="med" len="med"/>
                    </a:lnB>
                    <a:noFill/>
                  </a:tcPr>
                </a:tc>
                <a:extLst>
                  <a:ext uri="{0D108BD9-81ED-4DB2-BD59-A6C34878D82A}">
                    <a16:rowId xmlns:a16="http://schemas.microsoft.com/office/drawing/2014/main" val="796063354"/>
                  </a:ext>
                </a:extLst>
              </a:tr>
              <a:tr h="735044">
                <a:tc>
                  <a:txBody>
                    <a:bodyPr/>
                    <a:lstStyle/>
                    <a:p>
                      <a:pPr fontAlgn="b"/>
                      <a:r>
                        <a:rPr lang="en-GB" sz="2000">
                          <a:solidFill>
                            <a:srgbClr val="000000"/>
                          </a:solidFill>
                          <a:effectLst/>
                          <a:latin typeface="Poppins"/>
                        </a:rPr>
                        <a:t>Spanish</a:t>
                      </a:r>
                    </a:p>
                  </a:txBody>
                  <a:tcPr marL="9525" marR="9525" marT="9525" marB="0" anchor="b">
                    <a:lnL w="6350" cap="flat" cmpd="sng" algn="ctr">
                      <a:solidFill>
                        <a:srgbClr val="00CFB5"/>
                      </a:solidFill>
                      <a:prstDash val="solid"/>
                      <a:round/>
                      <a:headEnd type="none" w="med" len="med"/>
                      <a:tailEnd type="none" w="med" len="med"/>
                    </a:lnL>
                    <a:lnR w="6350" cap="flat" cmpd="sng" algn="ctr">
                      <a:solidFill>
                        <a:srgbClr val="00CFB5"/>
                      </a:solidFill>
                      <a:prstDash val="solid"/>
                      <a:round/>
                      <a:headEnd type="none" w="med" len="med"/>
                      <a:tailEnd type="none" w="med" len="med"/>
                    </a:lnR>
                    <a:lnT w="6350" cap="flat" cmpd="sng" algn="ctr">
                      <a:solidFill>
                        <a:srgbClr val="A09FAA"/>
                      </a:solidFill>
                      <a:prstDash val="solid"/>
                      <a:round/>
                      <a:headEnd type="none" w="med" len="med"/>
                      <a:tailEnd type="none" w="med" len="med"/>
                    </a:lnT>
                    <a:lnB w="6350" cap="flat" cmpd="sng" algn="ctr">
                      <a:solidFill>
                        <a:srgbClr val="80EBB5"/>
                      </a:solidFill>
                      <a:prstDash val="solid"/>
                      <a:round/>
                      <a:headEnd type="none" w="med" len="med"/>
                      <a:tailEnd type="none" w="med" len="med"/>
                    </a:lnB>
                    <a:noFill/>
                  </a:tcPr>
                </a:tc>
                <a:tc>
                  <a:txBody>
                    <a:bodyPr/>
                    <a:lstStyle/>
                    <a:p>
                      <a:pPr fontAlgn="b"/>
                      <a:r>
                        <a:rPr lang="en-GB" sz="2000">
                          <a:solidFill>
                            <a:srgbClr val="000000"/>
                          </a:solidFill>
                          <a:effectLst/>
                          <a:latin typeface="Poppins"/>
                        </a:rPr>
                        <a:t>Music</a:t>
                      </a:r>
                    </a:p>
                  </a:txBody>
                  <a:tcPr marL="9525" marR="9525" marT="9525" marB="0" anchor="b">
                    <a:lnL w="6350" cap="flat" cmpd="sng" algn="ctr">
                      <a:solidFill>
                        <a:srgbClr val="00CFB5"/>
                      </a:solidFill>
                      <a:prstDash val="solid"/>
                      <a:round/>
                      <a:headEnd type="none" w="med" len="med"/>
                      <a:tailEnd type="none" w="med" len="med"/>
                    </a:lnL>
                    <a:lnR w="6350" cap="flat" cmpd="sng" algn="ctr">
                      <a:solidFill>
                        <a:srgbClr val="2097B5"/>
                      </a:solidFill>
                      <a:prstDash val="solid"/>
                      <a:round/>
                      <a:headEnd type="none" w="med" len="med"/>
                      <a:tailEnd type="none" w="med" len="med"/>
                    </a:lnR>
                    <a:lnT w="6350" cap="flat" cmpd="sng" algn="ctr">
                      <a:solidFill>
                        <a:srgbClr val="A093AF"/>
                      </a:solidFill>
                      <a:prstDash val="solid"/>
                      <a:round/>
                      <a:headEnd type="none" w="med" len="med"/>
                      <a:tailEnd type="none" w="med" len="med"/>
                    </a:lnT>
                    <a:lnB w="6350" cap="flat" cmpd="sng" algn="ctr">
                      <a:solidFill>
                        <a:srgbClr val="C0B7AA"/>
                      </a:solidFill>
                      <a:prstDash val="solid"/>
                      <a:round/>
                      <a:headEnd type="none" w="med" len="med"/>
                      <a:tailEnd type="none" w="med" len="med"/>
                    </a:lnB>
                    <a:noFill/>
                  </a:tcPr>
                </a:tc>
                <a:tc>
                  <a:txBody>
                    <a:bodyPr/>
                    <a:lstStyle/>
                    <a:p>
                      <a:pPr fontAlgn="b"/>
                      <a:r>
                        <a:rPr lang="en-GB" sz="2000">
                          <a:solidFill>
                            <a:srgbClr val="000000"/>
                          </a:solidFill>
                          <a:effectLst/>
                          <a:latin typeface="Poppins"/>
                        </a:rPr>
                        <a:t>Spanish</a:t>
                      </a:r>
                    </a:p>
                  </a:txBody>
                  <a:tcPr marL="9525" marR="9525" marT="9525" marB="0" anchor="b">
                    <a:lnL w="6350" cap="flat" cmpd="sng" algn="ctr">
                      <a:solidFill>
                        <a:srgbClr val="2097B5"/>
                      </a:solidFill>
                      <a:prstDash val="solid"/>
                      <a:round/>
                      <a:headEnd type="none" w="med" len="med"/>
                      <a:tailEnd type="none" w="med" len="med"/>
                    </a:lnL>
                    <a:lnR w="6350" cap="flat" cmpd="sng" algn="ctr">
                      <a:solidFill>
                        <a:srgbClr val="601EB4"/>
                      </a:solidFill>
                      <a:prstDash val="solid"/>
                      <a:round/>
                      <a:headEnd type="none" w="med" len="med"/>
                      <a:tailEnd type="none" w="med" len="med"/>
                    </a:lnR>
                    <a:lnT w="6350" cap="flat" cmpd="sng" algn="ctr">
                      <a:solidFill>
                        <a:srgbClr val="C08DAA"/>
                      </a:solidFill>
                      <a:prstDash val="solid"/>
                      <a:round/>
                      <a:headEnd type="none" w="med" len="med"/>
                      <a:tailEnd type="none" w="med" len="med"/>
                    </a:lnT>
                    <a:lnB w="6350" cap="flat" cmpd="sng" algn="ctr">
                      <a:solidFill>
                        <a:srgbClr val="202FB4"/>
                      </a:solidFill>
                      <a:prstDash val="solid"/>
                      <a:round/>
                      <a:headEnd type="none" w="med" len="med"/>
                      <a:tailEnd type="none" w="med" len="med"/>
                    </a:lnB>
                    <a:noFill/>
                  </a:tcPr>
                </a:tc>
                <a:tc>
                  <a:txBody>
                    <a:bodyPr/>
                    <a:lstStyle/>
                    <a:p>
                      <a:pPr fontAlgn="b"/>
                      <a:r>
                        <a:rPr lang="en-GB" sz="2000">
                          <a:solidFill>
                            <a:srgbClr val="000000"/>
                          </a:solidFill>
                          <a:effectLst/>
                          <a:latin typeface="Poppins"/>
                        </a:rPr>
                        <a:t>Drama</a:t>
                      </a:r>
                    </a:p>
                  </a:txBody>
                  <a:tcPr marL="9525" marR="9525" marT="9525" marB="0" anchor="b">
                    <a:lnL w="6350" cap="flat" cmpd="sng" algn="ctr">
                      <a:solidFill>
                        <a:srgbClr val="601EB4"/>
                      </a:solidFill>
                      <a:prstDash val="solid"/>
                      <a:round/>
                      <a:headEnd type="none" w="med" len="med"/>
                      <a:tailEnd type="none" w="med" len="med"/>
                    </a:lnL>
                    <a:lnR w="12700" cap="flat" cmpd="sng" algn="ctr">
                      <a:solidFill>
                        <a:srgbClr val="C017B4"/>
                      </a:solidFill>
                      <a:prstDash val="solid"/>
                      <a:round/>
                      <a:headEnd type="none" w="med" len="med"/>
                      <a:tailEnd type="none" w="med" len="med"/>
                    </a:lnR>
                    <a:lnT w="6350" cap="flat" cmpd="sng" algn="ctr">
                      <a:solidFill>
                        <a:srgbClr val="80CCB5"/>
                      </a:solidFill>
                      <a:prstDash val="solid"/>
                      <a:round/>
                      <a:headEnd type="none" w="med" len="med"/>
                      <a:tailEnd type="none" w="med" len="med"/>
                    </a:lnT>
                    <a:lnB w="6350" cap="flat" cmpd="sng" algn="ctr">
                      <a:solidFill>
                        <a:srgbClr val="4015B4"/>
                      </a:solidFill>
                      <a:prstDash val="solid"/>
                      <a:round/>
                      <a:headEnd type="none" w="med" len="med"/>
                      <a:tailEnd type="none" w="med" len="med"/>
                    </a:lnB>
                    <a:noFill/>
                  </a:tcPr>
                </a:tc>
                <a:extLst>
                  <a:ext uri="{0D108BD9-81ED-4DB2-BD59-A6C34878D82A}">
                    <a16:rowId xmlns:a16="http://schemas.microsoft.com/office/drawing/2014/main" val="3924234117"/>
                  </a:ext>
                </a:extLst>
              </a:tr>
              <a:tr h="735044">
                <a:tc>
                  <a:txBody>
                    <a:bodyPr/>
                    <a:lstStyle/>
                    <a:p>
                      <a:pPr fontAlgn="b"/>
                      <a:endParaRPr lang="en-GB" sz="2000">
                        <a:solidFill>
                          <a:srgbClr val="000000"/>
                        </a:solidFill>
                        <a:effectLst/>
                        <a:latin typeface="Poppins"/>
                      </a:endParaRPr>
                    </a:p>
                  </a:txBody>
                  <a:tcPr marL="9525" marR="9525" marT="9525" marB="0" anchor="b">
                    <a:lnL w="6350" cap="flat" cmpd="sng" algn="ctr">
                      <a:solidFill>
                        <a:srgbClr val="003DB4"/>
                      </a:solidFill>
                      <a:prstDash val="solid"/>
                      <a:round/>
                      <a:headEnd type="none" w="med" len="med"/>
                      <a:tailEnd type="none" w="med" len="med"/>
                    </a:lnL>
                    <a:lnR w="6350" cap="flat" cmpd="sng" algn="ctr">
                      <a:solidFill>
                        <a:srgbClr val="003DB4"/>
                      </a:solidFill>
                      <a:prstDash val="solid"/>
                      <a:round/>
                      <a:headEnd type="none" w="med" len="med"/>
                      <a:tailEnd type="none" w="med" len="med"/>
                    </a:lnR>
                    <a:lnT w="6350" cap="flat" cmpd="sng" algn="ctr">
                      <a:solidFill>
                        <a:srgbClr val="80EBB5"/>
                      </a:solidFill>
                      <a:prstDash val="solid"/>
                      <a:round/>
                      <a:headEnd type="none" w="med" len="med"/>
                      <a:tailEnd type="none" w="med" len="med"/>
                    </a:lnT>
                    <a:lnB w="12700" cap="flat" cmpd="sng" algn="ctr">
                      <a:solidFill>
                        <a:srgbClr val="2022B4"/>
                      </a:solidFill>
                      <a:prstDash val="solid"/>
                      <a:round/>
                      <a:headEnd type="none" w="med" len="med"/>
                      <a:tailEnd type="none" w="med" len="med"/>
                    </a:lnB>
                    <a:noFill/>
                  </a:tcPr>
                </a:tc>
                <a:tc>
                  <a:txBody>
                    <a:bodyPr/>
                    <a:lstStyle/>
                    <a:p>
                      <a:pPr fontAlgn="b"/>
                      <a:r>
                        <a:rPr lang="en-GB" sz="2000">
                          <a:solidFill>
                            <a:srgbClr val="000000"/>
                          </a:solidFill>
                          <a:effectLst/>
                          <a:latin typeface="Poppins"/>
                        </a:rPr>
                        <a:t>PE</a:t>
                      </a:r>
                    </a:p>
                  </a:txBody>
                  <a:tcPr marL="9525" marR="9525" marT="9525" marB="0" anchor="b">
                    <a:lnL w="6350" cap="flat" cmpd="sng" algn="ctr">
                      <a:solidFill>
                        <a:srgbClr val="003DB4"/>
                      </a:solidFill>
                      <a:prstDash val="solid"/>
                      <a:round/>
                      <a:headEnd type="none" w="med" len="med"/>
                      <a:tailEnd type="none" w="med" len="med"/>
                    </a:lnL>
                    <a:lnR w="6350" cap="flat" cmpd="sng" algn="ctr">
                      <a:solidFill>
                        <a:srgbClr val="8010B4"/>
                      </a:solidFill>
                      <a:prstDash val="solid"/>
                      <a:round/>
                      <a:headEnd type="none" w="med" len="med"/>
                      <a:tailEnd type="none" w="med" len="med"/>
                    </a:lnR>
                    <a:lnT w="6350" cap="flat" cmpd="sng" algn="ctr">
                      <a:solidFill>
                        <a:srgbClr val="C0B7AA"/>
                      </a:solidFill>
                      <a:prstDash val="solid"/>
                      <a:round/>
                      <a:headEnd type="none" w="med" len="med"/>
                      <a:tailEnd type="none" w="med" len="med"/>
                    </a:lnT>
                    <a:lnB w="12700" cap="flat" cmpd="sng" algn="ctr">
                      <a:solidFill>
                        <a:srgbClr val="6034B4"/>
                      </a:solidFill>
                      <a:prstDash val="solid"/>
                      <a:round/>
                      <a:headEnd type="none" w="med" len="med"/>
                      <a:tailEnd type="none" w="med" len="med"/>
                    </a:lnB>
                    <a:noFill/>
                  </a:tcPr>
                </a:tc>
                <a:tc>
                  <a:txBody>
                    <a:bodyPr/>
                    <a:lstStyle/>
                    <a:p>
                      <a:pPr fontAlgn="b"/>
                      <a:endParaRPr lang="en-GB" sz="2000">
                        <a:solidFill>
                          <a:srgbClr val="000000"/>
                        </a:solidFill>
                        <a:effectLst/>
                        <a:latin typeface="Poppins"/>
                      </a:endParaRPr>
                    </a:p>
                  </a:txBody>
                  <a:tcPr marL="9525" marR="9525" marT="9525" marB="0" anchor="b">
                    <a:lnL w="6350" cap="flat" cmpd="sng" algn="ctr">
                      <a:solidFill>
                        <a:srgbClr val="8010B4"/>
                      </a:solidFill>
                      <a:prstDash val="solid"/>
                      <a:round/>
                      <a:headEnd type="none" w="med" len="med"/>
                      <a:tailEnd type="none" w="med" len="med"/>
                    </a:lnL>
                    <a:lnR w="6350" cap="flat" cmpd="sng" algn="ctr">
                      <a:solidFill>
                        <a:srgbClr val="4032B4"/>
                      </a:solidFill>
                      <a:prstDash val="solid"/>
                      <a:round/>
                      <a:headEnd type="none" w="med" len="med"/>
                      <a:tailEnd type="none" w="med" len="med"/>
                    </a:lnR>
                    <a:lnT w="6350" cap="flat" cmpd="sng" algn="ctr">
                      <a:solidFill>
                        <a:srgbClr val="202FB4"/>
                      </a:solidFill>
                      <a:prstDash val="solid"/>
                      <a:round/>
                      <a:headEnd type="none" w="med" len="med"/>
                      <a:tailEnd type="none" w="med" len="med"/>
                    </a:lnT>
                    <a:lnB w="12700" cap="flat" cmpd="sng" algn="ctr">
                      <a:solidFill>
                        <a:srgbClr val="4017B4"/>
                      </a:solidFill>
                      <a:prstDash val="solid"/>
                      <a:round/>
                      <a:headEnd type="none" w="med" len="med"/>
                      <a:tailEnd type="none" w="med" len="med"/>
                    </a:lnB>
                    <a:noFill/>
                  </a:tcPr>
                </a:tc>
                <a:tc>
                  <a:txBody>
                    <a:bodyPr/>
                    <a:lstStyle/>
                    <a:p>
                      <a:pPr fontAlgn="b"/>
                      <a:r>
                        <a:rPr lang="en-GB" sz="2000">
                          <a:solidFill>
                            <a:srgbClr val="000000"/>
                          </a:solidFill>
                          <a:effectLst/>
                          <a:latin typeface="Poppins"/>
                        </a:rPr>
                        <a:t>Religious Studies</a:t>
                      </a:r>
                    </a:p>
                  </a:txBody>
                  <a:tcPr marL="9525" marR="9525" marT="9525" marB="0" anchor="b">
                    <a:lnL w="6350" cap="flat" cmpd="sng" algn="ctr">
                      <a:solidFill>
                        <a:srgbClr val="4032B4"/>
                      </a:solidFill>
                      <a:prstDash val="solid"/>
                      <a:round/>
                      <a:headEnd type="none" w="med" len="med"/>
                      <a:tailEnd type="none" w="med" len="med"/>
                    </a:lnL>
                    <a:lnR w="12700" cap="flat" cmpd="sng" algn="ctr">
                      <a:solidFill>
                        <a:srgbClr val="4008B4"/>
                      </a:solidFill>
                      <a:prstDash val="solid"/>
                      <a:round/>
                      <a:headEnd type="none" w="med" len="med"/>
                      <a:tailEnd type="none" w="med" len="med"/>
                    </a:lnR>
                    <a:lnT w="6350" cap="flat" cmpd="sng" algn="ctr">
                      <a:solidFill>
                        <a:srgbClr val="4015B4"/>
                      </a:solidFill>
                      <a:prstDash val="solid"/>
                      <a:round/>
                      <a:headEnd type="none" w="med" len="med"/>
                      <a:tailEnd type="none" w="med" len="med"/>
                    </a:lnT>
                    <a:lnB w="12700" cap="flat" cmpd="sng" algn="ctr">
                      <a:solidFill>
                        <a:srgbClr val="4032B4"/>
                      </a:solidFill>
                      <a:prstDash val="solid"/>
                      <a:round/>
                      <a:headEnd type="none" w="med" len="med"/>
                      <a:tailEnd type="none" w="med" len="med"/>
                    </a:lnB>
                    <a:noFill/>
                  </a:tcPr>
                </a:tc>
                <a:extLst>
                  <a:ext uri="{0D108BD9-81ED-4DB2-BD59-A6C34878D82A}">
                    <a16:rowId xmlns:a16="http://schemas.microsoft.com/office/drawing/2014/main" val="3392608333"/>
                  </a:ext>
                </a:extLst>
              </a:tr>
            </a:tbl>
          </a:graphicData>
        </a:graphic>
      </p:graphicFrame>
      <p:sp>
        <p:nvSpPr>
          <p:cNvPr id="6" name="Content Placeholder 2">
            <a:extLst>
              <a:ext uri="{FF2B5EF4-FFF2-40B4-BE49-F238E27FC236}">
                <a16:creationId xmlns:a16="http://schemas.microsoft.com/office/drawing/2014/main" id="{B7898CD4-AF1D-B937-B4DD-757F10ED34A4}"/>
              </a:ext>
            </a:extLst>
          </p:cNvPr>
          <p:cNvSpPr txBox="1">
            <a:spLocks/>
          </p:cNvSpPr>
          <p:nvPr/>
        </p:nvSpPr>
        <p:spPr>
          <a:xfrm>
            <a:off x="574868" y="3286623"/>
            <a:ext cx="2336007" cy="2846057"/>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700" b="1">
                <a:latin typeface="Poppins"/>
                <a:cs typeface="Poppins"/>
              </a:rPr>
              <a:t>Students must choose one subject from each block.</a:t>
            </a:r>
          </a:p>
          <a:p>
            <a:pPr marL="0" indent="0">
              <a:buNone/>
            </a:pPr>
            <a:r>
              <a:rPr lang="en-GB" sz="1700">
                <a:latin typeface="Poppins"/>
                <a:cs typeface="Poppins"/>
              </a:rPr>
              <a:t>*If you want two subjects and they are in the same block, you may indicate that on the form, and we will try our best to accommodate that request.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24" y="291824"/>
            <a:ext cx="8229600" cy="1143000"/>
          </a:xfrm>
        </p:spPr>
        <p:txBody>
          <a:bodyPr>
            <a:normAutofit/>
          </a:bodyPr>
          <a:lstStyle/>
          <a:p>
            <a:r>
              <a:rPr lang="en-US" sz="3400">
                <a:latin typeface="Poppins"/>
                <a:cs typeface="Poppins"/>
              </a:rPr>
              <a:t>Year 9 Options Form Explanation</a:t>
            </a:r>
          </a:p>
        </p:txBody>
      </p:sp>
      <p:sp>
        <p:nvSpPr>
          <p:cNvPr id="3" name="Content Placeholder 2"/>
          <p:cNvSpPr>
            <a:spLocks noGrp="1"/>
          </p:cNvSpPr>
          <p:nvPr>
            <p:ph idx="1"/>
          </p:nvPr>
        </p:nvSpPr>
        <p:spPr>
          <a:xfrm>
            <a:off x="457200" y="1198485"/>
            <a:ext cx="3937247" cy="5483609"/>
          </a:xfrm>
        </p:spPr>
        <p:txBody>
          <a:bodyPr vert="horz" lIns="91440" tIns="45720" rIns="91440" bIns="45720" rtlCol="0" anchor="t">
            <a:normAutofit fontScale="92500" lnSpcReduction="20000"/>
          </a:bodyPr>
          <a:lstStyle/>
          <a:p>
            <a:r>
              <a:rPr lang="en-US" sz="2400" dirty="0">
                <a:latin typeface="Poppins"/>
                <a:cs typeface="Poppins"/>
              </a:rPr>
              <a:t>Students must select one subject from each of the four blocks.</a:t>
            </a:r>
          </a:p>
          <a:p>
            <a:r>
              <a:rPr lang="en-US" sz="2400" dirty="0">
                <a:latin typeface="Poppins"/>
                <a:cs typeface="Poppins"/>
              </a:rPr>
              <a:t>Blocks have been designed based on student survey preferences.</a:t>
            </a:r>
          </a:p>
          <a:p>
            <a:r>
              <a:rPr lang="en-US" sz="2400" dirty="0">
                <a:latin typeface="Poppins"/>
                <a:cs typeface="Poppins"/>
              </a:rPr>
              <a:t>If students want to take two subjects from the same block, they can mention it in the comments section.</a:t>
            </a:r>
          </a:p>
          <a:p>
            <a:r>
              <a:rPr lang="en-US" sz="2400" dirty="0">
                <a:latin typeface="Poppins"/>
                <a:cs typeface="Poppins"/>
              </a:rPr>
              <a:t>Science pathway selection: Students will start with all 3 sciences and can later opt for a either Double or Triple Science award in Year 11.</a:t>
            </a:r>
          </a:p>
          <a:p>
            <a:pPr marL="0" indent="0">
              <a:buNone/>
            </a:pPr>
            <a:endParaRPr lang="en-US" sz="2400" dirty="0">
              <a:latin typeface="Poppins"/>
              <a:cs typeface="Poppins"/>
            </a:endParaRPr>
          </a:p>
        </p:txBody>
      </p:sp>
      <p:pic>
        <p:nvPicPr>
          <p:cNvPr id="4" name="Picture 3" descr="A purple shield with a swan and a crown&#10;&#10;Description automatically generated">
            <a:extLst>
              <a:ext uri="{FF2B5EF4-FFF2-40B4-BE49-F238E27FC236}">
                <a16:creationId xmlns:a16="http://schemas.microsoft.com/office/drawing/2014/main" id="{51F67DCF-54D7-1E07-DE33-0B0583CC508E}"/>
              </a:ext>
            </a:extLst>
          </p:cNvPr>
          <p:cNvPicPr>
            <a:picLocks noChangeAspect="1"/>
          </p:cNvPicPr>
          <p:nvPr/>
        </p:nvPicPr>
        <p:blipFill>
          <a:blip r:embed="rId2"/>
          <a:stretch>
            <a:fillRect/>
          </a:stretch>
        </p:blipFill>
        <p:spPr>
          <a:xfrm>
            <a:off x="8239125" y="335643"/>
            <a:ext cx="705304" cy="859818"/>
          </a:xfrm>
          <a:prstGeom prst="rect">
            <a:avLst/>
          </a:prstGeom>
        </p:spPr>
      </p:pic>
      <p:pic>
        <p:nvPicPr>
          <p:cNvPr id="7" name="Picture 6" descr="A black and white form with white text&#10;&#10;AI-generated content may be incorrect.">
            <a:extLst>
              <a:ext uri="{FF2B5EF4-FFF2-40B4-BE49-F238E27FC236}">
                <a16:creationId xmlns:a16="http://schemas.microsoft.com/office/drawing/2014/main" id="{D76320A6-1E3B-0DFF-5D93-3B925712A3BA}"/>
              </a:ext>
            </a:extLst>
          </p:cNvPr>
          <p:cNvPicPr>
            <a:picLocks noChangeAspect="1"/>
          </p:cNvPicPr>
          <p:nvPr/>
        </p:nvPicPr>
        <p:blipFill>
          <a:blip r:embed="rId3"/>
          <a:stretch>
            <a:fillRect/>
          </a:stretch>
        </p:blipFill>
        <p:spPr>
          <a:xfrm>
            <a:off x="4658693" y="1950357"/>
            <a:ext cx="3781756" cy="4735286"/>
          </a:xfrm>
          <a:prstGeom prst="rect">
            <a:avLst/>
          </a:prstGeom>
          <a:ln>
            <a:solidFill>
              <a:schemeClr val="tx1"/>
            </a:solid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FBF7-FC62-4B4F-A481-29521E7CB2F2}"/>
              </a:ext>
            </a:extLst>
          </p:cNvPr>
          <p:cNvSpPr>
            <a:spLocks noGrp="1"/>
          </p:cNvSpPr>
          <p:nvPr>
            <p:ph type="title"/>
          </p:nvPr>
        </p:nvSpPr>
        <p:spPr>
          <a:xfrm>
            <a:off x="457200" y="274638"/>
            <a:ext cx="8229600" cy="693028"/>
          </a:xfrm>
        </p:spPr>
        <p:txBody>
          <a:bodyPr>
            <a:normAutofit fontScale="90000"/>
          </a:bodyPr>
          <a:lstStyle/>
          <a:p>
            <a:r>
              <a:rPr lang="en-US" b="0" i="0">
                <a:solidFill>
                  <a:srgbClr val="222222"/>
                </a:solidFill>
                <a:effectLst/>
                <a:latin typeface="Poppins"/>
                <a:cs typeface="Poppins"/>
              </a:rPr>
              <a:t>FAQs for Year 9 -&gt; Year 10</a:t>
            </a:r>
            <a:endParaRPr lang="en-GB">
              <a:latin typeface="Poppins"/>
              <a:cs typeface="Poppins"/>
            </a:endParaRPr>
          </a:p>
        </p:txBody>
      </p:sp>
      <p:sp>
        <p:nvSpPr>
          <p:cNvPr id="3" name="Content Placeholder 2">
            <a:extLst>
              <a:ext uri="{FF2B5EF4-FFF2-40B4-BE49-F238E27FC236}">
                <a16:creationId xmlns:a16="http://schemas.microsoft.com/office/drawing/2014/main" id="{00649F22-81E2-4E74-8E67-48E47E8B0E20}"/>
              </a:ext>
            </a:extLst>
          </p:cNvPr>
          <p:cNvSpPr>
            <a:spLocks noGrp="1"/>
          </p:cNvSpPr>
          <p:nvPr>
            <p:ph idx="1"/>
          </p:nvPr>
        </p:nvSpPr>
        <p:spPr>
          <a:xfrm>
            <a:off x="457200" y="1136342"/>
            <a:ext cx="8491491" cy="5628442"/>
          </a:xfrm>
        </p:spPr>
        <p:txBody>
          <a:bodyPr vert="horz" lIns="91440" tIns="45720" rIns="91440" bIns="45720" rtlCol="0" anchor="t">
            <a:normAutofit lnSpcReduction="10000"/>
          </a:bodyPr>
          <a:lstStyle/>
          <a:p>
            <a:pPr marL="0" indent="0" algn="l">
              <a:buNone/>
            </a:pPr>
            <a:r>
              <a:rPr lang="en-US" sz="1500" b="1" i="0">
                <a:solidFill>
                  <a:srgbClr val="222222"/>
                </a:solidFill>
                <a:effectLst/>
                <a:latin typeface="Poppins"/>
                <a:cs typeface="Poppins"/>
              </a:rPr>
              <a:t>How </a:t>
            </a:r>
            <a:r>
              <a:rPr lang="en-US" sz="1700" b="1" i="0">
                <a:solidFill>
                  <a:srgbClr val="222222"/>
                </a:solidFill>
                <a:effectLst/>
                <a:latin typeface="Poppins"/>
                <a:cs typeface="Poppins"/>
              </a:rPr>
              <a:t>many GCSEs will I write? </a:t>
            </a:r>
          </a:p>
          <a:p>
            <a:pPr marL="0" indent="0" algn="l">
              <a:buNone/>
            </a:pPr>
            <a:r>
              <a:rPr lang="en-US" sz="1700" b="0" i="0">
                <a:solidFill>
                  <a:srgbClr val="222222"/>
                </a:solidFill>
                <a:effectLst/>
                <a:latin typeface="Poppins"/>
                <a:cs typeface="Poppins"/>
              </a:rPr>
              <a:t>Every student with write at least 9 GCSEs. However if you want to pursue STEM based subject at A-levels or university, you can write GCSE Science triple award instead of </a:t>
            </a:r>
            <a:r>
              <a:rPr lang="en-US" sz="1700">
                <a:solidFill>
                  <a:srgbClr val="222222"/>
                </a:solidFill>
                <a:latin typeface="Poppins"/>
                <a:cs typeface="Poppins"/>
              </a:rPr>
              <a:t>double</a:t>
            </a:r>
            <a:r>
              <a:rPr lang="en-US" sz="1700" b="0" i="0">
                <a:solidFill>
                  <a:srgbClr val="222222"/>
                </a:solidFill>
                <a:effectLst/>
                <a:latin typeface="Poppins"/>
                <a:cs typeface="Poppins"/>
              </a:rPr>
              <a:t> science but you make that choice with your science teacher at the beginning of Year 11. That would take the number of your GCSEs to 10.</a:t>
            </a:r>
          </a:p>
          <a:p>
            <a:pPr marL="0" indent="0" algn="l">
              <a:buNone/>
            </a:pPr>
            <a:endParaRPr lang="en-US" sz="1700" b="0" i="0">
              <a:solidFill>
                <a:srgbClr val="222222"/>
              </a:solidFill>
              <a:effectLst/>
              <a:latin typeface="Poppins"/>
              <a:cs typeface="Poppins"/>
            </a:endParaRPr>
          </a:p>
          <a:p>
            <a:pPr marL="0" indent="0" algn="l">
              <a:buNone/>
            </a:pPr>
            <a:r>
              <a:rPr lang="en-US" sz="1700" b="1" i="0">
                <a:solidFill>
                  <a:srgbClr val="222222"/>
                </a:solidFill>
                <a:effectLst/>
                <a:latin typeface="Poppins"/>
                <a:cs typeface="Poppins"/>
              </a:rPr>
              <a:t>Can I select same subject in two blocks?</a:t>
            </a:r>
          </a:p>
          <a:p>
            <a:pPr marL="0" indent="0" algn="l">
              <a:buNone/>
            </a:pPr>
            <a:r>
              <a:rPr lang="en-US" sz="1700" b="0" i="0">
                <a:solidFill>
                  <a:srgbClr val="222222"/>
                </a:solidFill>
                <a:effectLst/>
                <a:latin typeface="Poppins"/>
                <a:cs typeface="Poppins"/>
              </a:rPr>
              <a:t>No. For example, you cannot select history twice. </a:t>
            </a:r>
            <a:br>
              <a:rPr lang="en-US" sz="1700" b="0" i="0">
                <a:effectLst/>
                <a:latin typeface="Poppins"/>
              </a:rPr>
            </a:br>
            <a:endParaRPr lang="en-US" sz="1700" b="0" i="0">
              <a:solidFill>
                <a:srgbClr val="222222"/>
              </a:solidFill>
              <a:effectLst/>
              <a:latin typeface="Poppins"/>
              <a:cs typeface="Poppins"/>
            </a:endParaRPr>
          </a:p>
          <a:p>
            <a:pPr marL="0" indent="0" algn="l">
              <a:buNone/>
            </a:pPr>
            <a:r>
              <a:rPr lang="en-US" sz="1700" b="1" i="0">
                <a:solidFill>
                  <a:srgbClr val="222222"/>
                </a:solidFill>
                <a:effectLst/>
                <a:latin typeface="Poppins"/>
                <a:cs typeface="Poppins"/>
              </a:rPr>
              <a:t>Can I pick two </a:t>
            </a:r>
            <a:r>
              <a:rPr lang="en-US" sz="1700" b="1">
                <a:solidFill>
                  <a:srgbClr val="222222"/>
                </a:solidFill>
                <a:latin typeface="Poppins"/>
                <a:cs typeface="Poppins"/>
              </a:rPr>
              <a:t>languages</a:t>
            </a:r>
            <a:r>
              <a:rPr lang="en-US" sz="1700" b="1" i="0">
                <a:solidFill>
                  <a:srgbClr val="222222"/>
                </a:solidFill>
                <a:effectLst/>
                <a:latin typeface="Poppins"/>
                <a:cs typeface="Poppins"/>
              </a:rPr>
              <a:t>?</a:t>
            </a:r>
          </a:p>
          <a:p>
            <a:pPr marL="0" indent="0" algn="l">
              <a:buNone/>
            </a:pPr>
            <a:r>
              <a:rPr lang="en-US" sz="1700" b="0" i="0">
                <a:solidFill>
                  <a:srgbClr val="222222"/>
                </a:solidFill>
                <a:effectLst/>
                <a:latin typeface="Poppins"/>
                <a:cs typeface="Poppins"/>
              </a:rPr>
              <a:t>Yes, if the blocking allows, you may.</a:t>
            </a:r>
            <a:br>
              <a:rPr lang="en-US" sz="1700" b="0" i="0">
                <a:effectLst/>
                <a:latin typeface="Poppins"/>
              </a:rPr>
            </a:br>
            <a:endParaRPr lang="en-US" sz="1700" b="0" i="0">
              <a:solidFill>
                <a:srgbClr val="222222"/>
              </a:solidFill>
              <a:effectLst/>
              <a:latin typeface="Poppins"/>
              <a:cs typeface="Poppins"/>
            </a:endParaRPr>
          </a:p>
          <a:p>
            <a:pPr marL="0" indent="0" algn="l">
              <a:buNone/>
            </a:pPr>
            <a:r>
              <a:rPr lang="en-US" sz="1700" b="1" i="0">
                <a:solidFill>
                  <a:srgbClr val="222222"/>
                </a:solidFill>
                <a:effectLst/>
                <a:latin typeface="Poppins"/>
                <a:cs typeface="Poppins"/>
              </a:rPr>
              <a:t>Can I pick two creative arts?</a:t>
            </a:r>
          </a:p>
          <a:p>
            <a:pPr marL="0" indent="0" algn="l">
              <a:buNone/>
            </a:pPr>
            <a:r>
              <a:rPr lang="en-US" sz="1700" b="0" i="0">
                <a:solidFill>
                  <a:srgbClr val="222222"/>
                </a:solidFill>
                <a:effectLst/>
                <a:latin typeface="Poppins"/>
                <a:cs typeface="Poppins"/>
              </a:rPr>
              <a:t>Yes, if the blocking allows, you may.</a:t>
            </a:r>
            <a:br>
              <a:rPr lang="en-US" sz="1700" b="0" i="0">
                <a:effectLst/>
                <a:latin typeface="Poppins"/>
              </a:rPr>
            </a:br>
            <a:endParaRPr lang="en-US" sz="1700" b="0" i="0">
              <a:solidFill>
                <a:srgbClr val="222222"/>
              </a:solidFill>
              <a:effectLst/>
              <a:latin typeface="Poppins"/>
              <a:cs typeface="Poppins"/>
            </a:endParaRPr>
          </a:p>
          <a:p>
            <a:pPr marL="0" indent="0" algn="l">
              <a:buNone/>
            </a:pPr>
            <a:r>
              <a:rPr lang="en-US" sz="1700" b="1" i="0">
                <a:solidFill>
                  <a:srgbClr val="222222"/>
                </a:solidFill>
                <a:effectLst/>
                <a:latin typeface="Poppins"/>
                <a:cs typeface="Poppins"/>
              </a:rPr>
              <a:t>Do I have to select one from each block even if don’t like any of them?</a:t>
            </a:r>
          </a:p>
          <a:p>
            <a:pPr marL="0" indent="0" algn="l">
              <a:buNone/>
            </a:pPr>
            <a:r>
              <a:rPr lang="en-US" sz="1700" b="0" i="0">
                <a:solidFill>
                  <a:srgbClr val="222222"/>
                </a:solidFill>
                <a:effectLst/>
                <a:latin typeface="Poppins"/>
                <a:cs typeface="Poppins"/>
              </a:rPr>
              <a:t>Yes. The blocks have been created based on the preliminary survey. However, if you still have any reservations please explain it in comment section or write to </a:t>
            </a:r>
            <a:r>
              <a:rPr lang="en-US" sz="1700" b="0" i="0" err="1">
                <a:solidFill>
                  <a:srgbClr val="222222"/>
                </a:solidFill>
                <a:effectLst/>
                <a:latin typeface="Poppins"/>
                <a:cs typeface="Poppins"/>
              </a:rPr>
              <a:t>Mr</a:t>
            </a:r>
            <a:r>
              <a:rPr lang="en-US" sz="1700" b="0" i="0">
                <a:solidFill>
                  <a:srgbClr val="222222"/>
                </a:solidFill>
                <a:effectLst/>
                <a:latin typeface="Poppins"/>
                <a:cs typeface="Poppins"/>
              </a:rPr>
              <a:t> Sharma (</a:t>
            </a:r>
            <a:r>
              <a:rPr lang="en-US" sz="1700" b="0" i="0">
                <a:solidFill>
                  <a:srgbClr val="1155CC"/>
                </a:solidFill>
                <a:effectLst/>
                <a:latin typeface="Poppins"/>
                <a:cs typeface="Poppins"/>
                <a:hlinkClick r:id="rId2"/>
              </a:rPr>
              <a:t>g.sharma@kps.co.uk</a:t>
            </a:r>
            <a:r>
              <a:rPr lang="en-US" sz="1700" b="0" i="0">
                <a:solidFill>
                  <a:srgbClr val="222222"/>
                </a:solidFill>
                <a:effectLst/>
                <a:latin typeface="Poppins"/>
                <a:cs typeface="Poppins"/>
              </a:rPr>
              <a:t>)</a:t>
            </a:r>
          </a:p>
        </p:txBody>
      </p:sp>
    </p:spTree>
    <p:extLst>
      <p:ext uri="{BB962C8B-B14F-4D97-AF65-F5344CB8AC3E}">
        <p14:creationId xmlns:p14="http://schemas.microsoft.com/office/powerpoint/2010/main" val="1183476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15225" cy="1143000"/>
          </a:xfrm>
        </p:spPr>
        <p:txBody>
          <a:bodyPr>
            <a:normAutofit fontScale="90000"/>
          </a:bodyPr>
          <a:lstStyle/>
          <a:p>
            <a:r>
              <a:rPr lang="en-US">
                <a:latin typeface="Poppins"/>
                <a:cs typeface="Poppins"/>
              </a:rPr>
              <a:t>Science Pathways: Double vs. Triple Science</a:t>
            </a:r>
          </a:p>
        </p:txBody>
      </p:sp>
      <p:sp>
        <p:nvSpPr>
          <p:cNvPr id="3" name="Content Placeholder 2"/>
          <p:cNvSpPr>
            <a:spLocks noGrp="1"/>
          </p:cNvSpPr>
          <p:nvPr>
            <p:ph idx="1"/>
          </p:nvPr>
        </p:nvSpPr>
        <p:spPr>
          <a:xfrm>
            <a:off x="457200" y="1600200"/>
            <a:ext cx="8518124" cy="5137951"/>
          </a:xfrm>
        </p:spPr>
        <p:txBody>
          <a:bodyPr vert="horz" lIns="91440" tIns="45720" rIns="91440" bIns="45720" rtlCol="0" anchor="t">
            <a:normAutofit fontScale="92500"/>
          </a:bodyPr>
          <a:lstStyle/>
          <a:p>
            <a:pPr marL="0" indent="0">
              <a:buNone/>
            </a:pPr>
            <a:r>
              <a:rPr lang="en-US" dirty="0">
                <a:latin typeface="Poppins"/>
                <a:cs typeface="Poppins"/>
              </a:rPr>
              <a:t>All students begin with all three sciences) </a:t>
            </a:r>
          </a:p>
          <a:p>
            <a:pPr marL="0" indent="0">
              <a:buNone/>
            </a:pPr>
            <a:r>
              <a:rPr lang="en-US" dirty="0">
                <a:latin typeface="Poppins"/>
                <a:cs typeface="Poppins"/>
              </a:rPr>
              <a:t>In Year 11, students can opt for Triple Science (10 GCSEs total) or Double Science award</a:t>
            </a:r>
          </a:p>
          <a:p>
            <a:r>
              <a:rPr lang="en-US" dirty="0">
                <a:latin typeface="Poppins"/>
                <a:cs typeface="Poppins"/>
              </a:rPr>
              <a:t>Decisions will be based on performance, interest and teacher recommendations.</a:t>
            </a:r>
          </a:p>
          <a:p>
            <a:r>
              <a:rPr lang="en-US" dirty="0">
                <a:latin typeface="Poppins"/>
                <a:cs typeface="Poppins"/>
              </a:rPr>
              <a:t>Consultation with the Science department is required to assess the feasibility.</a:t>
            </a:r>
          </a:p>
        </p:txBody>
      </p:sp>
      <p:pic>
        <p:nvPicPr>
          <p:cNvPr id="4" name="Picture 3" descr="A purple shield with a swan and a crown&#10;&#10;Description automatically generated">
            <a:extLst>
              <a:ext uri="{FF2B5EF4-FFF2-40B4-BE49-F238E27FC236}">
                <a16:creationId xmlns:a16="http://schemas.microsoft.com/office/drawing/2014/main" id="{274D21FE-340D-4961-ED39-A08AA96C1339}"/>
              </a:ext>
            </a:extLst>
          </p:cNvPr>
          <p:cNvPicPr>
            <a:picLocks noChangeAspect="1"/>
          </p:cNvPicPr>
          <p:nvPr/>
        </p:nvPicPr>
        <p:blipFill>
          <a:blip r:embed="rId2"/>
          <a:stretch>
            <a:fillRect/>
          </a:stretch>
        </p:blipFill>
        <p:spPr>
          <a:xfrm>
            <a:off x="7976053" y="465117"/>
            <a:ext cx="830655" cy="114103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Poppins"/>
                <a:cs typeface="Poppins"/>
              </a:rPr>
              <a:t>Next Steps</a:t>
            </a:r>
          </a:p>
        </p:txBody>
      </p:sp>
      <p:sp>
        <p:nvSpPr>
          <p:cNvPr id="3" name="Content Placeholder 2"/>
          <p:cNvSpPr>
            <a:spLocks noGrp="1"/>
          </p:cNvSpPr>
          <p:nvPr>
            <p:ph idx="1"/>
          </p:nvPr>
        </p:nvSpPr>
        <p:spPr/>
        <p:txBody>
          <a:bodyPr vert="horz" lIns="91440" tIns="45720" rIns="91440" bIns="45720" rtlCol="0" anchor="t">
            <a:normAutofit lnSpcReduction="10000"/>
          </a:bodyPr>
          <a:lstStyle/>
          <a:p>
            <a:pPr>
              <a:buFont typeface="Wingdings" panose="05000000000000000000" pitchFamily="2" charset="2"/>
              <a:buChar char="Ø"/>
            </a:pPr>
            <a:r>
              <a:rPr lang="en-US">
                <a:latin typeface="Poppins"/>
                <a:cs typeface="Poppins"/>
              </a:rPr>
              <a:t>Parents and students are requested to review subject choices carefully</a:t>
            </a:r>
          </a:p>
          <a:p>
            <a:pPr>
              <a:buFont typeface="Wingdings" panose="05000000000000000000" pitchFamily="2" charset="2"/>
              <a:buChar char="Ø"/>
            </a:pPr>
            <a:r>
              <a:rPr lang="en-US">
                <a:latin typeface="Poppins"/>
                <a:cs typeface="Poppins"/>
              </a:rPr>
              <a:t>An o</a:t>
            </a:r>
            <a:r>
              <a:rPr lang="en-US" err="1">
                <a:latin typeface="Poppins"/>
                <a:cs typeface="Poppins"/>
              </a:rPr>
              <a:t>nline</a:t>
            </a:r>
            <a:r>
              <a:rPr lang="en-US">
                <a:latin typeface="Poppins"/>
                <a:cs typeface="Poppins"/>
              </a:rPr>
              <a:t> form will be shared this week for final selections</a:t>
            </a:r>
          </a:p>
          <a:p>
            <a:pPr>
              <a:buFont typeface="Wingdings" panose="05000000000000000000" pitchFamily="2" charset="2"/>
              <a:buChar char="Ø"/>
            </a:pPr>
            <a:r>
              <a:rPr lang="en-US">
                <a:latin typeface="Poppins"/>
                <a:cs typeface="Poppins"/>
              </a:rPr>
              <a:t>The d</a:t>
            </a:r>
            <a:r>
              <a:rPr lang="en-US" err="1">
                <a:latin typeface="Poppins"/>
                <a:cs typeface="Poppins"/>
              </a:rPr>
              <a:t>eadline</a:t>
            </a:r>
            <a:r>
              <a:rPr lang="en-US">
                <a:latin typeface="Poppins"/>
                <a:cs typeface="Poppins"/>
              </a:rPr>
              <a:t> for submissions will be </a:t>
            </a:r>
            <a:r>
              <a:rPr lang="en-US" b="1">
                <a:latin typeface="Poppins"/>
                <a:cs typeface="Poppins"/>
              </a:rPr>
              <a:t>24</a:t>
            </a:r>
            <a:r>
              <a:rPr lang="en-US" b="1" baseline="30000">
                <a:latin typeface="Poppins"/>
                <a:cs typeface="Poppins"/>
              </a:rPr>
              <a:t>th</a:t>
            </a:r>
            <a:r>
              <a:rPr lang="en-US" b="1">
                <a:latin typeface="Poppins"/>
                <a:cs typeface="Poppins"/>
              </a:rPr>
              <a:t> February 2025</a:t>
            </a:r>
          </a:p>
          <a:p>
            <a:pPr>
              <a:buFont typeface="Wingdings" panose="05000000000000000000" pitchFamily="2" charset="2"/>
              <a:buChar char="Ø"/>
            </a:pPr>
            <a:r>
              <a:rPr lang="en-US">
                <a:latin typeface="Poppins"/>
                <a:cs typeface="Poppins"/>
              </a:rPr>
              <a:t>If you have any queries, please reach out to the school for guidance. G.Sharma@kps.co.uk</a:t>
            </a:r>
          </a:p>
        </p:txBody>
      </p:sp>
      <p:pic>
        <p:nvPicPr>
          <p:cNvPr id="4" name="Picture 3" descr="A purple shield with a swan and a crown&#10;&#10;Description automatically generated">
            <a:extLst>
              <a:ext uri="{FF2B5EF4-FFF2-40B4-BE49-F238E27FC236}">
                <a16:creationId xmlns:a16="http://schemas.microsoft.com/office/drawing/2014/main" id="{F15BDE20-3D52-DE3C-9218-314742773237}"/>
              </a:ext>
            </a:extLst>
          </p:cNvPr>
          <p:cNvPicPr>
            <a:picLocks noChangeAspect="1"/>
          </p:cNvPicPr>
          <p:nvPr/>
        </p:nvPicPr>
        <p:blipFill>
          <a:blip r:embed="rId2"/>
          <a:stretch>
            <a:fillRect/>
          </a:stretch>
        </p:blipFill>
        <p:spPr>
          <a:xfrm>
            <a:off x="7917501" y="277091"/>
            <a:ext cx="919720" cy="12103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1487BCB-7990-4E44-A05B-8B0A66B7FB92}"/>
              </a:ext>
            </a:extLst>
          </p:cNvPr>
          <p:cNvSpPr txBox="1"/>
          <p:nvPr/>
        </p:nvSpPr>
        <p:spPr>
          <a:xfrm>
            <a:off x="399618" y="2142957"/>
            <a:ext cx="5526003" cy="276999"/>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cs typeface="Leelawadee"/>
              </a:rPr>
              <a:t>Core information</a:t>
            </a:r>
            <a:endParaRPr lang="en-US" sz="1350">
              <a:solidFill>
                <a:prstClr val="white"/>
              </a:solidFill>
              <a:latin typeface="Century Gothic"/>
              <a:cs typeface="Leelawadee"/>
            </a:endParaRPr>
          </a:p>
        </p:txBody>
      </p:sp>
      <p:sp>
        <p:nvSpPr>
          <p:cNvPr id="10" name="TextBox 9">
            <a:extLst>
              <a:ext uri="{FF2B5EF4-FFF2-40B4-BE49-F238E27FC236}">
                <a16:creationId xmlns:a16="http://schemas.microsoft.com/office/drawing/2014/main" id="{1B5CCF94-AD91-4C19-BFE8-5DE9257DEBE7}"/>
              </a:ext>
            </a:extLst>
          </p:cNvPr>
          <p:cNvSpPr txBox="1"/>
          <p:nvPr/>
        </p:nvSpPr>
        <p:spPr>
          <a:xfrm>
            <a:off x="395587" y="1096026"/>
            <a:ext cx="4354774"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Drama</a:t>
            </a:r>
            <a:endParaRPr lang="en-US" sz="1350">
              <a:solidFill>
                <a:prstClr val="white"/>
              </a:solidFill>
              <a:latin typeface="Century Gothic"/>
              <a:cs typeface="Calibri"/>
            </a:endParaRPr>
          </a:p>
          <a:p>
            <a:pPr defTabSz="685800">
              <a:lnSpc>
                <a:spcPct val="90000"/>
              </a:lnSpc>
              <a:spcBef>
                <a:spcPct val="0"/>
              </a:spcBef>
              <a:spcAft>
                <a:spcPts val="450"/>
              </a:spcAft>
              <a:defRPr/>
            </a:pPr>
            <a:r>
              <a:rPr lang="en-US" sz="3300">
                <a:solidFill>
                  <a:prstClr val="white"/>
                </a:solidFill>
                <a:latin typeface="Century Gothic"/>
              </a:rPr>
              <a:t>AQA </a:t>
            </a:r>
            <a:r>
              <a:rPr lang="en-US" sz="3300">
                <a:solidFill>
                  <a:prstClr val="white"/>
                </a:solidFill>
                <a:latin typeface="Century Gothic"/>
                <a:ea typeface="+mn-lt"/>
                <a:cs typeface="Calibri" panose="020F0502020204030204"/>
              </a:rPr>
              <a:t>8261</a:t>
            </a:r>
          </a:p>
        </p:txBody>
      </p:sp>
      <p:sp>
        <p:nvSpPr>
          <p:cNvPr id="11" name="TextBox 10">
            <a:extLst>
              <a:ext uri="{FF2B5EF4-FFF2-40B4-BE49-F238E27FC236}">
                <a16:creationId xmlns:a16="http://schemas.microsoft.com/office/drawing/2014/main" id="{A6BA4A76-B213-4C6D-BC59-7B4EDA3814B7}"/>
              </a:ext>
            </a:extLst>
          </p:cNvPr>
          <p:cNvSpPr txBox="1"/>
          <p:nvPr/>
        </p:nvSpPr>
        <p:spPr>
          <a:xfrm>
            <a:off x="397802" y="4679317"/>
            <a:ext cx="5372783" cy="1546577"/>
          </a:xfrm>
          <a:prstGeom prst="rect">
            <a:avLst/>
          </a:prstGeom>
          <a:noFill/>
        </p:spPr>
        <p:txBody>
          <a:bodyPr wrap="square" lIns="68580" tIns="34290" rIns="68580" bIns="34290" rtlCol="0" anchor="t">
            <a:spAutoFit/>
          </a:bodyPr>
          <a:lstStyle/>
          <a:p>
            <a:pPr algn="just" defTabSz="685800">
              <a:defRPr/>
            </a:pPr>
            <a:r>
              <a:rPr lang="en-GB" sz="1200" u="sng">
                <a:solidFill>
                  <a:prstClr val="white"/>
                </a:solidFill>
                <a:latin typeface="Century Gothic"/>
                <a:cs typeface="Leelawadee"/>
              </a:rPr>
              <a:t>Course requirements:</a:t>
            </a:r>
          </a:p>
          <a:p>
            <a:pPr marL="213995" indent="-213995" defTabSz="685800">
              <a:buFont typeface="Courier New"/>
              <a:buChar char="o"/>
              <a:defRPr/>
            </a:pPr>
            <a:r>
              <a:rPr lang="en-GB" sz="1050">
                <a:solidFill>
                  <a:prstClr val="white"/>
                </a:solidFill>
                <a:latin typeface="Century Gothic"/>
                <a:ea typeface="+mn-lt"/>
                <a:cs typeface="Calibri" panose="020F0502020204030204"/>
              </a:rPr>
              <a:t>Attend two-three compulsory Sunday rehearsals over the course</a:t>
            </a:r>
          </a:p>
          <a:p>
            <a:pPr marL="213995" indent="-213995" defTabSz="685800">
              <a:buFont typeface="Courier New"/>
              <a:buChar char="o"/>
              <a:defRPr/>
            </a:pPr>
            <a:r>
              <a:rPr lang="en-GB" sz="1050">
                <a:solidFill>
                  <a:prstClr val="white"/>
                </a:solidFill>
                <a:latin typeface="Century Gothic"/>
                <a:ea typeface="+mn-lt"/>
                <a:cs typeface="Calibri" panose="020F0502020204030204"/>
              </a:rPr>
              <a:t>Attend all evening theatre trips (usually one a term)</a:t>
            </a:r>
            <a:endParaRPr lang="en-GB" sz="1050">
              <a:solidFill>
                <a:prstClr val="white"/>
              </a:solidFill>
              <a:latin typeface="Century Gothic"/>
              <a:cs typeface="Leelawadee"/>
            </a:endParaRPr>
          </a:p>
          <a:p>
            <a:pPr marL="213995" indent="-213995" defTabSz="685800">
              <a:buFont typeface="Courier New"/>
              <a:buChar char="o"/>
              <a:defRPr/>
            </a:pPr>
            <a:r>
              <a:rPr lang="en-GB" sz="1050">
                <a:solidFill>
                  <a:prstClr val="white"/>
                </a:solidFill>
                <a:latin typeface="Century Gothic"/>
                <a:ea typeface="+mn-lt"/>
                <a:cs typeface="Calibri" panose="020F0502020204030204"/>
              </a:rPr>
              <a:t>Complete all coursework/learn lines by deadlines: this needs to be done independently at home</a:t>
            </a:r>
            <a:endParaRPr lang="en-GB" sz="1050">
              <a:solidFill>
                <a:prstClr val="white"/>
              </a:solidFill>
              <a:latin typeface="Century Gothic"/>
              <a:cs typeface="Leelawadee"/>
            </a:endParaRPr>
          </a:p>
          <a:p>
            <a:pPr marL="213995" indent="-213995" defTabSz="685800">
              <a:buFont typeface="Courier New"/>
              <a:buChar char="o"/>
              <a:defRPr/>
            </a:pPr>
            <a:r>
              <a:rPr lang="en-GB" sz="1050">
                <a:solidFill>
                  <a:prstClr val="white"/>
                </a:solidFill>
                <a:latin typeface="Century Gothic"/>
                <a:ea typeface="+mn-lt"/>
                <a:cs typeface="Calibri" panose="020F0502020204030204"/>
              </a:rPr>
              <a:t>Be passionate about the subject and work well with others to create a safe learning environment</a:t>
            </a:r>
          </a:p>
          <a:p>
            <a:pPr marL="213995" indent="-213995" defTabSz="685800">
              <a:buFont typeface="Courier New"/>
              <a:buChar char="o"/>
              <a:defRPr/>
            </a:pPr>
            <a:r>
              <a:rPr lang="en-GB" sz="1050">
                <a:solidFill>
                  <a:prstClr val="white"/>
                </a:solidFill>
                <a:latin typeface="Century Gothic"/>
                <a:ea typeface="+mn-lt"/>
                <a:cs typeface="+mn-lt"/>
              </a:rPr>
              <a:t>After-school rehearsals and evening rehearsals</a:t>
            </a:r>
          </a:p>
          <a:p>
            <a:pPr marL="213995" indent="-213995" defTabSz="685800">
              <a:buFont typeface="Courier New"/>
              <a:buChar char="o"/>
              <a:defRPr/>
            </a:pPr>
            <a:r>
              <a:rPr lang="en-GB" sz="1050">
                <a:solidFill>
                  <a:prstClr val="white"/>
                </a:solidFill>
                <a:latin typeface="Century Gothic"/>
                <a:ea typeface="+mn-lt"/>
                <a:cs typeface="+mn-lt"/>
              </a:rPr>
              <a:t>Interventions/coursework assistance will be held outside of lessons</a:t>
            </a:r>
            <a:endParaRPr lang="en-GB" sz="1050">
              <a:solidFill>
                <a:prstClr val="white"/>
              </a:solidFill>
              <a:latin typeface="Century Gothic"/>
              <a:ea typeface="Calibri"/>
              <a:cs typeface="Calibri"/>
            </a:endParaRPr>
          </a:p>
        </p:txBody>
      </p:sp>
      <p:sp>
        <p:nvSpPr>
          <p:cNvPr id="12" name="TextBox 11">
            <a:extLst>
              <a:ext uri="{FF2B5EF4-FFF2-40B4-BE49-F238E27FC236}">
                <a16:creationId xmlns:a16="http://schemas.microsoft.com/office/drawing/2014/main" id="{BF3665B5-ECC2-4482-94E3-29DF2E196955}"/>
              </a:ext>
            </a:extLst>
          </p:cNvPr>
          <p:cNvSpPr txBox="1"/>
          <p:nvPr/>
        </p:nvSpPr>
        <p:spPr>
          <a:xfrm>
            <a:off x="6110587" y="3076491"/>
            <a:ext cx="2634326" cy="2562240"/>
          </a:xfrm>
          <a:prstGeom prst="rect">
            <a:avLst/>
          </a:prstGeom>
          <a:noFill/>
        </p:spPr>
        <p:txBody>
          <a:bodyPr wrap="square" lIns="68580" tIns="34290" rIns="68580" bIns="34290" rtlCol="0" anchor="t">
            <a:spAutoFit/>
          </a:bodyPr>
          <a:lstStyle/>
          <a:p>
            <a:pPr defTabSz="685800">
              <a:defRPr/>
            </a:pPr>
            <a:r>
              <a:rPr lang="en-US" sz="1350" b="1">
                <a:solidFill>
                  <a:prstClr val="white"/>
                </a:solidFill>
                <a:latin typeface="Century Gothic"/>
                <a:cs typeface="Leelawadee"/>
              </a:rPr>
              <a:t>Develop skills in:</a:t>
            </a:r>
            <a:endParaRPr lang="en-US" sz="1350" b="1">
              <a:solidFill>
                <a:prstClr val="white"/>
              </a:solidFill>
              <a:latin typeface="Century Gothic"/>
              <a:ea typeface="+mn-lt"/>
              <a:cs typeface="Leelawadee"/>
            </a:endParaRPr>
          </a:p>
          <a:p>
            <a:pPr marL="213995" indent="-213995" defTabSz="685800">
              <a:buFont typeface="Arial"/>
              <a:buChar char="•"/>
              <a:defRPr/>
            </a:pPr>
            <a:r>
              <a:rPr lang="en-US" sz="1350">
                <a:solidFill>
                  <a:prstClr val="white"/>
                </a:solidFill>
                <a:latin typeface="Century Gothic"/>
                <a:ea typeface="+mn-lt"/>
                <a:cs typeface="Calibri" panose="020F0502020204030204"/>
              </a:rPr>
              <a:t>Public Speaking</a:t>
            </a:r>
          </a:p>
          <a:p>
            <a:pPr marL="213995" indent="-213995" defTabSz="685800">
              <a:buFont typeface="Arial"/>
              <a:buChar char="•"/>
              <a:defRPr/>
            </a:pPr>
            <a:r>
              <a:rPr lang="en-US" sz="1350">
                <a:solidFill>
                  <a:prstClr val="white"/>
                </a:solidFill>
                <a:latin typeface="Century Gothic"/>
                <a:ea typeface="+mn-lt"/>
                <a:cs typeface="Calibri" panose="020F0502020204030204"/>
              </a:rPr>
              <a:t>Social skills/understanding others</a:t>
            </a:r>
          </a:p>
          <a:p>
            <a:pPr marL="213995" indent="-213995" defTabSz="685800">
              <a:buFont typeface="Arial"/>
              <a:buChar char="•"/>
              <a:defRPr/>
            </a:pPr>
            <a:r>
              <a:rPr lang="en-US" sz="1350">
                <a:solidFill>
                  <a:prstClr val="white"/>
                </a:solidFill>
                <a:latin typeface="Century Gothic"/>
                <a:ea typeface="+mn-lt"/>
                <a:cs typeface="Calibri" panose="020F0502020204030204"/>
              </a:rPr>
              <a:t>Teamwork</a:t>
            </a:r>
          </a:p>
          <a:p>
            <a:pPr marL="213995" indent="-213995" defTabSz="685800">
              <a:buFont typeface="Arial"/>
              <a:buChar char="•"/>
              <a:defRPr/>
            </a:pPr>
            <a:r>
              <a:rPr lang="en-US" sz="1350">
                <a:solidFill>
                  <a:prstClr val="white"/>
                </a:solidFill>
                <a:latin typeface="Century Gothic"/>
                <a:ea typeface="+mn-lt"/>
                <a:cs typeface="Calibri" panose="020F0502020204030204"/>
              </a:rPr>
              <a:t>Observation/evaluation/</a:t>
            </a:r>
            <a:br>
              <a:rPr lang="en-US" sz="1350">
                <a:latin typeface="Century Gothic"/>
                <a:ea typeface="+mn-lt"/>
                <a:cs typeface="Calibri" panose="020F0502020204030204"/>
              </a:rPr>
            </a:br>
            <a:r>
              <a:rPr lang="en-US" sz="1350">
                <a:solidFill>
                  <a:prstClr val="white"/>
                </a:solidFill>
                <a:latin typeface="Century Gothic"/>
                <a:ea typeface="+mn-lt"/>
                <a:cs typeface="Calibri" panose="020F0502020204030204"/>
              </a:rPr>
              <a:t>analysis</a:t>
            </a:r>
          </a:p>
          <a:p>
            <a:pPr marL="213995" indent="-213995" defTabSz="685800">
              <a:buFont typeface="Arial"/>
              <a:buChar char="•"/>
              <a:defRPr/>
            </a:pPr>
            <a:r>
              <a:rPr lang="en-US" sz="1350">
                <a:solidFill>
                  <a:prstClr val="white"/>
                </a:solidFill>
                <a:latin typeface="Century Gothic"/>
                <a:ea typeface="+mn-lt"/>
                <a:cs typeface="Calibri" panose="020F0502020204030204"/>
              </a:rPr>
              <a:t>Independent study and time management </a:t>
            </a:r>
          </a:p>
          <a:p>
            <a:pPr marL="213995" indent="-213995" defTabSz="685800">
              <a:buFont typeface="Arial"/>
              <a:buChar char="•"/>
              <a:defRPr/>
            </a:pPr>
            <a:r>
              <a:rPr lang="en-US" sz="1350">
                <a:solidFill>
                  <a:prstClr val="white"/>
                </a:solidFill>
                <a:latin typeface="Century Gothic"/>
                <a:ea typeface="+mn-lt"/>
                <a:cs typeface="Calibri" panose="020F0502020204030204"/>
              </a:rPr>
              <a:t>Creativity </a:t>
            </a:r>
          </a:p>
          <a:p>
            <a:pPr marL="213995" indent="-213995" defTabSz="685800">
              <a:buFont typeface="Arial"/>
              <a:buChar char="•"/>
              <a:defRPr/>
            </a:pPr>
            <a:r>
              <a:rPr lang="en-US" sz="1350">
                <a:solidFill>
                  <a:prstClr val="white"/>
                </a:solidFill>
                <a:latin typeface="Century Gothic"/>
                <a:ea typeface="+mn-lt"/>
                <a:cs typeface="Calibri" panose="020F0502020204030204"/>
              </a:rPr>
              <a:t>Performance skills</a:t>
            </a:r>
          </a:p>
          <a:p>
            <a:pPr marL="213995" indent="-213995" defTabSz="685800">
              <a:buFont typeface="Arial"/>
              <a:buChar char="•"/>
              <a:defRPr/>
            </a:pPr>
            <a:r>
              <a:rPr lang="en-US" sz="1350">
                <a:solidFill>
                  <a:prstClr val="white"/>
                </a:solidFill>
                <a:latin typeface="Century Gothic"/>
                <a:ea typeface="+mn-lt"/>
                <a:cs typeface="Calibri" panose="020F0502020204030204"/>
              </a:rPr>
              <a:t>Confidence </a:t>
            </a:r>
            <a:endParaRPr lang="en-US" sz="1350">
              <a:solidFill>
                <a:prstClr val="white"/>
              </a:solidFill>
              <a:latin typeface="Century Gothic"/>
              <a:cs typeface="Leelawadee"/>
            </a:endParaRPr>
          </a:p>
        </p:txBody>
      </p:sp>
      <p:graphicFrame>
        <p:nvGraphicFramePr>
          <p:cNvPr id="13" name="Table 12">
            <a:extLst>
              <a:ext uri="{FF2B5EF4-FFF2-40B4-BE49-F238E27FC236}">
                <a16:creationId xmlns:a16="http://schemas.microsoft.com/office/drawing/2014/main" id="{6EA81903-E009-4201-84AB-6704F1F04E37}"/>
              </a:ext>
            </a:extLst>
          </p:cNvPr>
          <p:cNvGraphicFramePr>
            <a:graphicFrameLocks noGrp="1"/>
          </p:cNvGraphicFramePr>
          <p:nvPr>
            <p:extLst>
              <p:ext uri="{D42A27DB-BD31-4B8C-83A1-F6EECF244321}">
                <p14:modId xmlns:p14="http://schemas.microsoft.com/office/powerpoint/2010/main" val="1847988501"/>
              </p:ext>
            </p:extLst>
          </p:nvPr>
        </p:nvGraphicFramePr>
        <p:xfrm>
          <a:off x="395587" y="2471661"/>
          <a:ext cx="5371947" cy="2141644"/>
        </p:xfrm>
        <a:graphic>
          <a:graphicData uri="http://schemas.openxmlformats.org/drawingml/2006/table">
            <a:tbl>
              <a:tblPr firstRow="1" firstCol="1" bandRow="1">
                <a:tableStyleId>{5940675A-B579-460E-94D1-54222C63F5DA}</a:tableStyleId>
              </a:tblPr>
              <a:tblGrid>
                <a:gridCol w="1790649">
                  <a:extLst>
                    <a:ext uri="{9D8B030D-6E8A-4147-A177-3AD203B41FA5}">
                      <a16:colId xmlns:a16="http://schemas.microsoft.com/office/drawing/2014/main" val="3294743383"/>
                    </a:ext>
                  </a:extLst>
                </a:gridCol>
                <a:gridCol w="1790649">
                  <a:extLst>
                    <a:ext uri="{9D8B030D-6E8A-4147-A177-3AD203B41FA5}">
                      <a16:colId xmlns:a16="http://schemas.microsoft.com/office/drawing/2014/main" val="3172721172"/>
                    </a:ext>
                  </a:extLst>
                </a:gridCol>
                <a:gridCol w="1790649">
                  <a:extLst>
                    <a:ext uri="{9D8B030D-6E8A-4147-A177-3AD203B41FA5}">
                      <a16:colId xmlns:a16="http://schemas.microsoft.com/office/drawing/2014/main" val="2230607175"/>
                    </a:ext>
                  </a:extLst>
                </a:gridCol>
              </a:tblGrid>
              <a:tr h="307639">
                <a:tc gridSpan="3">
                  <a:txBody>
                    <a:bodyPr/>
                    <a:lstStyle/>
                    <a:p>
                      <a:pPr algn="ctr">
                        <a:lnSpc>
                          <a:spcPct val="115000"/>
                        </a:lnSpc>
                        <a:spcAft>
                          <a:spcPts val="0"/>
                        </a:spcAft>
                      </a:pPr>
                      <a:r>
                        <a:rPr lang="en-GB" sz="1500" b="1">
                          <a:solidFill>
                            <a:schemeClr val="bg1"/>
                          </a:solidFill>
                          <a:effectLst/>
                          <a:latin typeface="Century Gothic"/>
                        </a:rPr>
                        <a:t>Content</a:t>
                      </a:r>
                      <a:endParaRPr lang="en-GB" sz="1400" b="1">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51262119"/>
                  </a:ext>
                </a:extLst>
              </a:tr>
              <a:tr h="248478">
                <a:tc>
                  <a:txBody>
                    <a:bodyPr/>
                    <a:lstStyle/>
                    <a:p>
                      <a:pPr algn="ctr">
                        <a:lnSpc>
                          <a:spcPct val="115000"/>
                        </a:lnSpc>
                        <a:spcAft>
                          <a:spcPts val="0"/>
                        </a:spcAft>
                      </a:pPr>
                      <a:r>
                        <a:rPr lang="en-GB" sz="1200">
                          <a:solidFill>
                            <a:schemeClr val="bg1"/>
                          </a:solidFill>
                          <a:effectLst/>
                          <a:latin typeface="Century Gothic"/>
                        </a:rPr>
                        <a:t>Component 1</a:t>
                      </a:r>
                      <a:endParaRPr lang="en-GB" sz="1200">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tc>
                  <a:txBody>
                    <a:bodyPr/>
                    <a:lstStyle/>
                    <a:p>
                      <a:pPr algn="ctr">
                        <a:lnSpc>
                          <a:spcPct val="115000"/>
                        </a:lnSpc>
                        <a:spcAft>
                          <a:spcPts val="0"/>
                        </a:spcAft>
                      </a:pPr>
                      <a:r>
                        <a:rPr lang="en-GB" sz="1200">
                          <a:solidFill>
                            <a:schemeClr val="bg1"/>
                          </a:solidFill>
                          <a:effectLst/>
                          <a:latin typeface="Century Gothic"/>
                        </a:rPr>
                        <a:t>Component 2</a:t>
                      </a:r>
                      <a:endParaRPr lang="en-GB" sz="1200">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tc>
                  <a:txBody>
                    <a:bodyPr/>
                    <a:lstStyle/>
                    <a:p>
                      <a:pPr algn="ctr">
                        <a:lnSpc>
                          <a:spcPct val="115000"/>
                        </a:lnSpc>
                        <a:spcAft>
                          <a:spcPts val="0"/>
                        </a:spcAft>
                      </a:pPr>
                      <a:r>
                        <a:rPr lang="en-GB" sz="1200">
                          <a:solidFill>
                            <a:schemeClr val="bg1"/>
                          </a:solidFill>
                          <a:effectLst/>
                          <a:latin typeface="Century Gothic"/>
                        </a:rPr>
                        <a:t>Component 3</a:t>
                      </a:r>
                      <a:endParaRPr lang="en-GB" sz="1200">
                        <a:solidFill>
                          <a:schemeClr val="bg1"/>
                        </a:solidFill>
                        <a:effectLst/>
                        <a:latin typeface="Century Gothic"/>
                        <a:ea typeface="Trebuchet MS" panose="020B0703020202090204" pitchFamily="34" charset="0"/>
                        <a:cs typeface="Times New Roman"/>
                      </a:endParaRPr>
                    </a:p>
                  </a:txBody>
                  <a:tcPr marL="51435" marR="51435" marT="0" marB="0" anchor="ctr">
                    <a:solidFill>
                      <a:srgbClr val="633A9C"/>
                    </a:solidFill>
                  </a:tcPr>
                </a:tc>
                <a:extLst>
                  <a:ext uri="{0D108BD9-81ED-4DB2-BD59-A6C34878D82A}">
                    <a16:rowId xmlns:a16="http://schemas.microsoft.com/office/drawing/2014/main" val="1880369338"/>
                  </a:ext>
                </a:extLst>
              </a:tr>
              <a:tr h="449627">
                <a:tc>
                  <a:txBody>
                    <a:bodyPr/>
                    <a:lstStyle/>
                    <a:p>
                      <a:pPr lvl="0" algn="ctr">
                        <a:lnSpc>
                          <a:spcPct val="114999"/>
                        </a:lnSpc>
                        <a:spcAft>
                          <a:spcPts val="0"/>
                        </a:spcAft>
                        <a:buNone/>
                      </a:pPr>
                      <a:r>
                        <a:rPr lang="en-GB" sz="1100" b="1">
                          <a:solidFill>
                            <a:schemeClr val="bg1"/>
                          </a:solidFill>
                          <a:effectLst/>
                          <a:latin typeface="Century Gothic"/>
                        </a:rPr>
                        <a:t>Written Exam</a:t>
                      </a:r>
                    </a:p>
                    <a:p>
                      <a:pPr lvl="0" algn="ctr">
                        <a:lnSpc>
                          <a:spcPct val="114999"/>
                        </a:lnSpc>
                        <a:spcAft>
                          <a:spcPts val="0"/>
                        </a:spcAft>
                        <a:buNone/>
                      </a:pPr>
                      <a:r>
                        <a:rPr lang="en-GB" sz="1100" b="1">
                          <a:solidFill>
                            <a:schemeClr val="bg1"/>
                          </a:solidFill>
                          <a:effectLst/>
                          <a:latin typeface="Century Gothic"/>
                        </a:rPr>
                        <a:t>1 hour 45 minutes</a:t>
                      </a:r>
                    </a:p>
                  </a:txBody>
                  <a:tcPr marL="51435" marR="51435" marT="0" marB="0" anchor="ctr">
                    <a:solidFill>
                      <a:srgbClr val="633A9C"/>
                    </a:solidFill>
                  </a:tcPr>
                </a:tc>
                <a:tc>
                  <a:txBody>
                    <a:bodyPr/>
                    <a:lstStyle/>
                    <a:p>
                      <a:pPr lvl="0" algn="ctr">
                        <a:lnSpc>
                          <a:spcPct val="114999"/>
                        </a:lnSpc>
                        <a:spcAft>
                          <a:spcPts val="0"/>
                        </a:spcAft>
                        <a:buNone/>
                      </a:pPr>
                      <a:r>
                        <a:rPr lang="en-GB" sz="1200" b="1">
                          <a:solidFill>
                            <a:schemeClr val="bg1"/>
                          </a:solidFill>
                          <a:effectLst/>
                          <a:latin typeface="Century Gothic"/>
                        </a:rPr>
                        <a:t>Devising</a:t>
                      </a:r>
                      <a:endParaRPr lang="en-US" sz="1200">
                        <a:solidFill>
                          <a:schemeClr val="bg1"/>
                        </a:solidFill>
                        <a:latin typeface="Century Gothic"/>
                      </a:endParaRPr>
                    </a:p>
                  </a:txBody>
                  <a:tcPr marL="51435" marR="51435" marT="0" marB="0" anchor="ctr">
                    <a:solidFill>
                      <a:srgbClr val="633A9C"/>
                    </a:solidFill>
                  </a:tcPr>
                </a:tc>
                <a:tc>
                  <a:txBody>
                    <a:bodyPr/>
                    <a:lstStyle/>
                    <a:p>
                      <a:pPr lvl="0" algn="ctr">
                        <a:lnSpc>
                          <a:spcPct val="114999"/>
                        </a:lnSpc>
                        <a:spcAft>
                          <a:spcPts val="0"/>
                        </a:spcAft>
                        <a:buNone/>
                      </a:pPr>
                      <a:r>
                        <a:rPr lang="en-GB" sz="1200" b="1">
                          <a:solidFill>
                            <a:schemeClr val="bg1"/>
                          </a:solidFill>
                          <a:effectLst/>
                          <a:latin typeface="Century Gothic"/>
                        </a:rPr>
                        <a:t>Scripted Exam</a:t>
                      </a:r>
                    </a:p>
                  </a:txBody>
                  <a:tcPr marL="51435" marR="51435" marT="0" marB="0" anchor="ctr">
                    <a:solidFill>
                      <a:srgbClr val="633A9C"/>
                    </a:solidFill>
                  </a:tcPr>
                </a:tc>
                <a:extLst>
                  <a:ext uri="{0D108BD9-81ED-4DB2-BD59-A6C34878D82A}">
                    <a16:rowId xmlns:a16="http://schemas.microsoft.com/office/drawing/2014/main" val="551215788"/>
                  </a:ext>
                </a:extLst>
              </a:tr>
              <a:tr h="1135900">
                <a:tc>
                  <a:txBody>
                    <a:bodyPr/>
                    <a:lstStyle/>
                    <a:p>
                      <a:pPr marL="171450" lvl="0" indent="-171450" algn="l">
                        <a:lnSpc>
                          <a:spcPct val="100000"/>
                        </a:lnSpc>
                        <a:spcBef>
                          <a:spcPts val="0"/>
                        </a:spcBef>
                        <a:spcAft>
                          <a:spcPts val="0"/>
                        </a:spcAft>
                        <a:buFont typeface="Arial"/>
                        <a:buChar char="•"/>
                      </a:pPr>
                      <a:r>
                        <a:rPr lang="en-GB" sz="1000" b="0" i="0" u="none" strike="noStrike" noProof="0">
                          <a:solidFill>
                            <a:schemeClr val="bg1"/>
                          </a:solidFill>
                          <a:effectLst/>
                          <a:latin typeface="Century Gothic"/>
                        </a:rPr>
                        <a:t>Theatre terms &amp; roles in the theatre</a:t>
                      </a:r>
                      <a:endParaRPr lang="en-US" sz="1000" b="0">
                        <a:solidFill>
                          <a:schemeClr val="bg1"/>
                        </a:solidFill>
                        <a:latin typeface="Century Gothic"/>
                      </a:endParaRPr>
                    </a:p>
                    <a:p>
                      <a:pPr marL="171450" lvl="0" indent="-171450" algn="l">
                        <a:lnSpc>
                          <a:spcPct val="100000"/>
                        </a:lnSpc>
                        <a:spcBef>
                          <a:spcPts val="0"/>
                        </a:spcBef>
                        <a:spcAft>
                          <a:spcPts val="0"/>
                        </a:spcAft>
                        <a:buFont typeface="Arial"/>
                        <a:buChar char="•"/>
                      </a:pPr>
                      <a:r>
                        <a:rPr lang="en-GB" sz="1000" b="0" i="0" u="none" strike="noStrike" noProof="0">
                          <a:solidFill>
                            <a:schemeClr val="bg1"/>
                          </a:solidFill>
                          <a:effectLst/>
                          <a:latin typeface="Century Gothic"/>
                        </a:rPr>
                        <a:t>4 questions on a set text </a:t>
                      </a:r>
                      <a:endParaRPr lang="en-GB" sz="1000" b="0">
                        <a:solidFill>
                          <a:schemeClr val="bg1"/>
                        </a:solidFill>
                        <a:latin typeface="Century Gothic"/>
                      </a:endParaRPr>
                    </a:p>
                    <a:p>
                      <a:pPr marL="171450" lvl="0" indent="-171450" algn="l">
                        <a:lnSpc>
                          <a:spcPct val="100000"/>
                        </a:lnSpc>
                        <a:spcBef>
                          <a:spcPts val="0"/>
                        </a:spcBef>
                        <a:spcAft>
                          <a:spcPts val="0"/>
                        </a:spcAft>
                        <a:buFont typeface="Arial"/>
                        <a:buChar char="•"/>
                      </a:pPr>
                      <a:r>
                        <a:rPr lang="en-GB" sz="1000" b="0" i="0" u="none" strike="noStrike" noProof="0">
                          <a:solidFill>
                            <a:schemeClr val="bg1"/>
                          </a:solidFill>
                          <a:effectLst/>
                          <a:latin typeface="Century Gothic"/>
                        </a:rPr>
                        <a:t>Live theatre evaluation on a play we watch together</a:t>
                      </a:r>
                      <a:endParaRPr lang="en-GB" sz="1000" b="0">
                        <a:solidFill>
                          <a:schemeClr val="bg1"/>
                        </a:solidFill>
                        <a:latin typeface="Century Gothic"/>
                      </a:endParaRPr>
                    </a:p>
                  </a:txBody>
                  <a:tcPr marL="51435" marR="51435" marT="0" marB="0" anchor="ctr">
                    <a:solidFill>
                      <a:srgbClr val="633A9C"/>
                    </a:solidFill>
                  </a:tcPr>
                </a:tc>
                <a:tc>
                  <a:txBody>
                    <a:bodyPr/>
                    <a:lstStyle/>
                    <a:p>
                      <a:pPr marL="171450" lvl="0" indent="-171450" algn="l">
                        <a:lnSpc>
                          <a:spcPct val="100000"/>
                        </a:lnSpc>
                        <a:spcBef>
                          <a:spcPts val="0"/>
                        </a:spcBef>
                        <a:spcAft>
                          <a:spcPts val="0"/>
                        </a:spcAft>
                        <a:buFont typeface="Arial"/>
                        <a:buChar char="•"/>
                      </a:pPr>
                      <a:r>
                        <a:rPr lang="en-GB" sz="900" b="0" i="0" u="none" strike="noStrike" noProof="0">
                          <a:solidFill>
                            <a:schemeClr val="bg1"/>
                          </a:solidFill>
                          <a:effectLst/>
                          <a:latin typeface="Century Gothic"/>
                        </a:rPr>
                        <a:t>Students must create a 20-minute piece, inspired by a given stimulus (open to an audience)</a:t>
                      </a:r>
                      <a:endParaRPr lang="en-US" sz="900">
                        <a:solidFill>
                          <a:schemeClr val="bg1"/>
                        </a:solidFill>
                        <a:latin typeface="Century Gothic"/>
                      </a:endParaRPr>
                    </a:p>
                    <a:p>
                      <a:pPr marL="171450" lvl="0" indent="-171450" algn="l">
                        <a:lnSpc>
                          <a:spcPct val="100000"/>
                        </a:lnSpc>
                        <a:spcBef>
                          <a:spcPts val="0"/>
                        </a:spcBef>
                        <a:spcAft>
                          <a:spcPts val="0"/>
                        </a:spcAft>
                        <a:buFont typeface="Arial"/>
                        <a:buChar char="•"/>
                      </a:pPr>
                      <a:r>
                        <a:rPr lang="en-GB" sz="900" b="0" i="0" u="none" strike="noStrike" noProof="0">
                          <a:solidFill>
                            <a:schemeClr val="bg1"/>
                          </a:solidFill>
                          <a:effectLst/>
                          <a:latin typeface="Century Gothic"/>
                        </a:rPr>
                        <a:t>Students must also complete coursework detailing the process of creating this</a:t>
                      </a:r>
                      <a:endParaRPr lang="en-GB" sz="900">
                        <a:solidFill>
                          <a:schemeClr val="bg1"/>
                        </a:solidFill>
                        <a:latin typeface="Century Gothic"/>
                      </a:endParaRPr>
                    </a:p>
                  </a:txBody>
                  <a:tcPr marL="51435" marR="51435" marT="0" marB="0" anchor="ctr">
                    <a:solidFill>
                      <a:srgbClr val="633A9C"/>
                    </a:solidFill>
                  </a:tcPr>
                </a:tc>
                <a:tc>
                  <a:txBody>
                    <a:bodyPr/>
                    <a:lstStyle/>
                    <a:p>
                      <a:pPr marL="171450" lvl="0" indent="-171450" algn="l">
                        <a:lnSpc>
                          <a:spcPct val="100000"/>
                        </a:lnSpc>
                        <a:spcBef>
                          <a:spcPts val="0"/>
                        </a:spcBef>
                        <a:spcAft>
                          <a:spcPts val="0"/>
                        </a:spcAft>
                        <a:buFont typeface="Arial"/>
                        <a:buChar char="•"/>
                      </a:pPr>
                      <a:r>
                        <a:rPr lang="en-GB" sz="1050" b="0" i="0" u="none" strike="noStrike" noProof="0">
                          <a:solidFill>
                            <a:schemeClr val="bg1"/>
                          </a:solidFill>
                          <a:effectLst/>
                          <a:latin typeface="Century Gothic"/>
                        </a:rPr>
                        <a:t>Students perform two short performances from a script</a:t>
                      </a:r>
                    </a:p>
                    <a:p>
                      <a:pPr marL="171450" lvl="0" indent="-171450" algn="l">
                        <a:lnSpc>
                          <a:spcPct val="100000"/>
                        </a:lnSpc>
                        <a:spcBef>
                          <a:spcPts val="0"/>
                        </a:spcBef>
                        <a:spcAft>
                          <a:spcPts val="0"/>
                        </a:spcAft>
                        <a:buFont typeface="Arial"/>
                        <a:buChar char="•"/>
                      </a:pPr>
                      <a:r>
                        <a:rPr lang="en-GB" sz="1050" b="0" i="0" u="none" strike="noStrike" noProof="0">
                          <a:solidFill>
                            <a:schemeClr val="bg1"/>
                          </a:solidFill>
                          <a:effectLst/>
                          <a:latin typeface="Century Gothic"/>
                        </a:rPr>
                        <a:t>Performed in front of a live audience with an external examiner</a:t>
                      </a:r>
                    </a:p>
                  </a:txBody>
                  <a:tcPr marL="51435" marR="51435" marT="0" marB="0" anchor="ctr">
                    <a:solidFill>
                      <a:srgbClr val="633A9C"/>
                    </a:solidFill>
                  </a:tcPr>
                </a:tc>
                <a:extLst>
                  <a:ext uri="{0D108BD9-81ED-4DB2-BD59-A6C34878D82A}">
                    <a16:rowId xmlns:a16="http://schemas.microsoft.com/office/drawing/2014/main" val="1430112093"/>
                  </a:ext>
                </a:extLst>
              </a:tr>
            </a:tbl>
          </a:graphicData>
        </a:graphic>
      </p:graphicFrame>
      <p:pic>
        <p:nvPicPr>
          <p:cNvPr id="2" name="Picture 1" descr="Theatre Icon Vector Art &amp; Graphics | freevector.com">
            <a:extLst>
              <a:ext uri="{FF2B5EF4-FFF2-40B4-BE49-F238E27FC236}">
                <a16:creationId xmlns:a16="http://schemas.microsoft.com/office/drawing/2014/main" id="{2F5BFBC5-4398-041A-C0E2-E197F54F9561}"/>
              </a:ext>
            </a:extLst>
          </p:cNvPr>
          <p:cNvPicPr>
            <a:picLocks noChangeAspect="1"/>
          </p:cNvPicPr>
          <p:nvPr/>
        </p:nvPicPr>
        <p:blipFill>
          <a:blip r:embed="rId3"/>
          <a:srcRect l="11224" t="9767" r="12500" b="465"/>
          <a:stretch/>
        </p:blipFill>
        <p:spPr>
          <a:xfrm>
            <a:off x="6386639" y="734292"/>
            <a:ext cx="2092409" cy="1950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72011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E35E-C91C-458B-A799-7B607B897FA6}"/>
              </a:ext>
            </a:extLst>
          </p:cNvPr>
          <p:cNvSpPr>
            <a:spLocks noGrp="1"/>
          </p:cNvSpPr>
          <p:nvPr>
            <p:ph type="ctrTitle"/>
          </p:nvPr>
        </p:nvSpPr>
        <p:spPr>
          <a:xfrm>
            <a:off x="1143000" y="1699022"/>
            <a:ext cx="6858000" cy="2494552"/>
          </a:xfrm>
        </p:spPr>
        <p:txBody>
          <a:bodyPr>
            <a:normAutofit/>
          </a:bodyPr>
          <a:lstStyle/>
          <a:p>
            <a:pPr>
              <a:spcAft>
                <a:spcPts val="450"/>
              </a:spcAft>
              <a:defRPr/>
            </a:pPr>
            <a:r>
              <a:rPr lang="en-US" sz="3300" b="1" err="1">
                <a:solidFill>
                  <a:prstClr val="white"/>
                </a:solidFill>
                <a:latin typeface="Century Gothic"/>
                <a:ea typeface="+mn-ea"/>
                <a:cs typeface="+mn-cs"/>
              </a:rPr>
              <a:t>Ms</a:t>
            </a:r>
            <a:r>
              <a:rPr lang="en-US" sz="3300" b="1">
                <a:solidFill>
                  <a:prstClr val="white"/>
                </a:solidFill>
                <a:latin typeface="Century Gothic"/>
                <a:ea typeface="+mn-ea"/>
                <a:cs typeface="+mn-cs"/>
              </a:rPr>
              <a:t> Akinci</a:t>
            </a:r>
            <a:br>
              <a:rPr lang="en-US" sz="3300">
                <a:latin typeface="Century Gothic"/>
                <a:ea typeface="+mn-ea"/>
                <a:cs typeface="+mn-cs"/>
              </a:rPr>
            </a:br>
            <a:r>
              <a:rPr lang="en-US" sz="3300">
                <a:solidFill>
                  <a:prstClr val="white"/>
                </a:solidFill>
                <a:latin typeface="Century Gothic"/>
                <a:ea typeface="+mn-ea"/>
                <a:cs typeface="+mn-cs"/>
              </a:rPr>
              <a:t>Teacher of Art</a:t>
            </a:r>
            <a:br>
              <a:rPr lang="en-US" sz="3300">
                <a:latin typeface="Century Gothic"/>
                <a:ea typeface="+mn-ea"/>
                <a:cs typeface="+mn-cs"/>
              </a:rPr>
            </a:br>
            <a:br>
              <a:rPr lang="en-US" sz="3300">
                <a:latin typeface="Century Gothic"/>
                <a:ea typeface="+mn-ea"/>
                <a:cs typeface="+mn-cs"/>
              </a:rPr>
            </a:br>
            <a:r>
              <a:rPr lang="en-US" sz="3300">
                <a:solidFill>
                  <a:prstClr val="white"/>
                </a:solidFill>
                <a:latin typeface="Century Gothic"/>
                <a:ea typeface="+mn-ea"/>
                <a:cs typeface="+mn-cs"/>
              </a:rPr>
              <a:t>s.akinci@kps.co.uk</a:t>
            </a:r>
            <a:endParaRPr lang="en-GB" sz="3300">
              <a:solidFill>
                <a:prstClr val="white"/>
              </a:solidFill>
              <a:latin typeface="Century Gothic"/>
              <a:ea typeface="Calibri Light"/>
              <a:cs typeface="Calibri Light"/>
            </a:endParaRPr>
          </a:p>
        </p:txBody>
      </p:sp>
    </p:spTree>
    <p:extLst>
      <p:ext uri="{BB962C8B-B14F-4D97-AF65-F5344CB8AC3E}">
        <p14:creationId xmlns:p14="http://schemas.microsoft.com/office/powerpoint/2010/main" val="3967323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3804AD-75E6-4DA7-A67B-514007BC770F}"/>
              </a:ext>
            </a:extLst>
          </p:cNvPr>
          <p:cNvSpPr txBox="1"/>
          <p:nvPr/>
        </p:nvSpPr>
        <p:spPr>
          <a:xfrm>
            <a:off x="201448" y="4041810"/>
            <a:ext cx="6491553" cy="1866408"/>
          </a:xfrm>
          <a:prstGeom prst="rect">
            <a:avLst/>
          </a:prstGeom>
          <a:noFill/>
        </p:spPr>
        <p:txBody>
          <a:bodyPr wrap="square" lIns="68580" tIns="34290" rIns="68580" bIns="34290" rtlCol="0" anchor="t">
            <a:spAutoFit/>
          </a:bodyPr>
          <a:lstStyle/>
          <a:p>
            <a:pPr defTabSz="685800"/>
            <a:r>
              <a:rPr lang="en-GB" sz="825" b="1" u="sng">
                <a:solidFill>
                  <a:prstClr val="white"/>
                </a:solidFill>
                <a:latin typeface="Century Gothic"/>
                <a:ea typeface="Calibri"/>
                <a:cs typeface="Times New Roman"/>
              </a:rPr>
              <a:t>Component 1: </a:t>
            </a:r>
            <a:r>
              <a:rPr lang="en-GB" sz="825">
                <a:solidFill>
                  <a:prstClr val="white"/>
                </a:solidFill>
                <a:latin typeface="Century Gothic"/>
                <a:ea typeface="Calibri"/>
                <a:cs typeface="Times New Roman"/>
              </a:rPr>
              <a:t>Coursework Portfolio (60%) Every lesson and prep work counts towards their actual GCSE grade. This is a sustained project, responding to a theme set by the school which evidences the journey from initial engagement to the realisation of intentions. As well as practical work, this portfolio must demonstrate the research and critical study of artists which connect with the chosen area of study. </a:t>
            </a:r>
            <a:endParaRPr lang="en-GB" sz="825">
              <a:solidFill>
                <a:prstClr val="white"/>
              </a:solidFill>
              <a:latin typeface="Century Gothic"/>
              <a:ea typeface="Calibri"/>
              <a:cs typeface="Times New Roman" panose="02020603050405020304" pitchFamily="18" charset="0"/>
            </a:endParaRPr>
          </a:p>
          <a:p>
            <a:pPr defTabSz="685800">
              <a:lnSpc>
                <a:spcPct val="107000"/>
              </a:lnSpc>
              <a:spcAft>
                <a:spcPts val="600"/>
              </a:spcAft>
            </a:pPr>
            <a:r>
              <a:rPr lang="en-GB" sz="825" b="1" u="sng">
                <a:solidFill>
                  <a:prstClr val="white"/>
                </a:solidFill>
                <a:latin typeface="Century Gothic"/>
                <a:ea typeface="Calibri"/>
                <a:cs typeface="Times New Roman"/>
              </a:rPr>
              <a:t>Component 2: </a:t>
            </a:r>
            <a:r>
              <a:rPr lang="en-GB" sz="825">
                <a:solidFill>
                  <a:prstClr val="white"/>
                </a:solidFill>
                <a:latin typeface="Century Gothic"/>
                <a:ea typeface="Calibri"/>
                <a:cs typeface="Times New Roman"/>
              </a:rPr>
              <a:t>Exam (40%) This is a shorter project, where students respond to starting point from an externally set paper. A preparatory period is then followed by 10 hours of supervised time in which to create a final outcome.</a:t>
            </a:r>
          </a:p>
          <a:p>
            <a:pPr defTabSz="685800">
              <a:lnSpc>
                <a:spcPct val="107000"/>
              </a:lnSpc>
              <a:spcAft>
                <a:spcPts val="600"/>
              </a:spcAft>
            </a:pPr>
            <a:r>
              <a:rPr lang="en-GB" sz="825">
                <a:solidFill>
                  <a:prstClr val="white"/>
                </a:solidFill>
                <a:latin typeface="Century Gothic"/>
                <a:ea typeface="Calibri"/>
                <a:cs typeface="Times New Roman"/>
              </a:rPr>
              <a:t>GCSE Art provides students a chance to develop and nurture this life affirming activity, both visually and conceptually, developing their own unique approach to the visual arts with the support of their teacher. Students will learn from direct teaching, peer learning, presentations, </a:t>
            </a:r>
            <a:r>
              <a:rPr lang="en-GB" sz="825" b="1">
                <a:solidFill>
                  <a:prstClr val="white"/>
                </a:solidFill>
                <a:latin typeface="Century Gothic"/>
                <a:ea typeface="Calibri"/>
                <a:cs typeface="Times New Roman"/>
              </a:rPr>
              <a:t>gallery trips, reflective reading and writing</a:t>
            </a:r>
            <a:r>
              <a:rPr lang="en-GB" sz="825">
                <a:solidFill>
                  <a:prstClr val="white"/>
                </a:solidFill>
                <a:latin typeface="Century Gothic"/>
                <a:ea typeface="Calibri"/>
                <a:cs typeface="Times New Roman"/>
              </a:rPr>
              <a:t> as well as visits from professional practitioners working in the creative sectors. All art students are encouraged to experiment and will have the opportunity to use a wide range of materials including, but not limited to, painting, drawing, sculpture, video, installation, photography, performance and printmaking. Art and Design leads to a range of job opportunities within the creative sector from graphic designers, architects, engineers, product designers and marketing etc.</a:t>
            </a:r>
          </a:p>
        </p:txBody>
      </p:sp>
      <p:sp>
        <p:nvSpPr>
          <p:cNvPr id="5" name="TextBox 4">
            <a:extLst>
              <a:ext uri="{FF2B5EF4-FFF2-40B4-BE49-F238E27FC236}">
                <a16:creationId xmlns:a16="http://schemas.microsoft.com/office/drawing/2014/main" id="{041B4055-D5B0-4730-A5D7-74638BD9D291}"/>
              </a:ext>
            </a:extLst>
          </p:cNvPr>
          <p:cNvSpPr txBox="1"/>
          <p:nvPr/>
        </p:nvSpPr>
        <p:spPr>
          <a:xfrm>
            <a:off x="202792" y="1096026"/>
            <a:ext cx="4547569"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pPr>
            <a:r>
              <a:rPr lang="en-US" sz="3300" b="1">
                <a:solidFill>
                  <a:prstClr val="white"/>
                </a:solidFill>
                <a:latin typeface="Century Gothic"/>
              </a:rPr>
              <a:t>Art and Design</a:t>
            </a:r>
            <a:endParaRPr lang="en-US" sz="1350">
              <a:solidFill>
                <a:prstClr val="white"/>
              </a:solidFill>
              <a:latin typeface="Century Gothic"/>
            </a:endParaRPr>
          </a:p>
          <a:p>
            <a:pPr defTabSz="685800">
              <a:lnSpc>
                <a:spcPct val="90000"/>
              </a:lnSpc>
              <a:spcBef>
                <a:spcPct val="0"/>
              </a:spcBef>
              <a:spcAft>
                <a:spcPts val="450"/>
              </a:spcAft>
            </a:pPr>
            <a:r>
              <a:rPr lang="en-US" sz="3300">
                <a:solidFill>
                  <a:prstClr val="white"/>
                </a:solidFill>
                <a:latin typeface="Century Gothic"/>
              </a:rPr>
              <a:t>AQA 8201</a:t>
            </a:r>
          </a:p>
        </p:txBody>
      </p:sp>
      <p:graphicFrame>
        <p:nvGraphicFramePr>
          <p:cNvPr id="6" name="Table 5">
            <a:extLst>
              <a:ext uri="{FF2B5EF4-FFF2-40B4-BE49-F238E27FC236}">
                <a16:creationId xmlns:a16="http://schemas.microsoft.com/office/drawing/2014/main" id="{B323327B-E7BF-4AD9-B6FB-5FA1920BF6FA}"/>
              </a:ext>
            </a:extLst>
          </p:cNvPr>
          <p:cNvGraphicFramePr>
            <a:graphicFrameLocks noGrp="1"/>
          </p:cNvGraphicFramePr>
          <p:nvPr/>
        </p:nvGraphicFramePr>
        <p:xfrm>
          <a:off x="399859" y="2450608"/>
          <a:ext cx="5743949" cy="1518474"/>
        </p:xfrm>
        <a:graphic>
          <a:graphicData uri="http://schemas.openxmlformats.org/drawingml/2006/table">
            <a:tbl>
              <a:tblPr/>
              <a:tblGrid>
                <a:gridCol w="1402120">
                  <a:extLst>
                    <a:ext uri="{9D8B030D-6E8A-4147-A177-3AD203B41FA5}">
                      <a16:colId xmlns:a16="http://schemas.microsoft.com/office/drawing/2014/main" val="2992045897"/>
                    </a:ext>
                  </a:extLst>
                </a:gridCol>
                <a:gridCol w="1537589">
                  <a:extLst>
                    <a:ext uri="{9D8B030D-6E8A-4147-A177-3AD203B41FA5}">
                      <a16:colId xmlns:a16="http://schemas.microsoft.com/office/drawing/2014/main" val="2073144915"/>
                    </a:ext>
                  </a:extLst>
                </a:gridCol>
                <a:gridCol w="1402120">
                  <a:extLst>
                    <a:ext uri="{9D8B030D-6E8A-4147-A177-3AD203B41FA5}">
                      <a16:colId xmlns:a16="http://schemas.microsoft.com/office/drawing/2014/main" val="1930574923"/>
                    </a:ext>
                  </a:extLst>
                </a:gridCol>
                <a:gridCol w="1402120">
                  <a:extLst>
                    <a:ext uri="{9D8B030D-6E8A-4147-A177-3AD203B41FA5}">
                      <a16:colId xmlns:a16="http://schemas.microsoft.com/office/drawing/2014/main" val="1950453095"/>
                    </a:ext>
                  </a:extLst>
                </a:gridCol>
              </a:tblGrid>
              <a:tr h="194310">
                <a:tc gridSpan="4">
                  <a:txBody>
                    <a:bodyPr/>
                    <a:lstStyle/>
                    <a:p>
                      <a:pPr algn="ctr" fontAlgn="base"/>
                      <a:r>
                        <a:rPr lang="en-GB" sz="800" b="1" i="0">
                          <a:solidFill>
                            <a:schemeClr val="bg1"/>
                          </a:solidFill>
                          <a:effectLst/>
                          <a:latin typeface="Century Gothic"/>
                        </a:rPr>
                        <a:t>Content</a:t>
                      </a:r>
                      <a:r>
                        <a:rPr lang="en-GB" sz="800" b="0" i="0">
                          <a:solidFill>
                            <a:schemeClr val="bg1"/>
                          </a:solidFill>
                          <a:effectLst/>
                          <a:latin typeface="Century Gothic"/>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hMerge="1">
                  <a:txBody>
                    <a:bodyPr/>
                    <a:lstStyle/>
                    <a:p>
                      <a:endParaRPr lang="en-GB"/>
                    </a:p>
                  </a:txBody>
                  <a:tcPr/>
                </a:tc>
                <a:tc hMerge="1">
                  <a:txBody>
                    <a:bodyPr/>
                    <a:lstStyle/>
                    <a:p>
                      <a:endParaRPr lang="en-GB"/>
                    </a:p>
                  </a:txBody>
                  <a:tcPr/>
                </a:tc>
                <a:tc hMerge="1">
                  <a:txBody>
                    <a:bodyPr/>
                    <a:lstStyle/>
                    <a:p>
                      <a:pPr algn="ctr" fontAlgn="base"/>
                      <a:endParaRPr lang="en-GB" b="0" i="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250385484"/>
                  </a:ext>
                </a:extLst>
              </a:tr>
              <a:tr h="502504">
                <a:tc>
                  <a:txBody>
                    <a:bodyPr/>
                    <a:lstStyle/>
                    <a:p>
                      <a:pPr algn="ctr" fontAlgn="base"/>
                      <a:r>
                        <a:rPr lang="en-GB" sz="800" b="0" i="0">
                          <a:solidFill>
                            <a:schemeClr val="bg1"/>
                          </a:solidFill>
                          <a:effectLst/>
                          <a:latin typeface="Century Gothic"/>
                        </a:rPr>
                        <a:t>AO1:​</a:t>
                      </a:r>
                    </a:p>
                    <a:p>
                      <a:pPr algn="ctr" fontAlgn="base"/>
                      <a:r>
                        <a:rPr lang="en-GB" sz="800" b="0" i="0">
                          <a:solidFill>
                            <a:schemeClr val="bg1"/>
                          </a:solidFill>
                          <a:effectLst/>
                          <a:latin typeface="Century Gothic"/>
                        </a:rPr>
                        <a:t>Contextual understanding (25%)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800" b="0" i="0">
                          <a:solidFill>
                            <a:schemeClr val="bg1"/>
                          </a:solidFill>
                          <a:effectLst/>
                          <a:latin typeface="Century Gothic"/>
                        </a:rPr>
                        <a:t>AO2​:</a:t>
                      </a:r>
                    </a:p>
                    <a:p>
                      <a:pPr algn="ctr" fontAlgn="base"/>
                      <a:r>
                        <a:rPr lang="en-GB" sz="800" b="0" i="0">
                          <a:solidFill>
                            <a:schemeClr val="bg1"/>
                          </a:solidFill>
                          <a:effectLst/>
                          <a:latin typeface="Century Gothic"/>
                        </a:rPr>
                        <a:t>Creative making </a:t>
                      </a:r>
                    </a:p>
                    <a:p>
                      <a:pPr algn="ctr" fontAlgn="base"/>
                      <a:r>
                        <a:rPr lang="en-GB" sz="800" b="0" i="0">
                          <a:solidFill>
                            <a:schemeClr val="bg1"/>
                          </a:solidFill>
                          <a:effectLst/>
                          <a:latin typeface="Century Gothic"/>
                        </a:rPr>
                        <a:t>(25%)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800" b="0" i="0">
                          <a:solidFill>
                            <a:schemeClr val="bg1"/>
                          </a:solidFill>
                          <a:effectLst/>
                          <a:latin typeface="Century Gothic"/>
                        </a:rPr>
                        <a:t>AO3​:</a:t>
                      </a:r>
                    </a:p>
                    <a:p>
                      <a:pPr algn="ctr" fontAlgn="base"/>
                      <a:r>
                        <a:rPr lang="en-GB" sz="800" b="0" i="0">
                          <a:solidFill>
                            <a:schemeClr val="bg1"/>
                          </a:solidFill>
                          <a:effectLst/>
                          <a:latin typeface="Century Gothic"/>
                        </a:rPr>
                        <a:t>Reflective recording</a:t>
                      </a:r>
                    </a:p>
                    <a:p>
                      <a:pPr algn="ctr" fontAlgn="base"/>
                      <a:r>
                        <a:rPr lang="en-GB" sz="800" b="0" i="0">
                          <a:solidFill>
                            <a:schemeClr val="bg1"/>
                          </a:solidFill>
                          <a:effectLst/>
                          <a:latin typeface="Century Gothic"/>
                        </a:rPr>
                        <a:t>(25%)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800" b="0" i="0">
                          <a:solidFill>
                            <a:schemeClr val="bg1"/>
                          </a:solidFill>
                          <a:effectLst/>
                          <a:latin typeface="Century Gothic"/>
                        </a:rPr>
                        <a:t>AO4:</a:t>
                      </a:r>
                    </a:p>
                    <a:p>
                      <a:pPr algn="ctr" fontAlgn="base"/>
                      <a:r>
                        <a:rPr lang="en-GB" sz="800" b="0" i="0">
                          <a:solidFill>
                            <a:schemeClr val="bg1"/>
                          </a:solidFill>
                          <a:effectLst/>
                          <a:latin typeface="Century Gothic"/>
                        </a:rPr>
                        <a:t>Personal presentation </a:t>
                      </a:r>
                    </a:p>
                    <a:p>
                      <a:pPr algn="ctr" fontAlgn="base"/>
                      <a:r>
                        <a:rPr lang="en-GB" sz="800" b="0" i="0">
                          <a:solidFill>
                            <a:schemeClr val="bg1"/>
                          </a:solidFill>
                          <a:effectLst/>
                          <a:latin typeface="Century Gothic"/>
                        </a:rPr>
                        <a:t>(25%)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extLst>
                  <a:ext uri="{0D108BD9-81ED-4DB2-BD59-A6C34878D82A}">
                    <a16:rowId xmlns:a16="http://schemas.microsoft.com/office/drawing/2014/main" val="263985676"/>
                  </a:ext>
                </a:extLst>
              </a:tr>
              <a:tr h="821660">
                <a:tc>
                  <a:txBody>
                    <a:bodyPr/>
                    <a:lstStyle/>
                    <a:p>
                      <a:pPr algn="ctr" fontAlgn="base"/>
                      <a:r>
                        <a:rPr lang="en-GB" sz="800" kern="1200">
                          <a:solidFill>
                            <a:schemeClr val="bg1"/>
                          </a:solidFill>
                          <a:effectLst/>
                          <a:latin typeface="Century Gothic"/>
                          <a:ea typeface="+mn-ea"/>
                          <a:cs typeface="+mn-cs"/>
                        </a:rPr>
                        <a:t>Develop ideas through investigations, demonstrating critical understanding of sources.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800" kern="1200">
                          <a:solidFill>
                            <a:schemeClr val="bg1"/>
                          </a:solidFill>
                          <a:effectLst/>
                          <a:latin typeface="Century Gothic"/>
                          <a:ea typeface="+mn-ea"/>
                          <a:cs typeface="+mn-cs"/>
                        </a:rPr>
                        <a:t>Refine work by exploring ideas, selecting and experimenting with appropriate media, materials, techniques and processes.</a:t>
                      </a:r>
                      <a:endParaRPr lang="en-GB" sz="800" b="0" i="0">
                        <a:solidFill>
                          <a:schemeClr val="bg1"/>
                        </a:solidFill>
                        <a:effectLst/>
                        <a:latin typeface="Century Gothic"/>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800" kern="1200">
                          <a:solidFill>
                            <a:schemeClr val="bg1"/>
                          </a:solidFill>
                          <a:effectLst/>
                          <a:latin typeface="Century Gothic"/>
                          <a:ea typeface="+mn-ea"/>
                          <a:cs typeface="+mn-cs"/>
                        </a:rPr>
                        <a:t>Record ideas, observations and insights relevant to intentions as work progresses.</a:t>
                      </a:r>
                      <a:endParaRPr lang="en-GB" sz="800" b="0" i="0">
                        <a:solidFill>
                          <a:schemeClr val="bg1"/>
                        </a:solidFill>
                        <a:effectLst/>
                        <a:latin typeface="Century Gothic"/>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tc>
                  <a:txBody>
                    <a:bodyPr/>
                    <a:lstStyle/>
                    <a:p>
                      <a:pPr algn="ctr" fontAlgn="base"/>
                      <a:r>
                        <a:rPr lang="en-GB" sz="800" kern="1200">
                          <a:solidFill>
                            <a:schemeClr val="bg1"/>
                          </a:solidFill>
                          <a:effectLst/>
                          <a:latin typeface="Century Gothic"/>
                          <a:ea typeface="+mn-ea"/>
                          <a:cs typeface="+mn-cs"/>
                        </a:rPr>
                        <a:t>Present a personal and meaningful response that realises intentions and demonstrates understanding of visual language.</a:t>
                      </a:r>
                      <a:endParaRPr lang="en-GB" sz="800" b="0" i="0">
                        <a:solidFill>
                          <a:schemeClr val="bg1"/>
                        </a:solidFill>
                        <a:effectLst/>
                        <a:latin typeface="Century Gothic"/>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3A9C"/>
                    </a:solidFill>
                  </a:tcPr>
                </a:tc>
                <a:extLst>
                  <a:ext uri="{0D108BD9-81ED-4DB2-BD59-A6C34878D82A}">
                    <a16:rowId xmlns:a16="http://schemas.microsoft.com/office/drawing/2014/main" val="1344228090"/>
                  </a:ext>
                </a:extLst>
              </a:tr>
            </a:tbl>
          </a:graphicData>
        </a:graphic>
      </p:graphicFrame>
      <p:pic>
        <p:nvPicPr>
          <p:cNvPr id="8" name="Picture 7">
            <a:extLst>
              <a:ext uri="{FF2B5EF4-FFF2-40B4-BE49-F238E27FC236}">
                <a16:creationId xmlns:a16="http://schemas.microsoft.com/office/drawing/2014/main" id="{05E6A6AF-6C8B-44A4-879F-2CA7DE2CFE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503" t="12178" r="3007" b="10959"/>
          <a:stretch/>
        </p:blipFill>
        <p:spPr>
          <a:xfrm rot="5400000">
            <a:off x="7233836" y="1408400"/>
            <a:ext cx="2166972" cy="1417229"/>
          </a:xfrm>
          <a:prstGeom prst="rect">
            <a:avLst/>
          </a:prstGeom>
        </p:spPr>
      </p:pic>
      <p:sp>
        <p:nvSpPr>
          <p:cNvPr id="3" name="TextBox 2">
            <a:extLst>
              <a:ext uri="{FF2B5EF4-FFF2-40B4-BE49-F238E27FC236}">
                <a16:creationId xmlns:a16="http://schemas.microsoft.com/office/drawing/2014/main" id="{34DB6359-2AA1-381D-4C4F-B266145E78DB}"/>
              </a:ext>
            </a:extLst>
          </p:cNvPr>
          <p:cNvSpPr txBox="1"/>
          <p:nvPr/>
        </p:nvSpPr>
        <p:spPr>
          <a:xfrm>
            <a:off x="6557257" y="3372168"/>
            <a:ext cx="2483825" cy="246990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1200" b="1" u="sng">
                <a:solidFill>
                  <a:prstClr val="white"/>
                </a:solidFill>
                <a:latin typeface="Century Gothic"/>
                <a:cs typeface="Calibri"/>
              </a:rPr>
              <a:t>Course requirements:</a:t>
            </a:r>
            <a:endParaRPr lang="en-US" sz="1350" b="1" u="sng">
              <a:solidFill>
                <a:prstClr val="white"/>
              </a:solidFill>
              <a:latin typeface="Century Gothic"/>
              <a:ea typeface="Calibri"/>
              <a:cs typeface="Calibri" panose="020F0502020204030204"/>
            </a:endParaRPr>
          </a:p>
          <a:p>
            <a:pPr marL="214313" indent="-214313" defTabSz="685800">
              <a:buFont typeface="Courier New"/>
              <a:buChar char="o"/>
            </a:pPr>
            <a:r>
              <a:rPr lang="en-US" sz="1200">
                <a:solidFill>
                  <a:prstClr val="white"/>
                </a:solidFill>
                <a:latin typeface="Century Gothic"/>
                <a:cs typeface="Calibri"/>
              </a:rPr>
              <a:t>Current Year 9 Art students</a:t>
            </a:r>
          </a:p>
          <a:p>
            <a:pPr marL="214313" indent="-214313" defTabSz="685800">
              <a:buFont typeface="Courier New"/>
              <a:buChar char="o"/>
            </a:pPr>
            <a:r>
              <a:rPr lang="en-US" sz="1200">
                <a:solidFill>
                  <a:prstClr val="white"/>
                </a:solidFill>
                <a:latin typeface="Century Gothic"/>
                <a:cs typeface="Calibri"/>
              </a:rPr>
              <a:t>Minimum GCSE preparedness grade: Expected</a:t>
            </a:r>
          </a:p>
          <a:p>
            <a:pPr marL="214313" indent="-214313" defTabSz="685800">
              <a:buFont typeface="Courier New"/>
              <a:buChar char="o"/>
            </a:pPr>
            <a:r>
              <a:rPr lang="en-US" sz="1200">
                <a:solidFill>
                  <a:prstClr val="white"/>
                </a:solidFill>
                <a:latin typeface="Century Gothic"/>
                <a:cs typeface="Calibri"/>
              </a:rPr>
              <a:t>Afterschool Art Clubs are weekly and </a:t>
            </a:r>
            <a:r>
              <a:rPr lang="en-US" sz="1200" b="1">
                <a:solidFill>
                  <a:prstClr val="white"/>
                </a:solidFill>
                <a:latin typeface="Century Gothic"/>
                <a:cs typeface="Calibri"/>
              </a:rPr>
              <a:t>compulsory</a:t>
            </a:r>
          </a:p>
          <a:p>
            <a:pPr marL="214313" indent="-214313" defTabSz="685800">
              <a:buFont typeface="Courier New"/>
              <a:buChar char="o"/>
            </a:pPr>
            <a:r>
              <a:rPr lang="en-US" sz="1200">
                <a:solidFill>
                  <a:prstClr val="white"/>
                </a:solidFill>
                <a:latin typeface="Century Gothic"/>
                <a:cs typeface="Calibri"/>
              </a:rPr>
              <a:t>Minimum expected hours spent outside of lessons 4-6 hours </a:t>
            </a:r>
          </a:p>
          <a:p>
            <a:pPr marL="214313" indent="-214313" defTabSz="685800">
              <a:buFont typeface="Courier New"/>
              <a:buChar char="o"/>
            </a:pPr>
            <a:r>
              <a:rPr lang="en-US" sz="1200">
                <a:solidFill>
                  <a:prstClr val="white"/>
                </a:solidFill>
                <a:latin typeface="Century Gothic"/>
                <a:cs typeface="Calibri"/>
              </a:rPr>
              <a:t>Non Y9 Art students must see Miss Akinci with a portfolio if there's an interest!</a:t>
            </a:r>
          </a:p>
        </p:txBody>
      </p:sp>
      <p:sp>
        <p:nvSpPr>
          <p:cNvPr id="10" name="TextBox 9">
            <a:extLst>
              <a:ext uri="{FF2B5EF4-FFF2-40B4-BE49-F238E27FC236}">
                <a16:creationId xmlns:a16="http://schemas.microsoft.com/office/drawing/2014/main" id="{FEE7FDF7-5EA7-879C-5F06-EEC8FD913077}"/>
              </a:ext>
            </a:extLst>
          </p:cNvPr>
          <p:cNvSpPr txBox="1"/>
          <p:nvPr/>
        </p:nvSpPr>
        <p:spPr>
          <a:xfrm>
            <a:off x="188083" y="2142957"/>
            <a:ext cx="5737538" cy="276999"/>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cs typeface="Leelawadee"/>
              </a:rPr>
              <a:t>Core information</a:t>
            </a:r>
            <a:endParaRPr lang="en-US" sz="1350">
              <a:solidFill>
                <a:prstClr val="white"/>
              </a:solidFill>
              <a:latin typeface="Century Gothic"/>
              <a:cs typeface="Leelawadee"/>
            </a:endParaRPr>
          </a:p>
        </p:txBody>
      </p:sp>
      <p:pic>
        <p:nvPicPr>
          <p:cNvPr id="7" name="Picture 6" descr="A mannequin with a black and gold dress&#10;&#10;AI-generated content may be incorrect.">
            <a:extLst>
              <a:ext uri="{FF2B5EF4-FFF2-40B4-BE49-F238E27FC236}">
                <a16:creationId xmlns:a16="http://schemas.microsoft.com/office/drawing/2014/main" id="{544B7446-A049-3734-363B-A9D71FD82076}"/>
              </a:ext>
            </a:extLst>
          </p:cNvPr>
          <p:cNvPicPr>
            <a:picLocks noChangeAspect="1"/>
          </p:cNvPicPr>
          <p:nvPr/>
        </p:nvPicPr>
        <p:blipFill>
          <a:blip r:embed="rId4"/>
          <a:srcRect t="923" r="800" b="1838"/>
          <a:stretch/>
        </p:blipFill>
        <p:spPr>
          <a:xfrm>
            <a:off x="6276394" y="1037439"/>
            <a:ext cx="1252512" cy="2172578"/>
          </a:xfrm>
          <a:prstGeom prst="rect">
            <a:avLst/>
          </a:prstGeom>
        </p:spPr>
      </p:pic>
    </p:spTree>
    <p:extLst>
      <p:ext uri="{BB962C8B-B14F-4D97-AF65-F5344CB8AC3E}">
        <p14:creationId xmlns:p14="http://schemas.microsoft.com/office/powerpoint/2010/main" val="106026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E2D821-77BA-478D-81DD-13DB695C695C}"/>
              </a:ext>
            </a:extLst>
          </p:cNvPr>
          <p:cNvSpPr txBox="1">
            <a:spLocks noGrp="1"/>
          </p:cNvSpPr>
          <p:nvPr>
            <p:ph type="ctrTitle"/>
          </p:nvPr>
        </p:nvSpPr>
        <p:spPr>
          <a:xfrm>
            <a:off x="1143000" y="1993552"/>
            <a:ext cx="6858000" cy="2330798"/>
          </a:xfrm>
          <a:prstGeom prst="rect">
            <a:avLst/>
          </a:prstGeom>
        </p:spPr>
        <p:txBody>
          <a:bodyPr vert="horz" lIns="68580" tIns="34290" rIns="68580" bIns="34290" rtlCol="0" anchor="t">
            <a:normAutofit/>
          </a:bodyPr>
          <a:lstStyle/>
          <a:p>
            <a:pPr>
              <a:spcAft>
                <a:spcPts val="450"/>
              </a:spcAft>
              <a:defRPr/>
            </a:pPr>
            <a:r>
              <a:rPr lang="en-US" sz="3300" b="1">
                <a:solidFill>
                  <a:prstClr val="white"/>
                </a:solidFill>
                <a:latin typeface="Century Gothic"/>
                <a:ea typeface="+mn-ea"/>
                <a:cs typeface="+mn-cs"/>
              </a:rPr>
              <a:t>Dr. Maroon</a:t>
            </a:r>
            <a:br>
              <a:rPr lang="en-US" sz="3300">
                <a:latin typeface="Century Gothic"/>
                <a:ea typeface="+mn-ea"/>
                <a:cs typeface="+mn-cs"/>
              </a:rPr>
            </a:br>
            <a:r>
              <a:rPr lang="en-US" sz="3300">
                <a:solidFill>
                  <a:prstClr val="white"/>
                </a:solidFill>
                <a:latin typeface="Century Gothic"/>
                <a:ea typeface="+mn-ea"/>
                <a:cs typeface="+mn-cs"/>
              </a:rPr>
              <a:t>Head of Science</a:t>
            </a:r>
            <a:br>
              <a:rPr lang="en-US" sz="3300">
                <a:latin typeface="Century Gothic"/>
                <a:ea typeface="+mn-ea"/>
                <a:cs typeface="+mn-cs"/>
              </a:rPr>
            </a:br>
            <a:br>
              <a:rPr lang="en-US" sz="3300">
                <a:latin typeface="Century Gothic"/>
                <a:ea typeface="+mn-ea"/>
                <a:cs typeface="+mn-cs"/>
              </a:rPr>
            </a:br>
            <a:r>
              <a:rPr lang="en-US" sz="3300">
                <a:solidFill>
                  <a:prstClr val="white"/>
                </a:solidFill>
                <a:latin typeface="Century Gothic"/>
                <a:ea typeface="+mn-ea"/>
                <a:cs typeface="+mn-cs"/>
              </a:rPr>
              <a:t>h.maroon@kps.co.uk</a:t>
            </a:r>
            <a:br>
              <a:rPr lang="en-US" sz="2400">
                <a:latin typeface="Century Gothic"/>
                <a:ea typeface="+mn-ea"/>
                <a:cs typeface="+mn-cs"/>
              </a:rPr>
            </a:br>
            <a:endParaRPr lang="en-US" sz="2400">
              <a:solidFill>
                <a:schemeClr val="bg1"/>
              </a:solidFill>
              <a:latin typeface="Century Gothic"/>
              <a:ea typeface="+mn-ea"/>
              <a:cs typeface="+mn-cs"/>
            </a:endParaRPr>
          </a:p>
        </p:txBody>
      </p:sp>
    </p:spTree>
    <p:extLst>
      <p:ext uri="{BB962C8B-B14F-4D97-AF65-F5344CB8AC3E}">
        <p14:creationId xmlns:p14="http://schemas.microsoft.com/office/powerpoint/2010/main" val="121988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t="-13000" b="-1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EAA028-DEFC-4704-94C2-AAA6C284E6EE}"/>
              </a:ext>
            </a:extLst>
          </p:cNvPr>
          <p:cNvSpPr txBox="1"/>
          <p:nvPr/>
        </p:nvSpPr>
        <p:spPr>
          <a:xfrm>
            <a:off x="255224" y="2488454"/>
            <a:ext cx="5948727" cy="3185487"/>
          </a:xfrm>
          <a:prstGeom prst="rect">
            <a:avLst/>
          </a:prstGeom>
          <a:noFill/>
        </p:spPr>
        <p:txBody>
          <a:bodyPr wrap="square" lIns="68580" tIns="34290" rIns="68580" bIns="34290" rtlCol="0" anchor="t">
            <a:spAutoFit/>
          </a:bodyPr>
          <a:lstStyle/>
          <a:p>
            <a:pPr defTabSz="685800">
              <a:defRPr/>
            </a:pPr>
            <a:r>
              <a:rPr lang="en-GB" sz="1350" u="sng">
                <a:solidFill>
                  <a:prstClr val="white"/>
                </a:solidFill>
                <a:latin typeface="Century Gothic"/>
              </a:rPr>
              <a:t>Core information</a:t>
            </a:r>
            <a:endParaRPr lang="en-US" sz="1350">
              <a:solidFill>
                <a:prstClr val="white"/>
              </a:solidFill>
              <a:latin typeface="Century Gothic"/>
            </a:endParaRPr>
          </a:p>
          <a:p>
            <a:pPr defTabSz="685800">
              <a:defRPr/>
            </a:pPr>
            <a:endParaRPr lang="en-GB" sz="1350" u="sng">
              <a:solidFill>
                <a:prstClr val="white"/>
              </a:solidFill>
              <a:latin typeface="Century Gothic"/>
              <a:ea typeface="+mn-lt"/>
              <a:cs typeface="Calibri" panose="020F0502020204030204"/>
            </a:endParaRPr>
          </a:p>
          <a:p>
            <a:pPr marL="214313" indent="-214313" defTabSz="685800">
              <a:buFont typeface="Arial" panose="020B0604020202020204" pitchFamily="34" charset="0"/>
              <a:buChar char="•"/>
              <a:defRPr/>
            </a:pPr>
            <a:r>
              <a:rPr lang="en-GB" sz="1350">
                <a:solidFill>
                  <a:prstClr val="white"/>
                </a:solidFill>
                <a:latin typeface="Century Gothic"/>
              </a:rPr>
              <a:t>In Year 9 students study: Cells, respiration, plants, blood and circulatory system </a:t>
            </a:r>
          </a:p>
          <a:p>
            <a:pPr marL="214313" indent="-214313" defTabSz="685800">
              <a:buFont typeface="Arial" panose="020B0604020202020204" pitchFamily="34" charset="0"/>
              <a:buChar char="•"/>
              <a:defRPr/>
            </a:pPr>
            <a:r>
              <a:rPr lang="en-GB" sz="1350">
                <a:solidFill>
                  <a:prstClr val="white"/>
                </a:solidFill>
                <a:latin typeface="Century Gothic"/>
                <a:cs typeface="Calibri"/>
              </a:rPr>
              <a:t>Students start the GCSE course in Year 9 and study 5 large topics throughout the three year GCSE course</a:t>
            </a:r>
          </a:p>
          <a:p>
            <a:pPr marL="214313" indent="-214313" defTabSz="685800">
              <a:buFont typeface="Arial" panose="020B0604020202020204" pitchFamily="34" charset="0"/>
              <a:buChar char="•"/>
              <a:defRPr/>
            </a:pPr>
            <a:r>
              <a:rPr lang="en-US" sz="1350">
                <a:solidFill>
                  <a:prstClr val="white"/>
                </a:solidFill>
                <a:latin typeface="Century Gothic"/>
                <a:cs typeface="Calibri"/>
              </a:rPr>
              <a:t>Careers: </a:t>
            </a:r>
            <a:r>
              <a:rPr lang="en-GB" sz="1350">
                <a:solidFill>
                  <a:prstClr val="white"/>
                </a:solidFill>
                <a:latin typeface="Century Gothic"/>
              </a:rPr>
              <a:t>Elite sports coach, medical doctor, radiotherapist, NHS clinical scientist, forensic scientist, physiotherapist, vet, nutritionist, dentist and pharmacist. </a:t>
            </a: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r>
              <a:rPr lang="en-GB" sz="1350">
                <a:solidFill>
                  <a:prstClr val="white"/>
                </a:solidFill>
                <a:latin typeface="Century Gothic"/>
                <a:cs typeface="Calibri"/>
              </a:rPr>
              <a:t>Skills: </a:t>
            </a:r>
            <a:r>
              <a:rPr lang="en-GB" sz="1350">
                <a:solidFill>
                  <a:prstClr val="white"/>
                </a:solidFill>
                <a:latin typeface="Century Gothic"/>
              </a:rPr>
              <a:t>Eye for detail, being observant and the ability to evaluate written and numerical evidence from various sources in order to make well-informed and balanced decisions.</a:t>
            </a:r>
            <a:endParaRPr lang="en-GB" sz="1350">
              <a:solidFill>
                <a:prstClr val="white"/>
              </a:solidFill>
              <a:latin typeface="Century Gothic"/>
              <a:cs typeface="Calibri"/>
            </a:endParaRPr>
          </a:p>
          <a:p>
            <a:pPr marL="214313" indent="-214313" defTabSz="685800">
              <a:buFont typeface="Arial" panose="020B0604020202020204" pitchFamily="34" charset="0"/>
              <a:buChar char="•"/>
              <a:defRPr/>
            </a:pPr>
            <a:r>
              <a:rPr lang="en-GB" sz="1350">
                <a:solidFill>
                  <a:prstClr val="white"/>
                </a:solidFill>
                <a:latin typeface="Century Gothic"/>
                <a:cs typeface="Calibri"/>
              </a:rPr>
              <a:t>Science Club and </a:t>
            </a:r>
            <a:r>
              <a:rPr lang="en-GB" sz="1350" err="1">
                <a:solidFill>
                  <a:prstClr val="white"/>
                </a:solidFill>
                <a:latin typeface="Century Gothic"/>
                <a:cs typeface="Calibri"/>
              </a:rPr>
              <a:t>SciArt</a:t>
            </a:r>
            <a:r>
              <a:rPr lang="en-GB" sz="1350">
                <a:solidFill>
                  <a:prstClr val="white"/>
                </a:solidFill>
                <a:latin typeface="Century Gothic"/>
                <a:cs typeface="Calibri"/>
              </a:rPr>
              <a:t> Club</a:t>
            </a:r>
          </a:p>
          <a:p>
            <a:pPr marL="214313" indent="-214313" defTabSz="685800">
              <a:buFont typeface="Arial" panose="020B0604020202020204" pitchFamily="34" charset="0"/>
              <a:buChar char="•"/>
              <a:defRPr/>
            </a:pPr>
            <a:r>
              <a:rPr lang="en-GB" sz="1350">
                <a:solidFill>
                  <a:prstClr val="white"/>
                </a:solidFill>
                <a:latin typeface="Century Gothic"/>
                <a:cs typeface="Calibri"/>
              </a:rPr>
              <a:t>Most of the year study Biology at GCSE</a:t>
            </a:r>
          </a:p>
          <a:p>
            <a:pPr marL="214313" indent="-214313" defTabSz="685800">
              <a:buFont typeface="Arial" panose="020B0604020202020204" pitchFamily="34" charset="0"/>
              <a:buChar char="•"/>
              <a:defRPr/>
            </a:pPr>
            <a:endParaRPr lang="en-GB" sz="1350">
              <a:solidFill>
                <a:prstClr val="white"/>
              </a:solidFill>
              <a:latin typeface="Calibri" panose="020F0502020204030204"/>
              <a:cs typeface="Calibri"/>
            </a:endParaRPr>
          </a:p>
        </p:txBody>
      </p:sp>
      <p:sp>
        <p:nvSpPr>
          <p:cNvPr id="5" name="TextBox 4">
            <a:extLst>
              <a:ext uri="{FF2B5EF4-FFF2-40B4-BE49-F238E27FC236}">
                <a16:creationId xmlns:a16="http://schemas.microsoft.com/office/drawing/2014/main" id="{EB089746-B765-41F8-AB1F-2BA61FE1B8E3}"/>
              </a:ext>
            </a:extLst>
          </p:cNvPr>
          <p:cNvSpPr txBox="1"/>
          <p:nvPr/>
        </p:nvSpPr>
        <p:spPr>
          <a:xfrm>
            <a:off x="395587" y="1096026"/>
            <a:ext cx="4354774" cy="1557250"/>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300" b="1">
                <a:solidFill>
                  <a:prstClr val="white"/>
                </a:solidFill>
                <a:latin typeface="Century Gothic"/>
              </a:rPr>
              <a:t>Biology </a:t>
            </a:r>
            <a:endParaRPr lang="en-US" sz="1350">
              <a:solidFill>
                <a:prstClr val="white"/>
              </a:solidFill>
              <a:latin typeface="Century Gothic"/>
            </a:endParaRPr>
          </a:p>
          <a:p>
            <a:pPr defTabSz="685800">
              <a:lnSpc>
                <a:spcPct val="90000"/>
              </a:lnSpc>
              <a:spcBef>
                <a:spcPct val="0"/>
              </a:spcBef>
              <a:spcAft>
                <a:spcPts val="450"/>
              </a:spcAft>
              <a:defRPr/>
            </a:pPr>
            <a:r>
              <a:rPr lang="en-US" sz="3300">
                <a:solidFill>
                  <a:prstClr val="white"/>
                </a:solidFill>
                <a:latin typeface="Century Gothic"/>
              </a:rPr>
              <a:t>IGCSE (Edexcel 4Bi1)</a:t>
            </a:r>
          </a:p>
        </p:txBody>
      </p:sp>
      <p:pic>
        <p:nvPicPr>
          <p:cNvPr id="7" name="Picture 6" descr="Related image">
            <a:extLst>
              <a:ext uri="{FF2B5EF4-FFF2-40B4-BE49-F238E27FC236}">
                <a16:creationId xmlns:a16="http://schemas.microsoft.com/office/drawing/2014/main" id="{1ADF53A1-A7C9-4916-B952-D4E4263A39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3951" y="1278147"/>
            <a:ext cx="2658852" cy="1998454"/>
          </a:xfrm>
          <a:prstGeom prst="rect">
            <a:avLst/>
          </a:prstGeom>
          <a:noFill/>
          <a:ln>
            <a:noFill/>
          </a:ln>
        </p:spPr>
      </p:pic>
    </p:spTree>
    <p:extLst>
      <p:ext uri="{BB962C8B-B14F-4D97-AF65-F5344CB8AC3E}">
        <p14:creationId xmlns:p14="http://schemas.microsoft.com/office/powerpoint/2010/main" val="2647097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4029</Words>
  <Application>Microsoft Office PowerPoint</Application>
  <PresentationFormat>On-screen Show (4:3)</PresentationFormat>
  <Paragraphs>484</Paragraphs>
  <Slides>46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46</vt:i4>
      </vt:variant>
    </vt:vector>
  </HeadingPairs>
  <TitlesOfParts>
    <vt:vector size="57" baseType="lpstr">
      <vt:lpstr>Arial,Sans-Serif</vt:lpstr>
      <vt:lpstr>Arial</vt:lpstr>
      <vt:lpstr>Book Antiqua</vt:lpstr>
      <vt:lpstr>Calibri</vt:lpstr>
      <vt:lpstr>Calibri Light</vt:lpstr>
      <vt:lpstr>Century Gothic</vt:lpstr>
      <vt:lpstr>Courier New</vt:lpstr>
      <vt:lpstr>Poppins</vt:lpstr>
      <vt:lpstr>Wingdings</vt:lpstr>
      <vt:lpstr>Office Theme</vt:lpstr>
      <vt:lpstr>2_Office Theme</vt:lpstr>
      <vt:lpstr>GCSE Options Evening for Year 9  2024/2025 </vt:lpstr>
      <vt:lpstr>Ms Bernardino  Head of Performing &amp; Creative Arts r.bernardino@kps.co.uk</vt:lpstr>
      <vt:lpstr>PowerPoint Presentation</vt:lpstr>
      <vt:lpstr>Ms McQuillan  Teacher of Drama  S.McQuillan@kps.co.uk</vt:lpstr>
      <vt:lpstr>PowerPoint Presentation</vt:lpstr>
      <vt:lpstr>Ms Akinci Teacher of Art  s.akinci@kps.co.uk</vt:lpstr>
      <vt:lpstr>PowerPoint Presentation</vt:lpstr>
      <vt:lpstr>Dr. Maroon Head of Science  h.maroon@kps.co.uk </vt:lpstr>
      <vt:lpstr>PowerPoint Presentation</vt:lpstr>
      <vt:lpstr>PowerPoint Presentation</vt:lpstr>
      <vt:lpstr>PowerPoint Presentation</vt:lpstr>
      <vt:lpstr>PowerPoint Presentation</vt:lpstr>
      <vt:lpstr>PowerPoint Presentation</vt:lpstr>
      <vt:lpstr>Dr Stewart  Head of English   L.Stewart@kps.co.uk  </vt:lpstr>
      <vt:lpstr>PowerPoint Presentation</vt:lpstr>
      <vt:lpstr>PowerPoint Presentation</vt:lpstr>
      <vt:lpstr>PowerPoint Presentation</vt:lpstr>
      <vt:lpstr>PowerPoint Presentation</vt:lpstr>
      <vt:lpstr>Ms Kaur Teacher of Computer Science j.kaur@kps.co.uk</vt:lpstr>
      <vt:lpstr>PowerPoint Presentation</vt:lpstr>
      <vt:lpstr>Mr Lacasa Inglada  Teacher of Spanish  Head of Languages  a.lacasa@kps.co.uk</vt:lpstr>
      <vt:lpstr>PowerPoint Presentation</vt:lpstr>
      <vt:lpstr>Ms Fuld  Teacher of French  l.fuld@kps.co.uk</vt:lpstr>
      <vt:lpstr>PowerPoint Presentation</vt:lpstr>
      <vt:lpstr>Ms Lu   Teacher of Mandarin  c.lu@kps.co.uk</vt:lpstr>
      <vt:lpstr>PowerPoint Presentation</vt:lpstr>
      <vt:lpstr>PowerPoint Presentation</vt:lpstr>
      <vt:lpstr>PowerPoint Presentation</vt:lpstr>
      <vt:lpstr>PowerPoint Presentation</vt:lpstr>
      <vt:lpstr>Ms Behaghel Teacher of History  C.Behaghel@kps.co.uk</vt:lpstr>
      <vt:lpstr>PowerPoint Presentation</vt:lpstr>
      <vt:lpstr>Miss Phillips  Teacher of Geography  s.phillips@kps.co.uk</vt:lpstr>
      <vt:lpstr>PowerPoint Presentation</vt:lpstr>
      <vt:lpstr>Mr Travers Teacher of Religious Studies  m.travers@kps.co.uk</vt:lpstr>
      <vt:lpstr>PowerPoint Presentation</vt:lpstr>
      <vt:lpstr>Mr Rider Director of Sport  S.Rider@kps.co.uk</vt:lpstr>
      <vt:lpstr>PowerPoint Presentation</vt:lpstr>
      <vt:lpstr>Mr Peter Brazier Head of Social Sciences  p.brazier@kps.co.uk </vt:lpstr>
      <vt:lpstr>PowerPoint Presentation</vt:lpstr>
      <vt:lpstr>Year 9  Options Evening</vt:lpstr>
      <vt:lpstr>PowerPoint Presentation</vt:lpstr>
      <vt:lpstr>Year 9 → Year 10 Options</vt:lpstr>
      <vt:lpstr>Year 9 Options Form Explanation</vt:lpstr>
      <vt:lpstr>FAQs for Year 9 -&gt; Year 10</vt:lpstr>
      <vt:lpstr>Science Pathways: Double vs. Triple Science</vt:lpstr>
      <vt:lpstr>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8 &amp; Year 9 Options Evening</dc:title>
  <dc:subject/>
  <dc:creator>Elizabeth Emerton</dc:creator>
  <cp:keywords/>
  <dc:description>generated using python-pptx</dc:description>
  <cp:lastModifiedBy>Elizabeth Emerton</cp:lastModifiedBy>
  <cp:revision>3</cp:revision>
  <dcterms:created xsi:type="dcterms:W3CDTF">2013-01-27T09:14:16Z</dcterms:created>
  <dcterms:modified xsi:type="dcterms:W3CDTF">2025-02-13T15:39:48Z</dcterms:modified>
  <cp:category/>
</cp:coreProperties>
</file>